
<file path=[Content_Types].xml><?xml version="1.0" encoding="utf-8"?>
<Types xmlns="http://schemas.openxmlformats.org/package/2006/content-types"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61" r:id="rId5"/>
    <p:sldId id="262" r:id="rId6"/>
    <p:sldId id="266" r:id="rId7"/>
    <p:sldId id="267" r:id="rId8"/>
    <p:sldId id="260" r:id="rId9"/>
    <p:sldId id="259" r:id="rId10"/>
    <p:sldId id="268" r:id="rId11"/>
    <p:sldId id="269" r:id="rId12"/>
    <p:sldId id="271" r:id="rId13"/>
    <p:sldId id="272" r:id="rId14"/>
    <p:sldId id="273" r:id="rId15"/>
    <p:sldId id="270" r:id="rId16"/>
    <p:sldId id="264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89" autoAdjust="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3E10C-4735-4A0D-A76B-FFFBF4B6ED03}" type="datetimeFigureOut">
              <a:rPr lang="en-US" smtClean="0"/>
              <a:t>7/30/2022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13D6A-DFDD-4B27-9F53-83C0CD93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35CDE-2E0B-4188-96E9-ADF9ACB826A9}" type="datetimeFigureOut">
              <a:rPr lang="en-US" noProof="0" smtClean="0"/>
              <a:t>7/30/2022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D7B6F-E65C-42E7-86A5-0A01C6C9522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29EA0-54CE-44CE-A619-B63EB6AA2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1" y="2373246"/>
            <a:ext cx="9303119" cy="21115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552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5" name="Picture Placeholder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6" name="Picture Placeholder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7" name="Picture Placeholder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8" name="Picture Placeholder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phic 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22" name="Graphic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c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Chart Placeholder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9" name="Graphic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Title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71" r:id="rId19"/>
    <p:sldLayoutId id="2147483668" r:id="rId20"/>
    <p:sldLayoutId id="2147483660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1.jp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WELCOME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Ranger Math </a:t>
            </a:r>
            <a:r>
              <a:rPr lang="en-US" dirty="0" err="1"/>
              <a:t>Spensasoo</a:t>
            </a:r>
            <a:endParaRPr lang="ru-R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2022</a:t>
            </a:r>
            <a:endParaRPr lang="ru-RU" dirty="0"/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B392F5F2-FFA3-1E53-F1EB-33905DEB1B1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 l="12406" r="12406"/>
          <a:stretch>
            <a:fillRect/>
          </a:stretch>
        </p:blipFill>
        <p:spPr>
          <a:xfrm>
            <a:off x="0" y="1046480"/>
            <a:ext cx="6263726" cy="5342809"/>
          </a:xfrm>
        </p:spPr>
      </p:pic>
      <p:pic>
        <p:nvPicPr>
          <p:cNvPr id="12" name="WhatsApp Audio 2021-07-15 at 18.41.51">
            <a:hlinkClick r:id="" action="ppaction://media"/>
            <a:extLst>
              <a:ext uri="{FF2B5EF4-FFF2-40B4-BE49-F238E27FC236}">
                <a16:creationId xmlns:a16="http://schemas.microsoft.com/office/drawing/2014/main" id="{1322139D-7570-FDD4-6A5B-F1285E3614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7157" y="1639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303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>
            <a:extLst>
              <a:ext uri="{FF2B5EF4-FFF2-40B4-BE49-F238E27FC236}">
                <a16:creationId xmlns:a16="http://schemas.microsoft.com/office/drawing/2014/main" id="{5111704B-9DAE-0DB8-70F7-71AA47EB0E1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6375"/>
            <a:ext cx="4500880" cy="724849"/>
          </a:xfr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hangingPunct="1"/>
            <a:r>
              <a:rPr lang="en-US" altLang="en-US" dirty="0" err="1"/>
              <a:t>Menyelesaikan</a:t>
            </a:r>
            <a:r>
              <a:rPr lang="en-US" altLang="en-US" dirty="0"/>
              <a:t> PLSV</a:t>
            </a:r>
          </a:p>
        </p:txBody>
      </p:sp>
      <p:sp>
        <p:nvSpPr>
          <p:cNvPr id="417795" name="Rectangle 3">
            <a:extLst>
              <a:ext uri="{FF2B5EF4-FFF2-40B4-BE49-F238E27FC236}">
                <a16:creationId xmlns:a16="http://schemas.microsoft.com/office/drawing/2014/main" id="{25E811F8-DBC7-EAC0-3F8C-798C4B68AD8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88645" y="1178636"/>
            <a:ext cx="10881359" cy="2062327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en-US" sz="2000" dirty="0"/>
              <a:t>Aku di kali 9 , </a:t>
            </a:r>
            <a:r>
              <a:rPr lang="en-US" altLang="en-US" sz="2000" dirty="0" err="1"/>
              <a:t>lalu</a:t>
            </a:r>
            <a:r>
              <a:rPr lang="en-US" altLang="en-US" sz="2000" dirty="0"/>
              <a:t> </a:t>
            </a:r>
            <a:r>
              <a:rPr lang="en-US" altLang="en-US" sz="2000" dirty="0" err="1"/>
              <a:t>hasilnya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ditambah</a:t>
            </a:r>
            <a:r>
              <a:rPr lang="en-US" altLang="en-US" sz="2000" dirty="0"/>
              <a:t> 5 </a:t>
            </a:r>
            <a:r>
              <a:rPr lang="en-US" altLang="en-US" sz="2000" dirty="0" err="1"/>
              <a:t>akan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didapat</a:t>
            </a:r>
            <a:r>
              <a:rPr lang="en-US" altLang="en-US" sz="2000" dirty="0"/>
              <a:t> </a:t>
            </a:r>
            <a:r>
              <a:rPr lang="en-US" altLang="en-US" sz="2000" dirty="0" err="1"/>
              <a:t>hasil</a:t>
            </a:r>
            <a:r>
              <a:rPr lang="en-US" altLang="en-US" sz="2000" dirty="0"/>
              <a:t> </a:t>
            </a:r>
            <a:r>
              <a:rPr lang="en-US" altLang="en-US" sz="2000" dirty="0" err="1"/>
              <a:t>akhir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sama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dengan</a:t>
            </a:r>
            <a:r>
              <a:rPr lang="en-US" altLang="en-US" sz="2000" dirty="0"/>
              <a:t> 41. </a:t>
            </a:r>
            <a:r>
              <a:rPr lang="en-US" altLang="en-US" sz="2000" dirty="0" err="1"/>
              <a:t>Tentukanlah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aku</a:t>
            </a:r>
            <a:r>
              <a:rPr lang="en-US" altLang="en-US" sz="2000" dirty="0"/>
              <a:t>!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000" dirty="0" err="1"/>
              <a:t>Jawabannya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adalah</a:t>
            </a:r>
            <a:r>
              <a:rPr lang="en-US" altLang="en-US" sz="2000" dirty="0"/>
              <a:t> : 4  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sz="600" dirty="0"/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000" dirty="0" err="1"/>
              <a:t>Perhatikan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Penyelesaian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berikut</a:t>
            </a:r>
            <a:r>
              <a:rPr lang="en-US" altLang="en-US" sz="2000" dirty="0"/>
              <a:t> 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000" dirty="0" err="1"/>
              <a:t>Dengan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memisalkan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bilangan</a:t>
            </a:r>
            <a:r>
              <a:rPr lang="en-US" altLang="en-US" sz="2000" dirty="0"/>
              <a:t> yang </a:t>
            </a:r>
            <a:r>
              <a:rPr lang="en-US" altLang="en-US" sz="2000" dirty="0" err="1"/>
              <a:t>ditanya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itu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sebagai</a:t>
            </a:r>
            <a:r>
              <a:rPr lang="en-US" altLang="en-US" sz="2000" dirty="0"/>
              <a:t> y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000" dirty="0" err="1"/>
              <a:t>maka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didapat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kalimat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matematika</a:t>
            </a:r>
            <a:r>
              <a:rPr lang="en-US" altLang="en-US" sz="2000" dirty="0"/>
              <a:t> : 9y + 5 = 41</a:t>
            </a:r>
          </a:p>
        </p:txBody>
      </p:sp>
      <p:sp>
        <p:nvSpPr>
          <p:cNvPr id="417796" name="Line 4">
            <a:extLst>
              <a:ext uri="{FF2B5EF4-FFF2-40B4-BE49-F238E27FC236}">
                <a16:creationId xmlns:a16="http://schemas.microsoft.com/office/drawing/2014/main" id="{29ABED55-AD6F-614B-0FBA-0B80DCA38081}"/>
              </a:ext>
            </a:extLst>
          </p:cNvPr>
          <p:cNvSpPr>
            <a:spLocks noChangeShapeType="1"/>
          </p:cNvSpPr>
          <p:nvPr/>
        </p:nvSpPr>
        <p:spPr bwMode="auto">
          <a:xfrm>
            <a:off x="2143125" y="40386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417797" name="Text Box 5">
            <a:extLst>
              <a:ext uri="{FF2B5EF4-FFF2-40B4-BE49-F238E27FC236}">
                <a16:creationId xmlns:a16="http://schemas.microsoft.com/office/drawing/2014/main" id="{2FBD1C15-6B90-D46F-0174-4C1AC71EF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9528" y="3352801"/>
            <a:ext cx="1741182" cy="467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buFontTx/>
              <a:buNone/>
            </a:pPr>
            <a:r>
              <a:rPr lang="en-US" altLang="en-US" sz="2400" b="1" dirty="0"/>
              <a:t>9y + 5 = 41</a:t>
            </a:r>
            <a:endParaRPr lang="en-US" altLang="en-US" sz="2400" dirty="0"/>
          </a:p>
        </p:txBody>
      </p:sp>
      <p:sp>
        <p:nvSpPr>
          <p:cNvPr id="417798" name="Text Box 6">
            <a:extLst>
              <a:ext uri="{FF2B5EF4-FFF2-40B4-BE49-F238E27FC236}">
                <a16:creationId xmlns:a16="http://schemas.microsoft.com/office/drawing/2014/main" id="{6F7A883E-0FC7-9E19-011B-EE79D3471F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4613" y="3810001"/>
            <a:ext cx="3483646" cy="467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buFontTx/>
              <a:buNone/>
            </a:pPr>
            <a:r>
              <a:rPr lang="en-US" altLang="en-US" sz="2400" b="1" dirty="0"/>
              <a:t>9y + 5 + (-5) = 41 + (-5) </a:t>
            </a:r>
            <a:endParaRPr lang="en-US" altLang="en-US" sz="2400" dirty="0"/>
          </a:p>
        </p:txBody>
      </p:sp>
      <p:grpSp>
        <p:nvGrpSpPr>
          <p:cNvPr id="2" name="Group 51">
            <a:extLst>
              <a:ext uri="{FF2B5EF4-FFF2-40B4-BE49-F238E27FC236}">
                <a16:creationId xmlns:a16="http://schemas.microsoft.com/office/drawing/2014/main" id="{C8F61101-C4E4-76C3-442D-C465DFAC7B4F}"/>
              </a:ext>
            </a:extLst>
          </p:cNvPr>
          <p:cNvGrpSpPr>
            <a:grpSpLocks/>
          </p:cNvGrpSpPr>
          <p:nvPr/>
        </p:nvGrpSpPr>
        <p:grpSpPr bwMode="auto">
          <a:xfrm>
            <a:off x="4305301" y="3352800"/>
            <a:ext cx="5686425" cy="457200"/>
            <a:chOff x="1698" y="2112"/>
            <a:chExt cx="3582" cy="288"/>
          </a:xfrm>
        </p:grpSpPr>
        <p:sp>
          <p:nvSpPr>
            <p:cNvPr id="5" name="Text Box 7">
              <a:extLst>
                <a:ext uri="{FF2B5EF4-FFF2-40B4-BE49-F238E27FC236}">
                  <a16:creationId xmlns:a16="http://schemas.microsoft.com/office/drawing/2014/main" id="{F499057C-20B6-836B-1C20-1D5B481280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2112"/>
              <a:ext cx="27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 Narrow" panose="020B0606020202030204" pitchFamily="34" charset="0"/>
                </a:rPr>
                <a:t>Konstanta = 5 dan Lawannya = -5</a:t>
              </a:r>
            </a:p>
          </p:txBody>
        </p:sp>
        <p:sp>
          <p:nvSpPr>
            <p:cNvPr id="8233" name="Line 8">
              <a:extLst>
                <a:ext uri="{FF2B5EF4-FFF2-40B4-BE49-F238E27FC236}">
                  <a16:creationId xmlns:a16="http://schemas.microsoft.com/office/drawing/2014/main" id="{6D141E49-5E44-7CF1-C21F-0B97426FD6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8" y="2274"/>
              <a:ext cx="7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ID"/>
            </a:p>
          </p:txBody>
        </p:sp>
      </p:grpSp>
      <p:grpSp>
        <p:nvGrpSpPr>
          <p:cNvPr id="3" name="Group 52">
            <a:extLst>
              <a:ext uri="{FF2B5EF4-FFF2-40B4-BE49-F238E27FC236}">
                <a16:creationId xmlns:a16="http://schemas.microsoft.com/office/drawing/2014/main" id="{02BBD136-4AB6-B927-8AD3-4C32328AC824}"/>
              </a:ext>
            </a:extLst>
          </p:cNvPr>
          <p:cNvGrpSpPr>
            <a:grpSpLocks/>
          </p:cNvGrpSpPr>
          <p:nvPr/>
        </p:nvGrpSpPr>
        <p:grpSpPr bwMode="auto">
          <a:xfrm>
            <a:off x="6029325" y="3810003"/>
            <a:ext cx="3886200" cy="830263"/>
            <a:chOff x="2784" y="2400"/>
            <a:chExt cx="2448" cy="523"/>
          </a:xfrm>
        </p:grpSpPr>
        <p:sp>
          <p:nvSpPr>
            <p:cNvPr id="8230" name="Text Box 9">
              <a:extLst>
                <a:ext uri="{FF2B5EF4-FFF2-40B4-BE49-F238E27FC236}">
                  <a16:creationId xmlns:a16="http://schemas.microsoft.com/office/drawing/2014/main" id="{97B1BEAC-5B81-CFB5-8265-B819692693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2400"/>
              <a:ext cx="2208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 Narrow" panose="020B0606020202030204" pitchFamily="34" charset="0"/>
                </a:rPr>
                <a:t>Ruas kiri dan ruas kanan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 Narrow" panose="020B0606020202030204" pitchFamily="34" charset="0"/>
                </a:rPr>
                <a:t>Sama-sama di tambah -5</a:t>
              </a:r>
            </a:p>
          </p:txBody>
        </p:sp>
        <p:sp>
          <p:nvSpPr>
            <p:cNvPr id="8231" name="Line 10">
              <a:extLst>
                <a:ext uri="{FF2B5EF4-FFF2-40B4-BE49-F238E27FC236}">
                  <a16:creationId xmlns:a16="http://schemas.microsoft.com/office/drawing/2014/main" id="{3E0B8C2F-268D-E81E-CB39-504C85FB80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2567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ID"/>
            </a:p>
          </p:txBody>
        </p:sp>
      </p:grpSp>
      <p:sp>
        <p:nvSpPr>
          <p:cNvPr id="417803" name="Line 11">
            <a:extLst>
              <a:ext uri="{FF2B5EF4-FFF2-40B4-BE49-F238E27FC236}">
                <a16:creationId xmlns:a16="http://schemas.microsoft.com/office/drawing/2014/main" id="{8BDB4C77-849D-E90F-8F64-9C03D840D04B}"/>
              </a:ext>
            </a:extLst>
          </p:cNvPr>
          <p:cNvSpPr>
            <a:spLocks noChangeShapeType="1"/>
          </p:cNvSpPr>
          <p:nvPr/>
        </p:nvSpPr>
        <p:spPr bwMode="auto">
          <a:xfrm>
            <a:off x="2143125" y="48768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417804" name="Text Box 12">
            <a:extLst>
              <a:ext uri="{FF2B5EF4-FFF2-40B4-BE49-F238E27FC236}">
                <a16:creationId xmlns:a16="http://schemas.microsoft.com/office/drawing/2014/main" id="{F30D839D-5888-6561-DB92-B49AB2FC7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0325" y="4648201"/>
            <a:ext cx="1220206" cy="467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buFontTx/>
              <a:buNone/>
            </a:pPr>
            <a:r>
              <a:rPr lang="en-US" altLang="en-US" sz="2400" b="1"/>
              <a:t>9y = 36</a:t>
            </a:r>
            <a:endParaRPr lang="en-US" altLang="en-US" sz="2400"/>
          </a:p>
        </p:txBody>
      </p:sp>
      <p:sp>
        <p:nvSpPr>
          <p:cNvPr id="417806" name="Line 14">
            <a:extLst>
              <a:ext uri="{FF2B5EF4-FFF2-40B4-BE49-F238E27FC236}">
                <a16:creationId xmlns:a16="http://schemas.microsoft.com/office/drawing/2014/main" id="{6B5D1231-07D2-2205-5DB3-2306AF79A459}"/>
              </a:ext>
            </a:extLst>
          </p:cNvPr>
          <p:cNvSpPr>
            <a:spLocks noChangeShapeType="1"/>
          </p:cNvSpPr>
          <p:nvPr/>
        </p:nvSpPr>
        <p:spPr bwMode="auto">
          <a:xfrm>
            <a:off x="3971925" y="4876800"/>
            <a:ext cx="1219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D"/>
          </a:p>
        </p:txBody>
      </p:sp>
      <p:grpSp>
        <p:nvGrpSpPr>
          <p:cNvPr id="4" name="Group 18">
            <a:extLst>
              <a:ext uri="{FF2B5EF4-FFF2-40B4-BE49-F238E27FC236}">
                <a16:creationId xmlns:a16="http://schemas.microsoft.com/office/drawing/2014/main" id="{AD872C37-8204-2F4A-E06B-8660D17FF6A0}"/>
              </a:ext>
            </a:extLst>
          </p:cNvPr>
          <p:cNvGrpSpPr>
            <a:grpSpLocks/>
          </p:cNvGrpSpPr>
          <p:nvPr/>
        </p:nvGrpSpPr>
        <p:grpSpPr bwMode="auto">
          <a:xfrm>
            <a:off x="5195888" y="4514851"/>
            <a:ext cx="4343400" cy="701675"/>
            <a:chOff x="2208" y="3174"/>
            <a:chExt cx="2736" cy="442"/>
          </a:xfrm>
        </p:grpSpPr>
        <p:sp>
          <p:nvSpPr>
            <p:cNvPr id="8226" name="Text Box 13">
              <a:extLst>
                <a:ext uri="{FF2B5EF4-FFF2-40B4-BE49-F238E27FC236}">
                  <a16:creationId xmlns:a16="http://schemas.microsoft.com/office/drawing/2014/main" id="{67AFB9E3-51D6-288C-0AE0-BCAF72DC6B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3220"/>
              <a:ext cx="2736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1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 dirty="0" err="1">
                  <a:latin typeface="Arial Narrow" panose="020B0606020202030204" pitchFamily="34" charset="0"/>
                </a:rPr>
                <a:t>Koifisien</a:t>
              </a:r>
              <a:r>
                <a:rPr lang="en-US" altLang="en-US" sz="2400" dirty="0">
                  <a:latin typeface="Arial Narrow" panose="020B0606020202030204" pitchFamily="34" charset="0"/>
                </a:rPr>
                <a:t> y = 9 dan </a:t>
              </a:r>
              <a:r>
                <a:rPr lang="en-US" altLang="en-US" sz="2400" dirty="0" err="1">
                  <a:latin typeface="Arial Narrow" panose="020B0606020202030204" pitchFamily="34" charset="0"/>
                </a:rPr>
                <a:t>kebalikannya</a:t>
              </a:r>
              <a:r>
                <a:rPr lang="en-US" altLang="en-US" sz="2400" dirty="0">
                  <a:latin typeface="Arial Narrow" panose="020B0606020202030204" pitchFamily="34" charset="0"/>
                </a:rPr>
                <a:t> =</a:t>
              </a:r>
            </a:p>
            <a:p>
              <a:pPr eaLnBrk="1" hangingPunct="1">
                <a:lnSpc>
                  <a:spcPct val="70000"/>
                </a:lnSpc>
                <a:spcBef>
                  <a:spcPct val="0"/>
                </a:spcBef>
                <a:buFontTx/>
                <a:buNone/>
              </a:pPr>
              <a:endParaRPr lang="en-US" altLang="en-US" sz="800" dirty="0">
                <a:latin typeface="Arial Narrow" panose="020B0606020202030204" pitchFamily="34" charset="0"/>
              </a:endParaRPr>
            </a:p>
          </p:txBody>
        </p:sp>
        <p:grpSp>
          <p:nvGrpSpPr>
            <p:cNvPr id="8227" name="Group 17">
              <a:extLst>
                <a:ext uri="{FF2B5EF4-FFF2-40B4-BE49-F238E27FC236}">
                  <a16:creationId xmlns:a16="http://schemas.microsoft.com/office/drawing/2014/main" id="{F7C69274-55B3-1BC0-5E7F-902C239C88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35" y="3174"/>
              <a:ext cx="205" cy="442"/>
              <a:chOff x="1530" y="3559"/>
              <a:chExt cx="205" cy="442"/>
            </a:xfrm>
          </p:grpSpPr>
          <p:sp>
            <p:nvSpPr>
              <p:cNvPr id="8228" name="Text Box 15">
                <a:extLst>
                  <a:ext uri="{FF2B5EF4-FFF2-40B4-BE49-F238E27FC236}">
                    <a16:creationId xmlns:a16="http://schemas.microsoft.com/office/drawing/2014/main" id="{77B14944-F4F7-B184-E776-28E8A88AD5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30" y="3559"/>
                <a:ext cx="205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/>
                  <a:t>1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/>
                  <a:t>9</a:t>
                </a:r>
              </a:p>
            </p:txBody>
          </p:sp>
          <p:sp>
            <p:nvSpPr>
              <p:cNvPr id="8229" name="Line 16">
                <a:extLst>
                  <a:ext uri="{FF2B5EF4-FFF2-40B4-BE49-F238E27FC236}">
                    <a16:creationId xmlns:a16="http://schemas.microsoft.com/office/drawing/2014/main" id="{83B8E8D3-3677-369C-4423-BECAF0758B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75" y="3783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ID"/>
              </a:p>
            </p:txBody>
          </p:sp>
        </p:grpSp>
      </p:grpSp>
      <p:grpSp>
        <p:nvGrpSpPr>
          <p:cNvPr id="7" name="Group 28">
            <a:extLst>
              <a:ext uri="{FF2B5EF4-FFF2-40B4-BE49-F238E27FC236}">
                <a16:creationId xmlns:a16="http://schemas.microsoft.com/office/drawing/2014/main" id="{A82BF15D-306E-402C-9A2E-77B0DA4BAF38}"/>
              </a:ext>
            </a:extLst>
          </p:cNvPr>
          <p:cNvGrpSpPr>
            <a:grpSpLocks/>
          </p:cNvGrpSpPr>
          <p:nvPr/>
        </p:nvGrpSpPr>
        <p:grpSpPr bwMode="auto">
          <a:xfrm>
            <a:off x="2600325" y="5029201"/>
            <a:ext cx="2168526" cy="701675"/>
            <a:chOff x="702" y="3330"/>
            <a:chExt cx="1366" cy="442"/>
          </a:xfrm>
        </p:grpSpPr>
        <p:sp>
          <p:nvSpPr>
            <p:cNvPr id="8219" name="Text Box 19">
              <a:extLst>
                <a:ext uri="{FF2B5EF4-FFF2-40B4-BE49-F238E27FC236}">
                  <a16:creationId xmlns:a16="http://schemas.microsoft.com/office/drawing/2014/main" id="{A1874906-AC01-B2C9-A149-DCAE53AED8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3385"/>
              <a:ext cx="1252" cy="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10000"/>
                </a:lnSpc>
                <a:buFontTx/>
                <a:buNone/>
              </a:pPr>
              <a:r>
                <a:rPr lang="en-US" altLang="en-US" sz="2400" b="1"/>
                <a:t>x 9y =    x 36</a:t>
              </a:r>
              <a:endParaRPr lang="en-US" altLang="en-US" sz="2400"/>
            </a:p>
          </p:txBody>
        </p:sp>
        <p:grpSp>
          <p:nvGrpSpPr>
            <p:cNvPr id="8220" name="Group 22">
              <a:extLst>
                <a:ext uri="{FF2B5EF4-FFF2-40B4-BE49-F238E27FC236}">
                  <a16:creationId xmlns:a16="http://schemas.microsoft.com/office/drawing/2014/main" id="{CDA0E059-165F-A75C-DDFF-717D905499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2" y="3330"/>
              <a:ext cx="205" cy="442"/>
              <a:chOff x="1530" y="3559"/>
              <a:chExt cx="205" cy="442"/>
            </a:xfrm>
          </p:grpSpPr>
          <p:sp>
            <p:nvSpPr>
              <p:cNvPr id="8224" name="Text Box 23">
                <a:extLst>
                  <a:ext uri="{FF2B5EF4-FFF2-40B4-BE49-F238E27FC236}">
                    <a16:creationId xmlns:a16="http://schemas.microsoft.com/office/drawing/2014/main" id="{30018156-663B-0A42-4DBB-0C4C4D7CAD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30" y="3559"/>
                <a:ext cx="205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/>
                  <a:t>1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/>
                  <a:t>9</a:t>
                </a:r>
              </a:p>
            </p:txBody>
          </p:sp>
          <p:sp>
            <p:nvSpPr>
              <p:cNvPr id="8225" name="Line 24">
                <a:extLst>
                  <a:ext uri="{FF2B5EF4-FFF2-40B4-BE49-F238E27FC236}">
                    <a16:creationId xmlns:a16="http://schemas.microsoft.com/office/drawing/2014/main" id="{85B951BB-FB8A-A0D5-BE2F-512107C93A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75" y="3783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ID"/>
              </a:p>
            </p:txBody>
          </p:sp>
        </p:grpSp>
        <p:grpSp>
          <p:nvGrpSpPr>
            <p:cNvPr id="8221" name="Group 25">
              <a:extLst>
                <a:ext uri="{FF2B5EF4-FFF2-40B4-BE49-F238E27FC236}">
                  <a16:creationId xmlns:a16="http://schemas.microsoft.com/office/drawing/2014/main" id="{85E729D8-E0FA-5156-2CAE-F0C363FCAD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27" y="3330"/>
              <a:ext cx="205" cy="442"/>
              <a:chOff x="1530" y="3559"/>
              <a:chExt cx="205" cy="442"/>
            </a:xfrm>
          </p:grpSpPr>
          <p:sp>
            <p:nvSpPr>
              <p:cNvPr id="8222" name="Text Box 26">
                <a:extLst>
                  <a:ext uri="{FF2B5EF4-FFF2-40B4-BE49-F238E27FC236}">
                    <a16:creationId xmlns:a16="http://schemas.microsoft.com/office/drawing/2014/main" id="{70DAB510-4224-D145-D1CA-7FFE41405C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30" y="3559"/>
                <a:ext cx="205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/>
                  <a:t>1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/>
                  <a:t>9</a:t>
                </a:r>
              </a:p>
            </p:txBody>
          </p:sp>
          <p:sp>
            <p:nvSpPr>
              <p:cNvPr id="8223" name="Line 27">
                <a:extLst>
                  <a:ext uri="{FF2B5EF4-FFF2-40B4-BE49-F238E27FC236}">
                    <a16:creationId xmlns:a16="http://schemas.microsoft.com/office/drawing/2014/main" id="{B90F81A9-A4CA-96F5-5E41-FEB95F2BFF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75" y="3783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ID"/>
              </a:p>
            </p:txBody>
          </p:sp>
        </p:grpSp>
      </p:grpSp>
      <p:sp>
        <p:nvSpPr>
          <p:cNvPr id="417822" name="Text Box 30">
            <a:extLst>
              <a:ext uri="{FF2B5EF4-FFF2-40B4-BE49-F238E27FC236}">
                <a16:creationId xmlns:a16="http://schemas.microsoft.com/office/drawing/2014/main" id="{3DDCB94F-090E-0C83-0E49-1E1A2CF3DC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0325" y="5638801"/>
            <a:ext cx="1569660" cy="467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buFontTx/>
              <a:buNone/>
            </a:pPr>
            <a:r>
              <a:rPr lang="en-US" altLang="en-US" sz="2400" b="1"/>
              <a:t>1y = y = 4</a:t>
            </a:r>
            <a:endParaRPr lang="en-US" altLang="en-US" sz="2400"/>
          </a:p>
        </p:txBody>
      </p:sp>
      <p:grpSp>
        <p:nvGrpSpPr>
          <p:cNvPr id="10" name="Group 39">
            <a:extLst>
              <a:ext uri="{FF2B5EF4-FFF2-40B4-BE49-F238E27FC236}">
                <a16:creationId xmlns:a16="http://schemas.microsoft.com/office/drawing/2014/main" id="{DB71A4F0-EFCD-DC86-72C6-3A6028518799}"/>
              </a:ext>
            </a:extLst>
          </p:cNvPr>
          <p:cNvGrpSpPr>
            <a:grpSpLocks/>
          </p:cNvGrpSpPr>
          <p:nvPr/>
        </p:nvGrpSpPr>
        <p:grpSpPr bwMode="auto">
          <a:xfrm>
            <a:off x="5181600" y="5086351"/>
            <a:ext cx="5257800" cy="701675"/>
            <a:chOff x="2304" y="3204"/>
            <a:chExt cx="3312" cy="442"/>
          </a:xfrm>
        </p:grpSpPr>
        <p:sp>
          <p:nvSpPr>
            <p:cNvPr id="8215" name="Text Box 37">
              <a:extLst>
                <a:ext uri="{FF2B5EF4-FFF2-40B4-BE49-F238E27FC236}">
                  <a16:creationId xmlns:a16="http://schemas.microsoft.com/office/drawing/2014/main" id="{A4004137-C2BB-7F18-E9A2-8468E76D7A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" y="3256"/>
              <a:ext cx="33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 Narrow" panose="020B0606020202030204" pitchFamily="34" charset="0"/>
                </a:rPr>
                <a:t>Ruas kiri dan kanan Sama-sama dikali  </a:t>
              </a:r>
            </a:p>
          </p:txBody>
        </p:sp>
        <p:grpSp>
          <p:nvGrpSpPr>
            <p:cNvPr id="8216" name="Group 44">
              <a:extLst>
                <a:ext uri="{FF2B5EF4-FFF2-40B4-BE49-F238E27FC236}">
                  <a16:creationId xmlns:a16="http://schemas.microsoft.com/office/drawing/2014/main" id="{DDF2D378-8B46-FD82-6B0A-44A3736A74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88" y="3204"/>
              <a:ext cx="205" cy="442"/>
              <a:chOff x="1530" y="3559"/>
              <a:chExt cx="205" cy="442"/>
            </a:xfrm>
          </p:grpSpPr>
          <p:sp>
            <p:nvSpPr>
              <p:cNvPr id="8217" name="Text Box 45">
                <a:extLst>
                  <a:ext uri="{FF2B5EF4-FFF2-40B4-BE49-F238E27FC236}">
                    <a16:creationId xmlns:a16="http://schemas.microsoft.com/office/drawing/2014/main" id="{12AE9151-4046-F770-2AE1-40713C2C3C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30" y="3559"/>
                <a:ext cx="205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/>
                  <a:t>1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/>
                  <a:t>9</a:t>
                </a:r>
              </a:p>
            </p:txBody>
          </p:sp>
          <p:sp>
            <p:nvSpPr>
              <p:cNvPr id="8218" name="Line 46">
                <a:extLst>
                  <a:ext uri="{FF2B5EF4-FFF2-40B4-BE49-F238E27FC236}">
                    <a16:creationId xmlns:a16="http://schemas.microsoft.com/office/drawing/2014/main" id="{9B2DCA54-4593-BD0D-4C02-192D9E7B9C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75" y="3783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ID"/>
              </a:p>
            </p:txBody>
          </p:sp>
        </p:grpSp>
      </p:grpSp>
      <p:sp>
        <p:nvSpPr>
          <p:cNvPr id="417840" name="Line 48">
            <a:extLst>
              <a:ext uri="{FF2B5EF4-FFF2-40B4-BE49-F238E27FC236}">
                <a16:creationId xmlns:a16="http://schemas.microsoft.com/office/drawing/2014/main" id="{298A6357-CA96-C39A-D8EE-41C6B8242085}"/>
              </a:ext>
            </a:extLst>
          </p:cNvPr>
          <p:cNvSpPr>
            <a:spLocks noChangeShapeType="1"/>
          </p:cNvSpPr>
          <p:nvPr/>
        </p:nvSpPr>
        <p:spPr bwMode="auto">
          <a:xfrm>
            <a:off x="4810125" y="5410200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417841" name="Line 49">
            <a:extLst>
              <a:ext uri="{FF2B5EF4-FFF2-40B4-BE49-F238E27FC236}">
                <a16:creationId xmlns:a16="http://schemas.microsoft.com/office/drawing/2014/main" id="{FE387439-7877-8F3C-A02D-8D96CFA6C835}"/>
              </a:ext>
            </a:extLst>
          </p:cNvPr>
          <p:cNvSpPr>
            <a:spLocks noChangeShapeType="1"/>
          </p:cNvSpPr>
          <p:nvPr/>
        </p:nvSpPr>
        <p:spPr bwMode="auto">
          <a:xfrm>
            <a:off x="2143125" y="54102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417842" name="Line 50">
            <a:extLst>
              <a:ext uri="{FF2B5EF4-FFF2-40B4-BE49-F238E27FC236}">
                <a16:creationId xmlns:a16="http://schemas.microsoft.com/office/drawing/2014/main" id="{4BE1922F-9D7D-00D9-74D3-EFFDEE33F112}"/>
              </a:ext>
            </a:extLst>
          </p:cNvPr>
          <p:cNvSpPr>
            <a:spLocks noChangeShapeType="1"/>
          </p:cNvSpPr>
          <p:nvPr/>
        </p:nvSpPr>
        <p:spPr bwMode="auto">
          <a:xfrm>
            <a:off x="2143125" y="59436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7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7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77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7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7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7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7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7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7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7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7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7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350"/>
                            </p:stCondLst>
                            <p:childTnLst>
                              <p:par>
                                <p:cTn id="2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7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7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7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7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7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7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7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7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6050"/>
                            </p:stCondLst>
                            <p:childTnLst>
                              <p:par>
                                <p:cTn id="4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7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7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7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7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17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17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17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500"/>
                                        <p:tgtEl>
                                          <p:spTgt spid="417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417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5" dur="500"/>
                                        <p:tgtEl>
                                          <p:spTgt spid="417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500"/>
                                        <p:tgtEl>
                                          <p:spTgt spid="417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3" dur="500"/>
                                        <p:tgtEl>
                                          <p:spTgt spid="417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8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1" dur="500"/>
                                        <p:tgtEl>
                                          <p:spTgt spid="417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9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9" dur="500"/>
                                        <p:tgtEl>
                                          <p:spTgt spid="417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0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9" dur="500"/>
                                        <p:tgtEl>
                                          <p:spTgt spid="417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1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3" dur="500"/>
                                        <p:tgtEl>
                                          <p:spTgt spid="417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794" grpId="0" animBg="1"/>
      <p:bldP spid="417795" grpId="0" build="p"/>
      <p:bldP spid="417797" grpId="0"/>
      <p:bldP spid="417798" grpId="0"/>
      <p:bldP spid="417804" grpId="0"/>
      <p:bldP spid="4178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>
            <a:extLst>
              <a:ext uri="{FF2B5EF4-FFF2-40B4-BE49-F238E27FC236}">
                <a16:creationId xmlns:a16="http://schemas.microsoft.com/office/drawing/2014/main" id="{94F0E379-1CA2-ED9A-CA28-D3BD91466AB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31459"/>
            <a:ext cx="8229600" cy="715962"/>
          </a:xfrm>
        </p:spPr>
        <p:txBody>
          <a:bodyPr/>
          <a:lstStyle/>
          <a:p>
            <a:pPr algn="l" eaLnBrk="1" hangingPunct="1"/>
            <a:r>
              <a:rPr lang="en-US" altLang="en-US" dirty="0" err="1"/>
              <a:t>Contoh</a:t>
            </a:r>
            <a:r>
              <a:rPr lang="en-US" altLang="en-US" dirty="0"/>
              <a:t> 1 :</a:t>
            </a:r>
          </a:p>
        </p:txBody>
      </p:sp>
      <p:sp>
        <p:nvSpPr>
          <p:cNvPr id="418819" name="Rectangle 3">
            <a:extLst>
              <a:ext uri="{FF2B5EF4-FFF2-40B4-BE49-F238E27FC236}">
                <a16:creationId xmlns:a16="http://schemas.microsoft.com/office/drawing/2014/main" id="{D3A80658-0D6A-A928-7B83-15FF46CC436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119313" y="1118395"/>
            <a:ext cx="8229600" cy="41148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 err="1">
                <a:latin typeface="Arial Narrow" panose="020B0606020202030204" pitchFamily="34" charset="0"/>
              </a:rPr>
              <a:t>Tentukanlah</a:t>
            </a:r>
            <a:r>
              <a:rPr lang="en-US" altLang="en-US" sz="2400" dirty="0">
                <a:latin typeface="Arial Narrow" panose="020B0606020202030204" pitchFamily="34" charset="0"/>
              </a:rPr>
              <a:t> </a:t>
            </a:r>
            <a:r>
              <a:rPr lang="en-US" altLang="en-US" sz="2400" dirty="0" err="1">
                <a:latin typeface="Arial Narrow" panose="020B0606020202030204" pitchFamily="34" charset="0"/>
              </a:rPr>
              <a:t>Himpunan</a:t>
            </a:r>
            <a:r>
              <a:rPr lang="en-US" altLang="en-US" sz="2400" dirty="0">
                <a:latin typeface="Arial Narrow" panose="020B0606020202030204" pitchFamily="34" charset="0"/>
              </a:rPr>
              <a:t> </a:t>
            </a:r>
            <a:r>
              <a:rPr lang="en-US" altLang="en-US" sz="2400" dirty="0" err="1">
                <a:latin typeface="Arial Narrow" panose="020B0606020202030204" pitchFamily="34" charset="0"/>
              </a:rPr>
              <a:t>Penyelesaian</a:t>
            </a:r>
            <a:r>
              <a:rPr lang="en-US" altLang="en-US" sz="2400" dirty="0">
                <a:latin typeface="Arial Narrow" panose="020B0606020202030204" pitchFamily="34" charset="0"/>
              </a:rPr>
              <a:t> (HP) </a:t>
            </a:r>
            <a:r>
              <a:rPr lang="en-US" altLang="en-US" sz="2400" dirty="0" err="1">
                <a:latin typeface="Arial Narrow" panose="020B0606020202030204" pitchFamily="34" charset="0"/>
              </a:rPr>
              <a:t>dari</a:t>
            </a:r>
            <a:r>
              <a:rPr lang="en-US" altLang="en-US" sz="2400" dirty="0">
                <a:latin typeface="Arial Narrow" panose="020B0606020202030204" pitchFamily="34" charset="0"/>
              </a:rPr>
              <a:t> :</a:t>
            </a:r>
          </a:p>
          <a:p>
            <a:pPr marL="609600" indent="-609600"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a.  y – 6 = 9		        b.  3x + 2 = 26 – x</a:t>
            </a:r>
          </a:p>
          <a:p>
            <a:pPr marL="609600" indent="-609600">
              <a:lnSpc>
                <a:spcPct val="130000"/>
              </a:lnSpc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Jawab :</a:t>
            </a:r>
          </a:p>
          <a:p>
            <a:pPr marL="609600" indent="-609600"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a.  y – 6 = 9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	 y – 6 + 6 = 9 + 6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	 y = 15</a:t>
            </a:r>
          </a:p>
          <a:p>
            <a:pPr marL="609600" indent="-609600">
              <a:lnSpc>
                <a:spcPct val="140000"/>
              </a:lnSpc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</a:t>
            </a:r>
            <a:r>
              <a:rPr lang="en-US" altLang="en-US" sz="2400" dirty="0" err="1">
                <a:latin typeface="Arial Narrow" panose="020B0606020202030204" pitchFamily="34" charset="0"/>
              </a:rPr>
              <a:t>Penyelesaian</a:t>
            </a:r>
            <a:r>
              <a:rPr lang="en-US" altLang="en-US" sz="2400" dirty="0">
                <a:latin typeface="Arial Narrow" panose="020B0606020202030204" pitchFamily="34" charset="0"/>
              </a:rPr>
              <a:t> y = 15</a:t>
            </a:r>
          </a:p>
          <a:p>
            <a:pPr marL="609600" indent="-609600"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HP = { 15 }</a:t>
            </a:r>
          </a:p>
        </p:txBody>
      </p:sp>
      <p:sp>
        <p:nvSpPr>
          <p:cNvPr id="418821" name="Line 5">
            <a:extLst>
              <a:ext uri="{FF2B5EF4-FFF2-40B4-BE49-F238E27FC236}">
                <a16:creationId xmlns:a16="http://schemas.microsoft.com/office/drawing/2014/main" id="{9FE6A374-AB27-9586-99C4-BF63B8BBC0A8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8276" y="3327083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418822" name="Line 6">
            <a:extLst>
              <a:ext uri="{FF2B5EF4-FFF2-40B4-BE49-F238E27FC236}">
                <a16:creationId xmlns:a16="http://schemas.microsoft.com/office/drawing/2014/main" id="{C13CED1C-08F7-95A5-B929-66E55A785B50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5096" y="3662680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418823" name="Text Box 7">
            <a:extLst>
              <a:ext uri="{FF2B5EF4-FFF2-40B4-BE49-F238E27FC236}">
                <a16:creationId xmlns:a16="http://schemas.microsoft.com/office/drawing/2014/main" id="{0E1A8BED-DECB-BABC-4490-32FF84769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2063" y="2362200"/>
            <a:ext cx="2705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b.  3x + 2 = 26 – x </a:t>
            </a:r>
          </a:p>
        </p:txBody>
      </p:sp>
      <p:grpSp>
        <p:nvGrpSpPr>
          <p:cNvPr id="2" name="Group 30">
            <a:extLst>
              <a:ext uri="{FF2B5EF4-FFF2-40B4-BE49-F238E27FC236}">
                <a16:creationId xmlns:a16="http://schemas.microsoft.com/office/drawing/2014/main" id="{237E7F15-DEBD-86CD-C1AB-EC7D90635CE2}"/>
              </a:ext>
            </a:extLst>
          </p:cNvPr>
          <p:cNvGrpSpPr>
            <a:grpSpLocks/>
          </p:cNvGrpSpPr>
          <p:nvPr/>
        </p:nvGrpSpPr>
        <p:grpSpPr bwMode="auto">
          <a:xfrm>
            <a:off x="6446838" y="2743200"/>
            <a:ext cx="3687762" cy="457200"/>
            <a:chOff x="2832" y="1920"/>
            <a:chExt cx="2323" cy="288"/>
          </a:xfrm>
        </p:grpSpPr>
        <p:sp>
          <p:nvSpPr>
            <p:cNvPr id="9256" name="Text Box 8">
              <a:extLst>
                <a:ext uri="{FF2B5EF4-FFF2-40B4-BE49-F238E27FC236}">
                  <a16:creationId xmlns:a16="http://schemas.microsoft.com/office/drawing/2014/main" id="{9095E37B-B732-6F6F-78B5-5B8B92A1D5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1920"/>
              <a:ext cx="213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/>
                <a:t>3x + 2 – 2  = 26 – x – 2 </a:t>
              </a:r>
            </a:p>
          </p:txBody>
        </p:sp>
        <p:sp>
          <p:nvSpPr>
            <p:cNvPr id="7" name="Line 23">
              <a:extLst>
                <a:ext uri="{FF2B5EF4-FFF2-40B4-BE49-F238E27FC236}">
                  <a16:creationId xmlns:a16="http://schemas.microsoft.com/office/drawing/2014/main" id="{92A0CF30-5B46-DD6F-D0AE-4A1F4B7508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2073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ID"/>
            </a:p>
          </p:txBody>
        </p:sp>
      </p:grpSp>
      <p:grpSp>
        <p:nvGrpSpPr>
          <p:cNvPr id="3" name="Group 31">
            <a:extLst>
              <a:ext uri="{FF2B5EF4-FFF2-40B4-BE49-F238E27FC236}">
                <a16:creationId xmlns:a16="http://schemas.microsoft.com/office/drawing/2014/main" id="{EAE71F3E-8D1C-5FD2-A3D1-AA378525ABE1}"/>
              </a:ext>
            </a:extLst>
          </p:cNvPr>
          <p:cNvGrpSpPr>
            <a:grpSpLocks/>
          </p:cNvGrpSpPr>
          <p:nvPr/>
        </p:nvGrpSpPr>
        <p:grpSpPr bwMode="auto">
          <a:xfrm>
            <a:off x="6446839" y="3200400"/>
            <a:ext cx="2155825" cy="457200"/>
            <a:chOff x="2832" y="2208"/>
            <a:chExt cx="1358" cy="288"/>
          </a:xfrm>
        </p:grpSpPr>
        <p:sp>
          <p:nvSpPr>
            <p:cNvPr id="9254" name="Text Box 9">
              <a:extLst>
                <a:ext uri="{FF2B5EF4-FFF2-40B4-BE49-F238E27FC236}">
                  <a16:creationId xmlns:a16="http://schemas.microsoft.com/office/drawing/2014/main" id="{578863CE-1DE4-38CD-FEF3-F78FBE9389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2208"/>
              <a:ext cx="116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3x = 24 – x  </a:t>
              </a:r>
            </a:p>
          </p:txBody>
        </p:sp>
        <p:sp>
          <p:nvSpPr>
            <p:cNvPr id="9255" name="Line 24">
              <a:extLst>
                <a:ext uri="{FF2B5EF4-FFF2-40B4-BE49-F238E27FC236}">
                  <a16:creationId xmlns:a16="http://schemas.microsoft.com/office/drawing/2014/main" id="{0B468D44-DD1F-ED7E-CDA9-ED867A0268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2361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ID"/>
            </a:p>
          </p:txBody>
        </p:sp>
      </p:grpSp>
      <p:grpSp>
        <p:nvGrpSpPr>
          <p:cNvPr id="4" name="Group 32">
            <a:extLst>
              <a:ext uri="{FF2B5EF4-FFF2-40B4-BE49-F238E27FC236}">
                <a16:creationId xmlns:a16="http://schemas.microsoft.com/office/drawing/2014/main" id="{35E7CB8A-1C4E-1540-0FA0-1A85D2A61D1B}"/>
              </a:ext>
            </a:extLst>
          </p:cNvPr>
          <p:cNvGrpSpPr>
            <a:grpSpLocks/>
          </p:cNvGrpSpPr>
          <p:nvPr/>
        </p:nvGrpSpPr>
        <p:grpSpPr bwMode="auto">
          <a:xfrm>
            <a:off x="6446839" y="3657600"/>
            <a:ext cx="3152775" cy="457200"/>
            <a:chOff x="2832" y="2496"/>
            <a:chExt cx="1986" cy="288"/>
          </a:xfrm>
        </p:grpSpPr>
        <p:sp>
          <p:nvSpPr>
            <p:cNvPr id="9252" name="Text Box 10">
              <a:extLst>
                <a:ext uri="{FF2B5EF4-FFF2-40B4-BE49-F238E27FC236}">
                  <a16:creationId xmlns:a16="http://schemas.microsoft.com/office/drawing/2014/main" id="{83DEBDA9-BC22-FCD6-8472-DF85C19CB1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2496"/>
              <a:ext cx="179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3x + x = 24 – x + x  </a:t>
              </a:r>
            </a:p>
          </p:txBody>
        </p:sp>
        <p:sp>
          <p:nvSpPr>
            <p:cNvPr id="8" name="Line 25">
              <a:extLst>
                <a:ext uri="{FF2B5EF4-FFF2-40B4-BE49-F238E27FC236}">
                  <a16:creationId xmlns:a16="http://schemas.microsoft.com/office/drawing/2014/main" id="{0E74A7BB-D59F-E874-4DAC-40CCB95117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2649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ID"/>
            </a:p>
          </p:txBody>
        </p:sp>
      </p:grpSp>
      <p:grpSp>
        <p:nvGrpSpPr>
          <p:cNvPr id="5" name="Group 33">
            <a:extLst>
              <a:ext uri="{FF2B5EF4-FFF2-40B4-BE49-F238E27FC236}">
                <a16:creationId xmlns:a16="http://schemas.microsoft.com/office/drawing/2014/main" id="{DCD299F9-8B9C-0D84-8102-FE588F70A088}"/>
              </a:ext>
            </a:extLst>
          </p:cNvPr>
          <p:cNvGrpSpPr>
            <a:grpSpLocks/>
          </p:cNvGrpSpPr>
          <p:nvPr/>
        </p:nvGrpSpPr>
        <p:grpSpPr bwMode="auto">
          <a:xfrm>
            <a:off x="6446838" y="4114800"/>
            <a:ext cx="1581150" cy="457200"/>
            <a:chOff x="2832" y="2784"/>
            <a:chExt cx="996" cy="288"/>
          </a:xfrm>
        </p:grpSpPr>
        <p:sp>
          <p:nvSpPr>
            <p:cNvPr id="9250" name="Text Box 11">
              <a:extLst>
                <a:ext uri="{FF2B5EF4-FFF2-40B4-BE49-F238E27FC236}">
                  <a16:creationId xmlns:a16="http://schemas.microsoft.com/office/drawing/2014/main" id="{4465B5A2-779A-96DF-3FEE-58F0B051B6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2784"/>
              <a:ext cx="8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4x = 24 </a:t>
              </a:r>
            </a:p>
          </p:txBody>
        </p:sp>
        <p:sp>
          <p:nvSpPr>
            <p:cNvPr id="9" name="Line 26">
              <a:extLst>
                <a:ext uri="{FF2B5EF4-FFF2-40B4-BE49-F238E27FC236}">
                  <a16:creationId xmlns:a16="http://schemas.microsoft.com/office/drawing/2014/main" id="{D33A1AD7-B086-542E-46B0-4194DC2B80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2937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ID"/>
            </a:p>
          </p:txBody>
        </p:sp>
      </p:grpSp>
      <p:grpSp>
        <p:nvGrpSpPr>
          <p:cNvPr id="6" name="Group 34">
            <a:extLst>
              <a:ext uri="{FF2B5EF4-FFF2-40B4-BE49-F238E27FC236}">
                <a16:creationId xmlns:a16="http://schemas.microsoft.com/office/drawing/2014/main" id="{697D8FF3-8A56-8815-07CF-73E0DDAC1DE4}"/>
              </a:ext>
            </a:extLst>
          </p:cNvPr>
          <p:cNvGrpSpPr>
            <a:grpSpLocks/>
          </p:cNvGrpSpPr>
          <p:nvPr/>
        </p:nvGrpSpPr>
        <p:grpSpPr bwMode="auto">
          <a:xfrm>
            <a:off x="6429375" y="4446588"/>
            <a:ext cx="2146300" cy="735012"/>
            <a:chOff x="2928" y="3099"/>
            <a:chExt cx="1352" cy="463"/>
          </a:xfrm>
        </p:grpSpPr>
        <p:grpSp>
          <p:nvGrpSpPr>
            <p:cNvPr id="9241" name="Group 21">
              <a:extLst>
                <a:ext uri="{FF2B5EF4-FFF2-40B4-BE49-F238E27FC236}">
                  <a16:creationId xmlns:a16="http://schemas.microsoft.com/office/drawing/2014/main" id="{FC536E9A-6C40-2922-AAAD-AED3216216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56" y="3099"/>
              <a:ext cx="1124" cy="463"/>
              <a:chOff x="3156" y="3099"/>
              <a:chExt cx="1124" cy="463"/>
            </a:xfrm>
          </p:grpSpPr>
          <p:sp>
            <p:nvSpPr>
              <p:cNvPr id="9243" name="Text Box 12">
                <a:extLst>
                  <a:ext uri="{FF2B5EF4-FFF2-40B4-BE49-F238E27FC236}">
                    <a16:creationId xmlns:a16="http://schemas.microsoft.com/office/drawing/2014/main" id="{DEA7D02A-D887-2CFF-9041-27E64C1766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64" y="3168"/>
                <a:ext cx="101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/>
                  <a:t>.4x =   .24 </a:t>
                </a:r>
              </a:p>
            </p:txBody>
          </p:sp>
          <p:grpSp>
            <p:nvGrpSpPr>
              <p:cNvPr id="9244" name="Group 15">
                <a:extLst>
                  <a:ext uri="{FF2B5EF4-FFF2-40B4-BE49-F238E27FC236}">
                    <a16:creationId xmlns:a16="http://schemas.microsoft.com/office/drawing/2014/main" id="{3CFC0752-E60F-5F2D-24C3-FDAD265FA16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56" y="3120"/>
                <a:ext cx="205" cy="442"/>
                <a:chOff x="1530" y="3559"/>
                <a:chExt cx="205" cy="442"/>
              </a:xfrm>
            </p:grpSpPr>
            <p:sp>
              <p:nvSpPr>
                <p:cNvPr id="9248" name="Text Box 16">
                  <a:extLst>
                    <a:ext uri="{FF2B5EF4-FFF2-40B4-BE49-F238E27FC236}">
                      <a16:creationId xmlns:a16="http://schemas.microsoft.com/office/drawing/2014/main" id="{6BC9FC99-CC9C-0A85-7732-E3C46D282F2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30" y="3559"/>
                  <a:ext cx="205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000" b="1"/>
                    <a:t>1</a:t>
                  </a: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000" b="1"/>
                    <a:t>4</a:t>
                  </a:r>
                </a:p>
              </p:txBody>
            </p:sp>
            <p:sp>
              <p:nvSpPr>
                <p:cNvPr id="9249" name="Line 17">
                  <a:extLst>
                    <a:ext uri="{FF2B5EF4-FFF2-40B4-BE49-F238E27FC236}">
                      <a16:creationId xmlns:a16="http://schemas.microsoft.com/office/drawing/2014/main" id="{58E7F3A9-F5F6-5B4C-EA6D-265F41FF34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75" y="3783"/>
                  <a:ext cx="9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ID"/>
                </a:p>
              </p:txBody>
            </p:sp>
          </p:grpSp>
          <p:grpSp>
            <p:nvGrpSpPr>
              <p:cNvPr id="9245" name="Group 18">
                <a:extLst>
                  <a:ext uri="{FF2B5EF4-FFF2-40B4-BE49-F238E27FC236}">
                    <a16:creationId xmlns:a16="http://schemas.microsoft.com/office/drawing/2014/main" id="{61029102-2382-24BB-48C7-85D01634D97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44" y="3099"/>
                <a:ext cx="205" cy="442"/>
                <a:chOff x="1530" y="3559"/>
                <a:chExt cx="205" cy="442"/>
              </a:xfrm>
            </p:grpSpPr>
            <p:sp>
              <p:nvSpPr>
                <p:cNvPr id="9246" name="Text Box 19">
                  <a:extLst>
                    <a:ext uri="{FF2B5EF4-FFF2-40B4-BE49-F238E27FC236}">
                      <a16:creationId xmlns:a16="http://schemas.microsoft.com/office/drawing/2014/main" id="{1A427A6A-8601-4166-BE18-429C3528818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30" y="3559"/>
                  <a:ext cx="205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000" b="1"/>
                    <a:t>1</a:t>
                  </a: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000" b="1"/>
                    <a:t>4</a:t>
                  </a:r>
                </a:p>
              </p:txBody>
            </p:sp>
            <p:sp>
              <p:nvSpPr>
                <p:cNvPr id="9247" name="Line 20">
                  <a:extLst>
                    <a:ext uri="{FF2B5EF4-FFF2-40B4-BE49-F238E27FC236}">
                      <a16:creationId xmlns:a16="http://schemas.microsoft.com/office/drawing/2014/main" id="{C2F48029-99FE-B635-5E91-ECFFB56F8B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75" y="3783"/>
                  <a:ext cx="9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ID"/>
                </a:p>
              </p:txBody>
            </p:sp>
          </p:grpSp>
        </p:grpSp>
        <p:sp>
          <p:nvSpPr>
            <p:cNvPr id="9242" name="Line 27">
              <a:extLst>
                <a:ext uri="{FF2B5EF4-FFF2-40B4-BE49-F238E27FC236}">
                  <a16:creationId xmlns:a16="http://schemas.microsoft.com/office/drawing/2014/main" id="{5C06E72A-876E-CE08-F096-3948E3773E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3360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ID"/>
            </a:p>
          </p:txBody>
        </p:sp>
      </p:grpSp>
      <p:grpSp>
        <p:nvGrpSpPr>
          <p:cNvPr id="13" name="Group 35">
            <a:extLst>
              <a:ext uri="{FF2B5EF4-FFF2-40B4-BE49-F238E27FC236}">
                <a16:creationId xmlns:a16="http://schemas.microsoft.com/office/drawing/2014/main" id="{845D19E1-53C4-ED97-3D1A-63468899F49B}"/>
              </a:ext>
            </a:extLst>
          </p:cNvPr>
          <p:cNvGrpSpPr>
            <a:grpSpLocks/>
          </p:cNvGrpSpPr>
          <p:nvPr/>
        </p:nvGrpSpPr>
        <p:grpSpPr bwMode="auto">
          <a:xfrm>
            <a:off x="6434139" y="5091113"/>
            <a:ext cx="1157287" cy="457200"/>
            <a:chOff x="2928" y="3504"/>
            <a:chExt cx="729" cy="288"/>
          </a:xfrm>
        </p:grpSpPr>
        <p:sp>
          <p:nvSpPr>
            <p:cNvPr id="9239" name="Text Box 22">
              <a:extLst>
                <a:ext uri="{FF2B5EF4-FFF2-40B4-BE49-F238E27FC236}">
                  <a16:creationId xmlns:a16="http://schemas.microsoft.com/office/drawing/2014/main" id="{FE417AC6-190C-6538-9142-F36961DBD5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0" y="3504"/>
              <a:ext cx="53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x = 6</a:t>
              </a:r>
            </a:p>
          </p:txBody>
        </p:sp>
        <p:sp>
          <p:nvSpPr>
            <p:cNvPr id="9240" name="Line 28">
              <a:extLst>
                <a:ext uri="{FF2B5EF4-FFF2-40B4-BE49-F238E27FC236}">
                  <a16:creationId xmlns:a16="http://schemas.microsoft.com/office/drawing/2014/main" id="{5318E620-337A-79F0-CCE0-3D414405C6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3666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ID"/>
            </a:p>
          </p:txBody>
        </p:sp>
      </p:grpSp>
      <p:sp>
        <p:nvSpPr>
          <p:cNvPr id="418852" name="Text Box 36">
            <a:extLst>
              <a:ext uri="{FF2B5EF4-FFF2-40B4-BE49-F238E27FC236}">
                <a16:creationId xmlns:a16="http://schemas.microsoft.com/office/drawing/2014/main" id="{B93FC2CF-F11F-07D7-30C0-001B6DF5B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1" y="5410200"/>
            <a:ext cx="220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Jadi Hp = { 6 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8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8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88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8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8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8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8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8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95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8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8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8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8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8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8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8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8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3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8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8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8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8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550"/>
                            </p:stCondLst>
                            <p:childTnLst>
                              <p:par>
                                <p:cTn id="4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418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50"/>
                            </p:stCondLst>
                            <p:childTnLst>
                              <p:par>
                                <p:cTn id="4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8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8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8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8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950"/>
                            </p:stCondLst>
                            <p:childTnLst>
                              <p:par>
                                <p:cTn id="5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500"/>
                                        <p:tgtEl>
                                          <p:spTgt spid="418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3450"/>
                            </p:stCondLst>
                            <p:childTnLst>
                              <p:par>
                                <p:cTn id="5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18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18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8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8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6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18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8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8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18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350"/>
                            </p:stCondLst>
                            <p:childTnLst>
                              <p:par>
                                <p:cTn id="7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18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18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18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18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0" dur="500"/>
                                        <p:tgtEl>
                                          <p:spTgt spid="418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5" dur="500"/>
                                        <p:tgtEl>
                                          <p:spTgt spid="41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18" grpId="0"/>
      <p:bldP spid="418819" grpId="0" build="p"/>
      <p:bldP spid="418823" grpId="0"/>
      <p:bldP spid="4188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1" name="Rectangle 3">
            <a:extLst>
              <a:ext uri="{FF2B5EF4-FFF2-40B4-BE49-F238E27FC236}">
                <a16:creationId xmlns:a16="http://schemas.microsoft.com/office/drawing/2014/main" id="{FB967F0A-D921-309F-CF36-A7D67AACFD9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405380" y="1953064"/>
            <a:ext cx="9794240" cy="3848420"/>
          </a:xfrm>
        </p:spPr>
        <p:txBody>
          <a:bodyPr>
            <a:normAutofit/>
          </a:bodyPr>
          <a:lstStyle/>
          <a:p>
            <a:pPr marL="609600" indent="-609600">
              <a:buNone/>
              <a:tabLst>
                <a:tab pos="457200" algn="l"/>
              </a:tabLst>
            </a:pPr>
            <a:r>
              <a:rPr lang="en-US" altLang="en-US" sz="1800" dirty="0" err="1"/>
              <a:t>Penyelesaian</a:t>
            </a:r>
            <a:r>
              <a:rPr lang="en-US" altLang="en-US" sz="1800" dirty="0"/>
              <a:t> :</a:t>
            </a:r>
          </a:p>
          <a:p>
            <a:pPr marL="609600" indent="-609600">
              <a:lnSpc>
                <a:spcPct val="80000"/>
              </a:lnSpc>
              <a:buNone/>
              <a:tabLst>
                <a:tab pos="457200" algn="l"/>
              </a:tabLst>
            </a:pPr>
            <a:r>
              <a:rPr lang="en-US" altLang="en-US" sz="1800" dirty="0"/>
              <a:t>	</a:t>
            </a:r>
            <a:r>
              <a:rPr lang="en-US" altLang="en-US" sz="1800" dirty="0" err="1"/>
              <a:t>Misalkan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bilangan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itu</a:t>
            </a:r>
            <a:r>
              <a:rPr lang="en-US" altLang="en-US" sz="1800" dirty="0"/>
              <a:t> = y , </a:t>
            </a:r>
            <a:r>
              <a:rPr lang="en-US" altLang="en-US" sz="1800" dirty="0" err="1"/>
              <a:t>maka</a:t>
            </a:r>
            <a:r>
              <a:rPr lang="en-US" altLang="en-US" sz="1800" dirty="0"/>
              <a:t> :</a:t>
            </a:r>
          </a:p>
          <a:p>
            <a:pPr marL="609600" indent="-609600">
              <a:buNone/>
              <a:tabLst>
                <a:tab pos="457200" algn="l"/>
              </a:tabLst>
            </a:pPr>
            <a:r>
              <a:rPr lang="en-US" altLang="en-US" sz="1800" dirty="0"/>
              <a:t>	((8 </a:t>
            </a:r>
            <a:r>
              <a:rPr lang="en-US" altLang="en-US" sz="1800" dirty="0">
                <a:latin typeface="Arial Narrow" panose="020B0606020202030204" pitchFamily="34" charset="0"/>
              </a:rPr>
              <a:t>x</a:t>
            </a:r>
            <a:r>
              <a:rPr lang="en-US" altLang="en-US" sz="1800" dirty="0"/>
              <a:t> y) + 24) : 4 = 76</a:t>
            </a:r>
          </a:p>
          <a:p>
            <a:pPr marL="609600" indent="-609600">
              <a:buNone/>
              <a:tabLst>
                <a:tab pos="457200" algn="l"/>
              </a:tabLst>
            </a:pPr>
            <a:r>
              <a:rPr lang="en-US" altLang="en-US" sz="1800" dirty="0"/>
              <a:t>	      (8y + 24) : 4 = 76</a:t>
            </a:r>
          </a:p>
          <a:p>
            <a:pPr marL="609600" indent="-609600">
              <a:buNone/>
              <a:tabLst>
                <a:tab pos="457200" algn="l"/>
              </a:tabLst>
            </a:pPr>
            <a:r>
              <a:rPr lang="en-US" altLang="en-US" sz="1800" dirty="0"/>
              <a:t>	      2y + 6 = 76</a:t>
            </a:r>
          </a:p>
          <a:p>
            <a:pPr marL="609600" indent="-609600">
              <a:buNone/>
              <a:tabLst>
                <a:tab pos="457200" algn="l"/>
              </a:tabLst>
            </a:pPr>
            <a:r>
              <a:rPr lang="en-US" altLang="en-US" sz="1800" dirty="0"/>
              <a:t>	      2y + 6 – 6 = 76 – 6</a:t>
            </a:r>
          </a:p>
          <a:p>
            <a:pPr marL="609600" indent="-609600">
              <a:buNone/>
              <a:tabLst>
                <a:tab pos="457200" algn="l"/>
              </a:tabLst>
            </a:pPr>
            <a:r>
              <a:rPr lang="en-US" altLang="en-US" sz="1800" dirty="0"/>
              <a:t>	      2y = 70 </a:t>
            </a:r>
          </a:p>
          <a:p>
            <a:pPr marL="609600" indent="-609600">
              <a:buNone/>
              <a:tabLst>
                <a:tab pos="457200" algn="l"/>
              </a:tabLst>
            </a:pPr>
            <a:r>
              <a:rPr lang="en-US" altLang="en-US" sz="1800" dirty="0"/>
              <a:t>	        y = 35</a:t>
            </a:r>
          </a:p>
        </p:txBody>
      </p:sp>
      <p:sp>
        <p:nvSpPr>
          <p:cNvPr id="421893" name="Text Box 5">
            <a:extLst>
              <a:ext uri="{FF2B5EF4-FFF2-40B4-BE49-F238E27FC236}">
                <a16:creationId xmlns:a16="http://schemas.microsoft.com/office/drawing/2014/main" id="{FF0FA748-74E5-ADA6-0C4D-63808DBAC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1" y="5162550"/>
            <a:ext cx="523875" cy="476250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 y </a:t>
            </a:r>
          </a:p>
        </p:txBody>
      </p:sp>
      <p:sp>
        <p:nvSpPr>
          <p:cNvPr id="421894" name="Text Box 6">
            <a:extLst>
              <a:ext uri="{FF2B5EF4-FFF2-40B4-BE49-F238E27FC236}">
                <a16:creationId xmlns:a16="http://schemas.microsoft.com/office/drawing/2014/main" id="{26B06398-F7A2-260A-DE30-9AEA4D4B6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9276" y="5162550"/>
            <a:ext cx="676275" cy="476250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…..</a:t>
            </a:r>
          </a:p>
        </p:txBody>
      </p:sp>
      <p:sp>
        <p:nvSpPr>
          <p:cNvPr id="421895" name="Text Box 7">
            <a:extLst>
              <a:ext uri="{FF2B5EF4-FFF2-40B4-BE49-F238E27FC236}">
                <a16:creationId xmlns:a16="http://schemas.microsoft.com/office/drawing/2014/main" id="{6CB64426-8E83-DC20-C4A9-23C3BFF81E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4714" y="5143500"/>
            <a:ext cx="676275" cy="476250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…..</a:t>
            </a:r>
          </a:p>
        </p:txBody>
      </p:sp>
      <p:sp>
        <p:nvSpPr>
          <p:cNvPr id="421896" name="Text Box 8">
            <a:extLst>
              <a:ext uri="{FF2B5EF4-FFF2-40B4-BE49-F238E27FC236}">
                <a16:creationId xmlns:a16="http://schemas.microsoft.com/office/drawing/2014/main" id="{F6AE0D18-7B80-18F2-E4CC-7DE53B2D1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7764" y="5143500"/>
            <a:ext cx="542925" cy="476250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76</a:t>
            </a:r>
          </a:p>
        </p:txBody>
      </p:sp>
      <p:sp>
        <p:nvSpPr>
          <p:cNvPr id="421897" name="Text Box 9">
            <a:extLst>
              <a:ext uri="{FF2B5EF4-FFF2-40B4-BE49-F238E27FC236}">
                <a16:creationId xmlns:a16="http://schemas.microsoft.com/office/drawing/2014/main" id="{CDCFA921-3563-2CB2-D38E-9C751E308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2526" y="5753100"/>
            <a:ext cx="542925" cy="476250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76</a:t>
            </a:r>
          </a:p>
        </p:txBody>
      </p:sp>
      <p:sp>
        <p:nvSpPr>
          <p:cNvPr id="421898" name="Line 10">
            <a:extLst>
              <a:ext uri="{FF2B5EF4-FFF2-40B4-BE49-F238E27FC236}">
                <a16:creationId xmlns:a16="http://schemas.microsoft.com/office/drawing/2014/main" id="{E125A29F-D896-F12D-1733-4ED9A8319392}"/>
              </a:ext>
            </a:extLst>
          </p:cNvPr>
          <p:cNvSpPr>
            <a:spLocks noChangeShapeType="1"/>
          </p:cNvSpPr>
          <p:nvPr/>
        </p:nvSpPr>
        <p:spPr bwMode="auto">
          <a:xfrm>
            <a:off x="3497264" y="5410200"/>
            <a:ext cx="8524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421899" name="Line 11">
            <a:extLst>
              <a:ext uri="{FF2B5EF4-FFF2-40B4-BE49-F238E27FC236}">
                <a16:creationId xmlns:a16="http://schemas.microsoft.com/office/drawing/2014/main" id="{6B7D29BA-78E1-8B38-7EB7-65A000C2260E}"/>
              </a:ext>
            </a:extLst>
          </p:cNvPr>
          <p:cNvSpPr>
            <a:spLocks noChangeShapeType="1"/>
          </p:cNvSpPr>
          <p:nvPr/>
        </p:nvSpPr>
        <p:spPr bwMode="auto">
          <a:xfrm>
            <a:off x="5035550" y="5410200"/>
            <a:ext cx="914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421900" name="Line 12">
            <a:extLst>
              <a:ext uri="{FF2B5EF4-FFF2-40B4-BE49-F238E27FC236}">
                <a16:creationId xmlns:a16="http://schemas.microsoft.com/office/drawing/2014/main" id="{52CDEF47-2385-6221-6A75-96B950891F71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3050" y="5410200"/>
            <a:ext cx="850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421901" name="Line 13">
            <a:extLst>
              <a:ext uri="{FF2B5EF4-FFF2-40B4-BE49-F238E27FC236}">
                <a16:creationId xmlns:a16="http://schemas.microsoft.com/office/drawing/2014/main" id="{B08BE9BF-C405-9D03-EC74-5C92EE980F31}"/>
              </a:ext>
            </a:extLst>
          </p:cNvPr>
          <p:cNvSpPr>
            <a:spLocks noChangeShapeType="1"/>
          </p:cNvSpPr>
          <p:nvPr/>
        </p:nvSpPr>
        <p:spPr bwMode="auto">
          <a:xfrm>
            <a:off x="6650039" y="6019800"/>
            <a:ext cx="8524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421903" name="Line 15">
            <a:extLst>
              <a:ext uri="{FF2B5EF4-FFF2-40B4-BE49-F238E27FC236}">
                <a16:creationId xmlns:a16="http://schemas.microsoft.com/office/drawing/2014/main" id="{BA72FA21-F168-4207-A424-433A2085231B}"/>
              </a:ext>
            </a:extLst>
          </p:cNvPr>
          <p:cNvSpPr>
            <a:spLocks noChangeShapeType="1"/>
          </p:cNvSpPr>
          <p:nvPr/>
        </p:nvSpPr>
        <p:spPr bwMode="auto">
          <a:xfrm>
            <a:off x="5068889" y="6019800"/>
            <a:ext cx="8524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421904" name="Line 16">
            <a:extLst>
              <a:ext uri="{FF2B5EF4-FFF2-40B4-BE49-F238E27FC236}">
                <a16:creationId xmlns:a16="http://schemas.microsoft.com/office/drawing/2014/main" id="{88D07453-448B-525D-0AE5-082E6F76BA8C}"/>
              </a:ext>
            </a:extLst>
          </p:cNvPr>
          <p:cNvSpPr>
            <a:spLocks noChangeShapeType="1"/>
          </p:cNvSpPr>
          <p:nvPr/>
        </p:nvSpPr>
        <p:spPr bwMode="auto">
          <a:xfrm>
            <a:off x="3511550" y="6019800"/>
            <a:ext cx="8524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421905" name="Text Box 17">
            <a:extLst>
              <a:ext uri="{FF2B5EF4-FFF2-40B4-BE49-F238E27FC236}">
                <a16:creationId xmlns:a16="http://schemas.microsoft.com/office/drawing/2014/main" id="{3A8D3558-6B18-58CD-C52D-ADA4DF77AC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3950" y="5029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 Narrow" panose="020B0606020202030204" pitchFamily="34" charset="0"/>
              </a:rPr>
              <a:t>x 8</a:t>
            </a:r>
          </a:p>
        </p:txBody>
      </p:sp>
      <p:sp>
        <p:nvSpPr>
          <p:cNvPr id="421906" name="Text Box 18">
            <a:extLst>
              <a:ext uri="{FF2B5EF4-FFF2-40B4-BE49-F238E27FC236}">
                <a16:creationId xmlns:a16="http://schemas.microsoft.com/office/drawing/2014/main" id="{A659F368-2CE8-E898-6048-7DBBAC856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4300" y="5029200"/>
            <a:ext cx="679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Arial Narrow" panose="020B0606020202030204" pitchFamily="34" charset="0"/>
              </a:rPr>
              <a:t>+ 24</a:t>
            </a:r>
          </a:p>
        </p:txBody>
      </p:sp>
      <p:sp>
        <p:nvSpPr>
          <p:cNvPr id="421907" name="Text Box 19">
            <a:extLst>
              <a:ext uri="{FF2B5EF4-FFF2-40B4-BE49-F238E27FC236}">
                <a16:creationId xmlns:a16="http://schemas.microsoft.com/office/drawing/2014/main" id="{F4D6059F-2F64-2599-4607-B3067C32B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250" y="5029200"/>
            <a:ext cx="476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 Narrow" panose="020B0606020202030204" pitchFamily="34" charset="0"/>
              </a:rPr>
              <a:t>: 4</a:t>
            </a:r>
          </a:p>
        </p:txBody>
      </p:sp>
      <p:sp>
        <p:nvSpPr>
          <p:cNvPr id="421908" name="Text Box 20">
            <a:extLst>
              <a:ext uri="{FF2B5EF4-FFF2-40B4-BE49-F238E27FC236}">
                <a16:creationId xmlns:a16="http://schemas.microsoft.com/office/drawing/2014/main" id="{5802B038-5014-7FC3-D2A3-027B5B86B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6051" y="5634038"/>
            <a:ext cx="709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- 24</a:t>
            </a:r>
          </a:p>
        </p:txBody>
      </p:sp>
      <p:sp>
        <p:nvSpPr>
          <p:cNvPr id="421909" name="Text Box 21">
            <a:extLst>
              <a:ext uri="{FF2B5EF4-FFF2-40B4-BE49-F238E27FC236}">
                <a16:creationId xmlns:a16="http://schemas.microsoft.com/office/drawing/2014/main" id="{B8F4E9F3-0B83-2184-0A60-FC746B9DE1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7200" y="5619750"/>
            <a:ext cx="590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x 4</a:t>
            </a:r>
          </a:p>
        </p:txBody>
      </p:sp>
      <p:sp>
        <p:nvSpPr>
          <p:cNvPr id="421910" name="Text Box 22">
            <a:extLst>
              <a:ext uri="{FF2B5EF4-FFF2-40B4-BE49-F238E27FC236}">
                <a16:creationId xmlns:a16="http://schemas.microsoft.com/office/drawing/2014/main" id="{ED097F64-2D3D-F2C5-6B4A-B6F6428EEC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3950" y="5638800"/>
            <a:ext cx="522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: 8</a:t>
            </a:r>
          </a:p>
        </p:txBody>
      </p:sp>
      <p:sp>
        <p:nvSpPr>
          <p:cNvPr id="421911" name="Text Box 23">
            <a:extLst>
              <a:ext uri="{FF2B5EF4-FFF2-40B4-BE49-F238E27FC236}">
                <a16:creationId xmlns:a16="http://schemas.microsoft.com/office/drawing/2014/main" id="{A207E178-C19F-C516-3511-668A6D258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9950" y="5753100"/>
            <a:ext cx="712788" cy="476250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304</a:t>
            </a:r>
          </a:p>
        </p:txBody>
      </p:sp>
      <p:sp>
        <p:nvSpPr>
          <p:cNvPr id="421912" name="Text Box 24">
            <a:extLst>
              <a:ext uri="{FF2B5EF4-FFF2-40B4-BE49-F238E27FC236}">
                <a16:creationId xmlns:a16="http://schemas.microsoft.com/office/drawing/2014/main" id="{8FC30714-A971-3464-4756-AEA39DE3E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8151" y="5772150"/>
            <a:ext cx="542925" cy="476250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35</a:t>
            </a:r>
          </a:p>
        </p:txBody>
      </p:sp>
      <p:sp>
        <p:nvSpPr>
          <p:cNvPr id="421913" name="Text Box 25">
            <a:extLst>
              <a:ext uri="{FF2B5EF4-FFF2-40B4-BE49-F238E27FC236}">
                <a16:creationId xmlns:a16="http://schemas.microsoft.com/office/drawing/2014/main" id="{1059B5FD-4416-7359-E121-1C4B216420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9750" y="5772150"/>
            <a:ext cx="712788" cy="476250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280</a:t>
            </a:r>
          </a:p>
        </p:txBody>
      </p:sp>
      <p:sp>
        <p:nvSpPr>
          <p:cNvPr id="421915" name="Text Box 27">
            <a:extLst>
              <a:ext uri="{FF2B5EF4-FFF2-40B4-BE49-F238E27FC236}">
                <a16:creationId xmlns:a16="http://schemas.microsoft.com/office/drawing/2014/main" id="{68A8AF98-4155-F0C5-7586-2988A7DB1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4419600"/>
            <a:ext cx="3727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atau dengan cara berikut :</a:t>
            </a:r>
          </a:p>
        </p:txBody>
      </p:sp>
      <p:sp>
        <p:nvSpPr>
          <p:cNvPr id="11290" name="Text Box 28">
            <a:extLst>
              <a:ext uri="{FF2B5EF4-FFF2-40B4-BE49-F238E27FC236}">
                <a16:creationId xmlns:a16="http://schemas.microsoft.com/office/drawing/2014/main" id="{45B21B20-B410-184F-4B67-E5206C23F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4026" y="3860800"/>
            <a:ext cx="3805238" cy="476250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Jadi bilangan itu = y = 35</a:t>
            </a:r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8A5AD0F7-8C84-9C0A-CFA2-F7371748B5BB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31459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err="1"/>
              <a:t>Contoh</a:t>
            </a:r>
            <a:r>
              <a:rPr lang="en-US" altLang="en-US" dirty="0"/>
              <a:t> 2 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532E17-F1E7-8863-58EB-6300FA207071}"/>
              </a:ext>
            </a:extLst>
          </p:cNvPr>
          <p:cNvSpPr txBox="1"/>
          <p:nvPr/>
        </p:nvSpPr>
        <p:spPr>
          <a:xfrm>
            <a:off x="426720" y="1214121"/>
            <a:ext cx="1066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600" indent="-609600">
              <a:buNone/>
              <a:tabLst>
                <a:tab pos="457200" algn="l"/>
              </a:tabLst>
            </a:pPr>
            <a:r>
              <a:rPr lang="en-US" sz="1800" dirty="0"/>
              <a:t>		</a:t>
            </a:r>
            <a:r>
              <a:rPr lang="en-US" sz="1800" dirty="0" err="1"/>
              <a:t>Suatu</a:t>
            </a:r>
            <a:r>
              <a:rPr lang="en-US" sz="1800" dirty="0"/>
              <a:t> </a:t>
            </a:r>
            <a:r>
              <a:rPr lang="en-US" sz="1800" dirty="0" err="1"/>
              <a:t>bilangan</a:t>
            </a:r>
            <a:r>
              <a:rPr lang="en-US" sz="1800" dirty="0"/>
              <a:t> </a:t>
            </a:r>
            <a:r>
              <a:rPr lang="en-US" sz="1800" dirty="0" err="1"/>
              <a:t>dikali</a:t>
            </a:r>
            <a:r>
              <a:rPr lang="en-US" sz="1800" dirty="0"/>
              <a:t> 8 , </a:t>
            </a:r>
            <a:r>
              <a:rPr lang="en-US" sz="1800" dirty="0" err="1"/>
              <a:t>lalu</a:t>
            </a:r>
            <a:r>
              <a:rPr lang="en-US" sz="1800" dirty="0"/>
              <a:t> </a:t>
            </a:r>
            <a:r>
              <a:rPr lang="en-US" sz="1800" dirty="0" err="1"/>
              <a:t>kepada</a:t>
            </a:r>
            <a:r>
              <a:rPr lang="en-US" sz="1800" dirty="0"/>
              <a:t> </a:t>
            </a:r>
            <a:r>
              <a:rPr lang="en-US" sz="1800" dirty="0" err="1"/>
              <a:t>hasilnya</a:t>
            </a:r>
            <a:r>
              <a:rPr lang="en-US" sz="1800" dirty="0"/>
              <a:t> </a:t>
            </a:r>
            <a:r>
              <a:rPr lang="en-US" sz="1800" dirty="0" err="1"/>
              <a:t>ditambah</a:t>
            </a:r>
            <a:r>
              <a:rPr lang="en-US" sz="1800" dirty="0"/>
              <a:t> 24, </a:t>
            </a:r>
            <a:r>
              <a:rPr lang="en-US" sz="1800" dirty="0" err="1"/>
              <a:t>kemudian</a:t>
            </a:r>
            <a:r>
              <a:rPr lang="en-US" sz="1800" dirty="0"/>
              <a:t> </a:t>
            </a:r>
            <a:r>
              <a:rPr lang="en-US" sz="1800" dirty="0" err="1"/>
              <a:t>hasilnya</a:t>
            </a:r>
            <a:r>
              <a:rPr lang="en-US" sz="1800" dirty="0"/>
              <a:t> </a:t>
            </a:r>
            <a:r>
              <a:rPr lang="en-US" sz="1800" dirty="0" err="1"/>
              <a:t>dibagi</a:t>
            </a:r>
            <a:r>
              <a:rPr lang="en-US" sz="1800" dirty="0"/>
              <a:t> </a:t>
            </a:r>
            <a:r>
              <a:rPr lang="en-US" sz="1800" dirty="0" err="1"/>
              <a:t>lagi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4. Jika </a:t>
            </a:r>
            <a:r>
              <a:rPr lang="en-US" sz="1800" dirty="0" err="1"/>
              <a:t>hasil</a:t>
            </a:r>
            <a:r>
              <a:rPr lang="en-US" sz="1800" dirty="0"/>
              <a:t> </a:t>
            </a:r>
            <a:r>
              <a:rPr lang="en-US" sz="1800" dirty="0" err="1"/>
              <a:t>akhir</a:t>
            </a:r>
            <a:r>
              <a:rPr lang="en-US" dirty="0"/>
              <a:t> </a:t>
            </a:r>
            <a:r>
              <a:rPr lang="en-US" sz="1800" dirty="0"/>
              <a:t>= 76 , </a:t>
            </a:r>
            <a:r>
              <a:rPr lang="en-US" sz="1800" dirty="0" err="1"/>
              <a:t>tentukanlah</a:t>
            </a:r>
            <a:r>
              <a:rPr lang="en-US" sz="1800" dirty="0"/>
              <a:t> </a:t>
            </a:r>
            <a:r>
              <a:rPr lang="en-US" sz="1800" dirty="0" err="1"/>
              <a:t>bilangan</a:t>
            </a:r>
            <a:r>
              <a:rPr lang="en-US" sz="1800" dirty="0"/>
              <a:t> </a:t>
            </a:r>
            <a:r>
              <a:rPr lang="en-US" sz="1800" dirty="0" err="1"/>
              <a:t>tersebut</a:t>
            </a:r>
            <a:r>
              <a:rPr lang="en-US" sz="1800" dirty="0"/>
              <a:t>!</a:t>
            </a:r>
            <a:endParaRPr lang="en-US" altLang="en-US" sz="1800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1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21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421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421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421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421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421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421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421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421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421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421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421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421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421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421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421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421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500"/>
                                        <p:tgtEl>
                                          <p:spTgt spid="421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8" dur="500"/>
                                        <p:tgtEl>
                                          <p:spTgt spid="421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3" dur="500"/>
                                        <p:tgtEl>
                                          <p:spTgt spid="421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8" dur="500"/>
                                        <p:tgtEl>
                                          <p:spTgt spid="421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421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21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21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421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421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421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21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21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891" grpId="0" build="p"/>
      <p:bldP spid="421893" grpId="0" animBg="1"/>
      <p:bldP spid="421894" grpId="0" animBg="1"/>
      <p:bldP spid="421895" grpId="0" animBg="1"/>
      <p:bldP spid="421896" grpId="0" animBg="1"/>
      <p:bldP spid="421897" grpId="0" animBg="1"/>
      <p:bldP spid="421905" grpId="0"/>
      <p:bldP spid="421906" grpId="0"/>
      <p:bldP spid="421907" grpId="0"/>
      <p:bldP spid="421908" grpId="0"/>
      <p:bldP spid="421909" grpId="0"/>
      <p:bldP spid="421910" grpId="0"/>
      <p:bldP spid="421911" grpId="0" animBg="1"/>
      <p:bldP spid="421912" grpId="0" animBg="1"/>
      <p:bldP spid="421913" grpId="0" animBg="1"/>
      <p:bldP spid="421915" grpId="0"/>
      <p:bldP spid="11290" grpId="0" animBg="1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>
            <a:extLst>
              <a:ext uri="{FF2B5EF4-FFF2-40B4-BE49-F238E27FC236}">
                <a16:creationId xmlns:a16="http://schemas.microsoft.com/office/drawing/2014/main" id="{2DB9EBD6-BACB-03D8-ABE0-CC91C9A0C7B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12800" y="1497098"/>
            <a:ext cx="8229600" cy="1828800"/>
          </a:xfrm>
        </p:spPr>
        <p:txBody>
          <a:bodyPr>
            <a:normAutofit/>
          </a:bodyPr>
          <a:lstStyle/>
          <a:p>
            <a:pPr>
              <a:buNone/>
              <a:tabLst>
                <a:tab pos="4114800" algn="l"/>
              </a:tabLst>
            </a:pPr>
            <a:r>
              <a:rPr lang="en-US" altLang="en-US" sz="2400" dirty="0"/>
              <a:t>   </a:t>
            </a:r>
            <a:r>
              <a:rPr lang="en-US" altLang="en-US" sz="2400" dirty="0" err="1"/>
              <a:t>Lihat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gambar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persegipanjang</a:t>
            </a:r>
            <a:r>
              <a:rPr lang="en-US" altLang="en-US" sz="2400" dirty="0"/>
              <a:t> ABCD </a:t>
            </a:r>
            <a:r>
              <a:rPr lang="en-US" altLang="en-US" sz="2400" dirty="0" err="1"/>
              <a:t>dibawah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ini</a:t>
            </a:r>
            <a:r>
              <a:rPr lang="en-US" altLang="en-US" sz="2400" dirty="0"/>
              <a:t>!</a:t>
            </a:r>
          </a:p>
          <a:p>
            <a:pPr>
              <a:buNone/>
              <a:tabLst>
                <a:tab pos="4114800" algn="l"/>
              </a:tabLst>
            </a:pPr>
            <a:r>
              <a:rPr lang="en-US" altLang="en-US" sz="2400" dirty="0"/>
              <a:t>	</a:t>
            </a:r>
            <a:r>
              <a:rPr lang="en-US" altLang="en-US" sz="2400" dirty="0" err="1"/>
              <a:t>Diketahui</a:t>
            </a:r>
            <a:r>
              <a:rPr lang="en-US" altLang="en-US" sz="2400" dirty="0"/>
              <a:t> AB = 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x</a:t>
            </a:r>
            <a:r>
              <a:rPr lang="en-US" altLang="en-US" sz="2400" b="1" dirty="0"/>
              <a:t> + 2</a:t>
            </a:r>
            <a:r>
              <a:rPr lang="en-US" altLang="en-US" sz="2400" dirty="0"/>
              <a:t> dan BC = 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x</a:t>
            </a:r>
          </a:p>
          <a:p>
            <a:pPr>
              <a:buNone/>
              <a:tabLst>
                <a:tab pos="4114800" algn="l"/>
              </a:tabLst>
            </a:pPr>
            <a:r>
              <a:rPr lang="en-US" altLang="en-US" sz="2400" dirty="0"/>
              <a:t>	Jika </a:t>
            </a:r>
            <a:r>
              <a:rPr lang="en-US" altLang="en-US" sz="2400" dirty="0" err="1"/>
              <a:t>kelilingnya</a:t>
            </a:r>
            <a:r>
              <a:rPr lang="en-US" altLang="en-US" sz="2400" dirty="0"/>
              <a:t> = 32 cm , </a:t>
            </a:r>
            <a:r>
              <a:rPr lang="en-US" altLang="en-US" sz="2400" dirty="0" err="1"/>
              <a:t>tentukanlah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luas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persegi</a:t>
            </a:r>
            <a:endParaRPr lang="en-US" altLang="en-US" sz="2400" dirty="0"/>
          </a:p>
          <a:p>
            <a:pPr>
              <a:buNone/>
              <a:tabLst>
                <a:tab pos="4114800" algn="l"/>
              </a:tabLst>
            </a:pPr>
            <a:r>
              <a:rPr lang="en-US" altLang="en-US" sz="2400" dirty="0"/>
              <a:t> 	</a:t>
            </a:r>
            <a:r>
              <a:rPr lang="en-US" altLang="en-US" sz="2400" dirty="0" err="1"/>
              <a:t>panjang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tersebut</a:t>
            </a:r>
            <a:r>
              <a:rPr lang="en-US" altLang="en-US" sz="2400" dirty="0"/>
              <a:t>.</a:t>
            </a:r>
          </a:p>
        </p:txBody>
      </p:sp>
      <p:grpSp>
        <p:nvGrpSpPr>
          <p:cNvPr id="2" name="Group 12">
            <a:extLst>
              <a:ext uri="{FF2B5EF4-FFF2-40B4-BE49-F238E27FC236}">
                <a16:creationId xmlns:a16="http://schemas.microsoft.com/office/drawing/2014/main" id="{6467F3D1-B99D-9F3E-62EA-07EBF78AE011}"/>
              </a:ext>
            </a:extLst>
          </p:cNvPr>
          <p:cNvGrpSpPr>
            <a:grpSpLocks/>
          </p:cNvGrpSpPr>
          <p:nvPr/>
        </p:nvGrpSpPr>
        <p:grpSpPr bwMode="auto">
          <a:xfrm>
            <a:off x="5411788" y="3429000"/>
            <a:ext cx="3478213" cy="2473786"/>
            <a:chOff x="571" y="528"/>
            <a:chExt cx="2191" cy="1421"/>
          </a:xfrm>
        </p:grpSpPr>
        <p:grpSp>
          <p:nvGrpSpPr>
            <p:cNvPr id="12305" name="Group 9">
              <a:extLst>
                <a:ext uri="{FF2B5EF4-FFF2-40B4-BE49-F238E27FC236}">
                  <a16:creationId xmlns:a16="http://schemas.microsoft.com/office/drawing/2014/main" id="{BBC9E41B-FC46-7541-8264-FA4F034203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1" y="528"/>
              <a:ext cx="2177" cy="1369"/>
              <a:chOff x="571" y="672"/>
              <a:chExt cx="2177" cy="1369"/>
            </a:xfrm>
          </p:grpSpPr>
          <p:sp>
            <p:nvSpPr>
              <p:cNvPr id="12308" name="Rectangle 4">
                <a:extLst>
                  <a:ext uri="{FF2B5EF4-FFF2-40B4-BE49-F238E27FC236}">
                    <a16:creationId xmlns:a16="http://schemas.microsoft.com/office/drawing/2014/main" id="{BFA4BEE5-CA64-8FD0-EB30-A16A031072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912"/>
                <a:ext cx="1728" cy="960"/>
              </a:xfrm>
              <a:prstGeom prst="rect">
                <a:avLst/>
              </a:prstGeom>
              <a:solidFill>
                <a:srgbClr val="30E839"/>
              </a:solidFill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d-ID" altLang="en-US" sz="1800"/>
              </a:p>
            </p:txBody>
          </p:sp>
          <p:sp>
            <p:nvSpPr>
              <p:cNvPr id="12309" name="Text Box 5">
                <a:extLst>
                  <a:ext uri="{FF2B5EF4-FFF2-40B4-BE49-F238E27FC236}">
                    <a16:creationId xmlns:a16="http://schemas.microsoft.com/office/drawing/2014/main" id="{BF21D44E-ED51-AFEC-381F-2B07E9841D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4" y="1776"/>
                <a:ext cx="288" cy="2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/>
                  <a:t>A </a:t>
                </a:r>
              </a:p>
            </p:txBody>
          </p:sp>
          <p:sp>
            <p:nvSpPr>
              <p:cNvPr id="12310" name="Text Box 6">
                <a:extLst>
                  <a:ext uri="{FF2B5EF4-FFF2-40B4-BE49-F238E27FC236}">
                    <a16:creationId xmlns:a16="http://schemas.microsoft.com/office/drawing/2014/main" id="{C59CA852-1ED8-82EC-9628-3E63D737E0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1" y="1776"/>
                <a:ext cx="287" cy="2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/>
                  <a:t>B </a:t>
                </a:r>
              </a:p>
            </p:txBody>
          </p:sp>
          <p:sp>
            <p:nvSpPr>
              <p:cNvPr id="12311" name="Text Box 7">
                <a:extLst>
                  <a:ext uri="{FF2B5EF4-FFF2-40B4-BE49-F238E27FC236}">
                    <a16:creationId xmlns:a16="http://schemas.microsoft.com/office/drawing/2014/main" id="{8E555931-8193-C614-4E44-F7B168EDA6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1" y="672"/>
                <a:ext cx="308" cy="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/>
                  <a:t>D </a:t>
                </a:r>
              </a:p>
            </p:txBody>
          </p:sp>
          <p:sp>
            <p:nvSpPr>
              <p:cNvPr id="12312" name="Text Box 8">
                <a:extLst>
                  <a:ext uri="{FF2B5EF4-FFF2-40B4-BE49-F238E27FC236}">
                    <a16:creationId xmlns:a16="http://schemas.microsoft.com/office/drawing/2014/main" id="{075BA072-64F5-BD84-7A55-8A54E6E855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18" y="684"/>
                <a:ext cx="308" cy="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/>
                  <a:t>C </a:t>
                </a:r>
              </a:p>
            </p:txBody>
          </p:sp>
        </p:grpSp>
        <p:sp>
          <p:nvSpPr>
            <p:cNvPr id="12306" name="Text Box 10">
              <a:extLst>
                <a:ext uri="{FF2B5EF4-FFF2-40B4-BE49-F238E27FC236}">
                  <a16:creationId xmlns:a16="http://schemas.microsoft.com/office/drawing/2014/main" id="{87553F23-D34B-E8D3-F16E-CE11E614C0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5" y="1684"/>
              <a:ext cx="541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 i="1">
                  <a:latin typeface="Times New Roman" panose="02020603050405020304" pitchFamily="18" charset="0"/>
                </a:rPr>
                <a:t>x</a:t>
              </a:r>
              <a:r>
                <a:rPr lang="en-US" altLang="en-US" sz="2400"/>
                <a:t> + 2</a:t>
              </a:r>
            </a:p>
          </p:txBody>
        </p:sp>
        <p:sp>
          <p:nvSpPr>
            <p:cNvPr id="12307" name="Text Box 11">
              <a:extLst>
                <a:ext uri="{FF2B5EF4-FFF2-40B4-BE49-F238E27FC236}">
                  <a16:creationId xmlns:a16="http://schemas.microsoft.com/office/drawing/2014/main" id="{548A2425-12E0-BA86-378D-1289300D4D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5" y="1057"/>
              <a:ext cx="267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 i="1">
                  <a:latin typeface="Times New Roman" panose="02020603050405020304" pitchFamily="18" charset="0"/>
                </a:rPr>
                <a:t>x</a:t>
              </a:r>
              <a:r>
                <a:rPr lang="en-US" altLang="en-US" sz="2400"/>
                <a:t> </a:t>
              </a:r>
            </a:p>
          </p:txBody>
        </p:sp>
      </p:grpSp>
      <p:sp>
        <p:nvSpPr>
          <p:cNvPr id="25" name="Rectangle 2">
            <a:extLst>
              <a:ext uri="{FF2B5EF4-FFF2-40B4-BE49-F238E27FC236}">
                <a16:creationId xmlns:a16="http://schemas.microsoft.com/office/drawing/2014/main" id="{158FB5FA-A80B-D446-A462-CC6BFB432987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31459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err="1"/>
              <a:t>Contoh</a:t>
            </a:r>
            <a:r>
              <a:rPr lang="en-US" altLang="en-US" dirty="0"/>
              <a:t> 3 :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>
            <a:extLst>
              <a:ext uri="{FF2B5EF4-FFF2-40B4-BE49-F238E27FC236}">
                <a16:creationId xmlns:a16="http://schemas.microsoft.com/office/drawing/2014/main" id="{9CE2F24E-9F66-DA58-A68C-CE2F7A2A219A}"/>
              </a:ext>
            </a:extLst>
          </p:cNvPr>
          <p:cNvGrpSpPr>
            <a:grpSpLocks/>
          </p:cNvGrpSpPr>
          <p:nvPr/>
        </p:nvGrpSpPr>
        <p:grpSpPr bwMode="auto">
          <a:xfrm>
            <a:off x="3929063" y="957263"/>
            <a:ext cx="5334000" cy="838200"/>
            <a:chOff x="1488" y="791"/>
            <a:chExt cx="3360" cy="528"/>
          </a:xfrm>
        </p:grpSpPr>
        <p:sp>
          <p:nvSpPr>
            <p:cNvPr id="13349" name="Rectangle 9">
              <a:extLst>
                <a:ext uri="{FF2B5EF4-FFF2-40B4-BE49-F238E27FC236}">
                  <a16:creationId xmlns:a16="http://schemas.microsoft.com/office/drawing/2014/main" id="{78831506-9C2F-D4BE-7FA2-E8D087C851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791"/>
              <a:ext cx="3360" cy="528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d-ID" altLang="en-US" sz="1800"/>
            </a:p>
          </p:txBody>
        </p:sp>
        <p:sp>
          <p:nvSpPr>
            <p:cNvPr id="13350" name="Rectangle 11">
              <a:extLst>
                <a:ext uri="{FF2B5EF4-FFF2-40B4-BE49-F238E27FC236}">
                  <a16:creationId xmlns:a16="http://schemas.microsoft.com/office/drawing/2014/main" id="{0337852A-BFBF-5671-35BF-92667F5E30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5" y="816"/>
              <a:ext cx="2031" cy="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d-ID" altLang="en-US" sz="1800"/>
            </a:p>
          </p:txBody>
        </p:sp>
        <p:sp>
          <p:nvSpPr>
            <p:cNvPr id="13351" name="Rectangle 13">
              <a:extLst>
                <a:ext uri="{FF2B5EF4-FFF2-40B4-BE49-F238E27FC236}">
                  <a16:creationId xmlns:a16="http://schemas.microsoft.com/office/drawing/2014/main" id="{D824337D-3DEE-3B34-01AD-7935DBB5BC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816"/>
              <a:ext cx="1005" cy="468"/>
            </a:xfrm>
            <a:prstGeom prst="rect">
              <a:avLst/>
            </a:prstGeom>
            <a:solidFill>
              <a:srgbClr val="FBDF53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d-ID" altLang="en-US" sz="1800"/>
            </a:p>
          </p:txBody>
        </p:sp>
      </p:grpSp>
      <p:grpSp>
        <p:nvGrpSpPr>
          <p:cNvPr id="3" name="Group 17">
            <a:extLst>
              <a:ext uri="{FF2B5EF4-FFF2-40B4-BE49-F238E27FC236}">
                <a16:creationId xmlns:a16="http://schemas.microsoft.com/office/drawing/2014/main" id="{D2C32AC5-4D05-EECB-5DE8-C730FA83F051}"/>
              </a:ext>
            </a:extLst>
          </p:cNvPr>
          <p:cNvGrpSpPr>
            <a:grpSpLocks/>
          </p:cNvGrpSpPr>
          <p:nvPr/>
        </p:nvGrpSpPr>
        <p:grpSpPr bwMode="auto">
          <a:xfrm>
            <a:off x="3419475" y="1947863"/>
            <a:ext cx="2438400" cy="381000"/>
            <a:chOff x="1248" y="1397"/>
            <a:chExt cx="1536" cy="240"/>
          </a:xfrm>
        </p:grpSpPr>
        <p:sp>
          <p:nvSpPr>
            <p:cNvPr id="13346" name="Rectangle 10">
              <a:extLst>
                <a:ext uri="{FF2B5EF4-FFF2-40B4-BE49-F238E27FC236}">
                  <a16:creationId xmlns:a16="http://schemas.microsoft.com/office/drawing/2014/main" id="{98EB71C9-A942-5CE2-973B-953693696D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1397"/>
              <a:ext cx="1536" cy="240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d-ID" altLang="en-US" sz="1800"/>
            </a:p>
          </p:txBody>
        </p:sp>
        <p:sp>
          <p:nvSpPr>
            <p:cNvPr id="13347" name="Rectangle 15">
              <a:extLst>
                <a:ext uri="{FF2B5EF4-FFF2-40B4-BE49-F238E27FC236}">
                  <a16:creationId xmlns:a16="http://schemas.microsoft.com/office/drawing/2014/main" id="{3A802042-30F3-12B1-FF31-590D4ECA1E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1419"/>
              <a:ext cx="1008" cy="192"/>
            </a:xfrm>
            <a:prstGeom prst="rect">
              <a:avLst/>
            </a:prstGeom>
            <a:solidFill>
              <a:srgbClr val="FBDF53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d-ID" altLang="en-US" sz="1800"/>
            </a:p>
          </p:txBody>
        </p:sp>
        <p:sp>
          <p:nvSpPr>
            <p:cNvPr id="13348" name="Rectangle 16">
              <a:extLst>
                <a:ext uri="{FF2B5EF4-FFF2-40B4-BE49-F238E27FC236}">
                  <a16:creationId xmlns:a16="http://schemas.microsoft.com/office/drawing/2014/main" id="{7476AFD5-1F18-A5E5-47CF-9089121203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3" y="1419"/>
              <a:ext cx="192" cy="192"/>
            </a:xfrm>
            <a:prstGeom prst="rect">
              <a:avLst/>
            </a:prstGeom>
            <a:solidFill>
              <a:srgbClr val="FBDF53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d-ID" altLang="en-US" sz="1800"/>
            </a:p>
          </p:txBody>
        </p:sp>
      </p:grpSp>
      <p:sp>
        <p:nvSpPr>
          <p:cNvPr id="37892" name="Text Box 4">
            <a:extLst>
              <a:ext uri="{FF2B5EF4-FFF2-40B4-BE49-F238E27FC236}">
                <a16:creationId xmlns:a16="http://schemas.microsoft.com/office/drawing/2014/main" id="{A0A57D75-11F9-0CC3-ECC4-00B849758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6326" y="533400"/>
            <a:ext cx="1235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Jawab :</a:t>
            </a:r>
          </a:p>
        </p:txBody>
      </p:sp>
      <p:sp>
        <p:nvSpPr>
          <p:cNvPr id="37893" name="Text Box 5">
            <a:extLst>
              <a:ext uri="{FF2B5EF4-FFF2-40B4-BE49-F238E27FC236}">
                <a16:creationId xmlns:a16="http://schemas.microsoft.com/office/drawing/2014/main" id="{8BF9F539-B6BE-30D3-3856-D13FB97F9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914400"/>
            <a:ext cx="6942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Rumus </a:t>
            </a:r>
            <a:r>
              <a:rPr lang="en-US" altLang="en-US" sz="1600"/>
              <a:t> </a:t>
            </a:r>
            <a:r>
              <a:rPr lang="en-US" altLang="en-US" sz="2400"/>
              <a:t>   : Keliling persegi panjang = 2 x </a:t>
            </a:r>
            <a:r>
              <a:rPr lang="en-US" altLang="en-US" sz="2400" b="1" i="1">
                <a:latin typeface="Times New Roman" panose="02020603050405020304" pitchFamily="18" charset="0"/>
              </a:rPr>
              <a:t>p</a:t>
            </a:r>
            <a:r>
              <a:rPr lang="en-US" altLang="en-US" sz="2400"/>
              <a:t> + 2 x </a:t>
            </a:r>
            <a:r>
              <a:rPr lang="en-US" altLang="en-US" sz="2400" b="1" i="1">
                <a:latin typeface="Times New Roman" panose="02020603050405020304" pitchFamily="18" charset="0"/>
              </a:rPr>
              <a:t>l </a:t>
            </a:r>
          </a:p>
        </p:txBody>
      </p:sp>
      <p:sp>
        <p:nvSpPr>
          <p:cNvPr id="37894" name="Text Box 6">
            <a:extLst>
              <a:ext uri="{FF2B5EF4-FFF2-40B4-BE49-F238E27FC236}">
                <a16:creationId xmlns:a16="http://schemas.microsoft.com/office/drawing/2014/main" id="{0B0CE422-798B-AE8E-DC6C-0A25F0BDE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1330325"/>
            <a:ext cx="6129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Diketahui : Keliling persegi panjang = 32 cm</a:t>
            </a:r>
          </a:p>
        </p:txBody>
      </p:sp>
      <p:sp>
        <p:nvSpPr>
          <p:cNvPr id="37895" name="Text Box 7">
            <a:extLst>
              <a:ext uri="{FF2B5EF4-FFF2-40B4-BE49-F238E27FC236}">
                <a16:creationId xmlns:a16="http://schemas.microsoft.com/office/drawing/2014/main" id="{B00847B3-77EE-C428-A3DC-5A0700E76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3150" y="1901825"/>
            <a:ext cx="3600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Maka :  2 x </a:t>
            </a:r>
            <a:r>
              <a:rPr lang="en-US" altLang="en-US" sz="2400" b="1" i="1">
                <a:latin typeface="Times New Roman" panose="02020603050405020304" pitchFamily="18" charset="0"/>
              </a:rPr>
              <a:t>p</a:t>
            </a:r>
            <a:r>
              <a:rPr lang="en-US" altLang="en-US" sz="2400"/>
              <a:t> + 2 x </a:t>
            </a:r>
            <a:r>
              <a:rPr lang="en-US" altLang="en-US" sz="2400" b="1" i="1">
                <a:latin typeface="Times New Roman" panose="02020603050405020304" pitchFamily="18" charset="0"/>
              </a:rPr>
              <a:t>l</a:t>
            </a:r>
            <a:r>
              <a:rPr lang="en-US" altLang="en-US" sz="2400"/>
              <a:t> = 32 </a:t>
            </a:r>
          </a:p>
        </p:txBody>
      </p:sp>
      <p:sp>
        <p:nvSpPr>
          <p:cNvPr id="37896" name="Text Box 8">
            <a:extLst>
              <a:ext uri="{FF2B5EF4-FFF2-40B4-BE49-F238E27FC236}">
                <a16:creationId xmlns:a16="http://schemas.microsoft.com/office/drawing/2014/main" id="{CADDFC6D-F55F-13CB-A4A1-F32343E24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1" y="2778125"/>
            <a:ext cx="3305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2 x (</a:t>
            </a:r>
            <a:r>
              <a:rPr lang="en-US" altLang="en-US" sz="2400" b="1" i="1">
                <a:latin typeface="Times New Roman" panose="02020603050405020304" pitchFamily="18" charset="0"/>
              </a:rPr>
              <a:t>x</a:t>
            </a:r>
            <a:r>
              <a:rPr lang="en-US" altLang="en-US" sz="2400"/>
              <a:t> + 2) + 2 x </a:t>
            </a:r>
            <a:r>
              <a:rPr lang="en-US" altLang="en-US" sz="2400" b="1" i="1">
                <a:latin typeface="Times New Roman" panose="02020603050405020304" pitchFamily="18" charset="0"/>
              </a:rPr>
              <a:t>x</a:t>
            </a:r>
            <a:r>
              <a:rPr lang="en-US" altLang="en-US" sz="2400"/>
              <a:t> = 32 </a:t>
            </a:r>
          </a:p>
        </p:txBody>
      </p:sp>
      <p:sp>
        <p:nvSpPr>
          <p:cNvPr id="37907" name="Line 19">
            <a:extLst>
              <a:ext uri="{FF2B5EF4-FFF2-40B4-BE49-F238E27FC236}">
                <a16:creationId xmlns:a16="http://schemas.microsoft.com/office/drawing/2014/main" id="{E7043374-D267-EFF0-AEE5-16505B10F599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2168525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37908" name="Text Box 20">
            <a:extLst>
              <a:ext uri="{FF2B5EF4-FFF2-40B4-BE49-F238E27FC236}">
                <a16:creationId xmlns:a16="http://schemas.microsoft.com/office/drawing/2014/main" id="{EE8BBAE9-15B8-2F5C-A887-AF9FC2D5B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1941513"/>
            <a:ext cx="3536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AB = panjang = </a:t>
            </a:r>
            <a:r>
              <a:rPr lang="en-US" altLang="en-US" sz="2400" b="1" i="1">
                <a:latin typeface="Times New Roman" panose="02020603050405020304" pitchFamily="18" charset="0"/>
              </a:rPr>
              <a:t>p</a:t>
            </a:r>
            <a:r>
              <a:rPr lang="en-US" altLang="en-US" sz="2400" b="1" i="1"/>
              <a:t> </a:t>
            </a:r>
            <a:r>
              <a:rPr lang="en-US" altLang="en-US" sz="2400"/>
              <a:t>=</a:t>
            </a:r>
            <a:r>
              <a:rPr lang="en-US" altLang="en-US" sz="2400" b="1" i="1"/>
              <a:t> </a:t>
            </a:r>
            <a:r>
              <a:rPr lang="en-US" altLang="en-US" sz="2400" b="1" i="1">
                <a:latin typeface="Times New Roman" panose="02020603050405020304" pitchFamily="18" charset="0"/>
              </a:rPr>
              <a:t>x</a:t>
            </a:r>
            <a:r>
              <a:rPr lang="en-US" altLang="en-US" sz="2400"/>
              <a:t> + 2</a:t>
            </a:r>
          </a:p>
        </p:txBody>
      </p:sp>
      <p:sp>
        <p:nvSpPr>
          <p:cNvPr id="37909" name="Text Box 21">
            <a:extLst>
              <a:ext uri="{FF2B5EF4-FFF2-40B4-BE49-F238E27FC236}">
                <a16:creationId xmlns:a16="http://schemas.microsoft.com/office/drawing/2014/main" id="{DF48B3C0-4976-2FF8-4581-5A630B491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1" y="2278063"/>
            <a:ext cx="2663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BC = Lebar = </a:t>
            </a:r>
            <a:r>
              <a:rPr lang="en-US" altLang="en-US" sz="2400" b="1" i="1">
                <a:latin typeface="Times New Roman" panose="02020603050405020304" pitchFamily="18" charset="0"/>
              </a:rPr>
              <a:t>l</a:t>
            </a:r>
            <a:r>
              <a:rPr lang="en-US" altLang="en-US" sz="2400" b="1" i="1"/>
              <a:t> </a:t>
            </a:r>
            <a:r>
              <a:rPr lang="en-US" altLang="en-US" sz="2400"/>
              <a:t>=</a:t>
            </a:r>
            <a:r>
              <a:rPr lang="en-US" altLang="en-US" sz="2400" b="1" i="1"/>
              <a:t> </a:t>
            </a:r>
            <a:r>
              <a:rPr lang="en-US" altLang="en-US" sz="2400" b="1" i="1">
                <a:latin typeface="Times New Roman" panose="02020603050405020304" pitchFamily="18" charset="0"/>
              </a:rPr>
              <a:t>x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7912" name="Text Box 24">
            <a:extLst>
              <a:ext uri="{FF2B5EF4-FFF2-40B4-BE49-F238E27FC236}">
                <a16:creationId xmlns:a16="http://schemas.microsoft.com/office/drawing/2014/main" id="{7F0E463B-C141-5010-C6C2-9DAE245870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1" y="3205163"/>
            <a:ext cx="2289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2</a:t>
            </a:r>
            <a:r>
              <a:rPr lang="en-US" altLang="en-US" sz="2400" b="1" i="1">
                <a:latin typeface="Times New Roman" panose="02020603050405020304" pitchFamily="18" charset="0"/>
              </a:rPr>
              <a:t>x </a:t>
            </a:r>
            <a:r>
              <a:rPr lang="en-US" altLang="en-US" sz="2400">
                <a:latin typeface="Times New Roman" panose="02020603050405020304" pitchFamily="18" charset="0"/>
              </a:rPr>
              <a:t>+ 4 + 2</a:t>
            </a:r>
            <a:r>
              <a:rPr lang="en-US" altLang="en-US" sz="2400" b="1" i="1">
                <a:latin typeface="Times New Roman" panose="02020603050405020304" pitchFamily="18" charset="0"/>
              </a:rPr>
              <a:t>x </a:t>
            </a:r>
            <a:r>
              <a:rPr lang="en-US" altLang="en-US" sz="2400"/>
              <a:t>= 32</a:t>
            </a:r>
            <a:endParaRPr lang="en-US" altLang="en-US" sz="2400" b="1" i="1"/>
          </a:p>
        </p:txBody>
      </p:sp>
      <p:sp>
        <p:nvSpPr>
          <p:cNvPr id="37913" name="Text Box 25">
            <a:extLst>
              <a:ext uri="{FF2B5EF4-FFF2-40B4-BE49-F238E27FC236}">
                <a16:creationId xmlns:a16="http://schemas.microsoft.com/office/drawing/2014/main" id="{C79773D7-D57B-07FE-6749-81C97F424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1" y="3629025"/>
            <a:ext cx="1660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4</a:t>
            </a:r>
            <a:r>
              <a:rPr lang="en-US" altLang="en-US" sz="2400" b="1" i="1">
                <a:latin typeface="Times New Roman" panose="02020603050405020304" pitchFamily="18" charset="0"/>
              </a:rPr>
              <a:t>x </a:t>
            </a:r>
            <a:r>
              <a:rPr lang="en-US" altLang="en-US" sz="2400">
                <a:latin typeface="Times New Roman" panose="02020603050405020304" pitchFamily="18" charset="0"/>
              </a:rPr>
              <a:t>+ 4 </a:t>
            </a:r>
            <a:r>
              <a:rPr lang="en-US" altLang="en-US" sz="2400"/>
              <a:t>= 32</a:t>
            </a:r>
            <a:endParaRPr lang="en-US" altLang="en-US" sz="2400" b="1" i="1"/>
          </a:p>
        </p:txBody>
      </p:sp>
      <p:sp>
        <p:nvSpPr>
          <p:cNvPr id="37914" name="Text Box 26">
            <a:extLst>
              <a:ext uri="{FF2B5EF4-FFF2-40B4-BE49-F238E27FC236}">
                <a16:creationId xmlns:a16="http://schemas.microsoft.com/office/drawing/2014/main" id="{650936B7-91D3-A4AF-3939-DFAEF0753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1" y="4038600"/>
            <a:ext cx="1776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4</a:t>
            </a:r>
            <a:r>
              <a:rPr lang="en-US" altLang="en-US" sz="2400" b="1" i="1">
                <a:latin typeface="Times New Roman" panose="02020603050405020304" pitchFamily="18" charset="0"/>
              </a:rPr>
              <a:t>x </a:t>
            </a:r>
            <a:r>
              <a:rPr lang="en-US" altLang="en-US" sz="2400"/>
              <a:t>= 32 – 4 </a:t>
            </a:r>
            <a:endParaRPr lang="en-US" altLang="en-US" sz="2400" b="1" i="1"/>
          </a:p>
        </p:txBody>
      </p:sp>
      <p:sp>
        <p:nvSpPr>
          <p:cNvPr id="37915" name="Text Box 27">
            <a:extLst>
              <a:ext uri="{FF2B5EF4-FFF2-40B4-BE49-F238E27FC236}">
                <a16:creationId xmlns:a16="http://schemas.microsoft.com/office/drawing/2014/main" id="{F7343A97-8BA2-45E6-B23E-12E944B0C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1" y="4495800"/>
            <a:ext cx="1268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4</a:t>
            </a:r>
            <a:r>
              <a:rPr lang="en-US" altLang="en-US" sz="2400" b="1" i="1">
                <a:latin typeface="Times New Roman" panose="02020603050405020304" pitchFamily="18" charset="0"/>
              </a:rPr>
              <a:t>x </a:t>
            </a:r>
            <a:r>
              <a:rPr lang="en-US" altLang="en-US" sz="2400"/>
              <a:t>= 28 </a:t>
            </a:r>
            <a:endParaRPr lang="en-US" altLang="en-US" sz="2400" b="1" i="1"/>
          </a:p>
        </p:txBody>
      </p:sp>
      <p:sp>
        <p:nvSpPr>
          <p:cNvPr id="37916" name="Text Box 28">
            <a:extLst>
              <a:ext uri="{FF2B5EF4-FFF2-40B4-BE49-F238E27FC236}">
                <a16:creationId xmlns:a16="http://schemas.microsoft.com/office/drawing/2014/main" id="{03470D5D-7D50-9DC1-2A54-A732A04C6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4953000"/>
            <a:ext cx="84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>
                <a:latin typeface="Times New Roman" panose="02020603050405020304" pitchFamily="18" charset="0"/>
              </a:rPr>
              <a:t>x </a:t>
            </a:r>
            <a:r>
              <a:rPr lang="en-US" altLang="en-US" sz="2400"/>
              <a:t>= 7</a:t>
            </a:r>
            <a:endParaRPr lang="en-US" altLang="en-US" sz="2400" b="1" i="1"/>
          </a:p>
        </p:txBody>
      </p:sp>
      <p:sp>
        <p:nvSpPr>
          <p:cNvPr id="37923" name="Text Box 35">
            <a:extLst>
              <a:ext uri="{FF2B5EF4-FFF2-40B4-BE49-F238E27FC236}">
                <a16:creationId xmlns:a16="http://schemas.microsoft.com/office/drawing/2014/main" id="{85BE6604-7DCA-7AD0-9D6E-2D9A0D4CF9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1" y="3462338"/>
            <a:ext cx="1573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Jadi  </a:t>
            </a:r>
            <a:r>
              <a:rPr lang="en-US" altLang="en-US" sz="2400" b="1" i="1">
                <a:latin typeface="Times New Roman" panose="02020603050405020304" pitchFamily="18" charset="0"/>
              </a:rPr>
              <a:t>x </a:t>
            </a:r>
            <a:r>
              <a:rPr lang="en-US" altLang="en-US" sz="2400"/>
              <a:t>= 7</a:t>
            </a:r>
          </a:p>
        </p:txBody>
      </p:sp>
      <p:sp>
        <p:nvSpPr>
          <p:cNvPr id="37924" name="Text Box 36">
            <a:extLst>
              <a:ext uri="{FF2B5EF4-FFF2-40B4-BE49-F238E27FC236}">
                <a16:creationId xmlns:a16="http://schemas.microsoft.com/office/drawing/2014/main" id="{662D888A-4406-4006-7C18-8678A6CDE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3843339"/>
            <a:ext cx="419100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>
                <a:latin typeface="Times New Roman" panose="02020603050405020304" pitchFamily="18" charset="0"/>
              </a:rPr>
              <a:t>p</a:t>
            </a:r>
            <a:r>
              <a:rPr lang="en-US" altLang="en-US" sz="2400"/>
              <a:t> = </a:t>
            </a:r>
            <a:r>
              <a:rPr lang="en-US" altLang="en-US" sz="2400" b="1" i="1">
                <a:latin typeface="Times New Roman" panose="02020603050405020304" pitchFamily="18" charset="0"/>
              </a:rPr>
              <a:t>x + </a:t>
            </a:r>
            <a:r>
              <a:rPr lang="en-US" altLang="en-US" sz="2400"/>
              <a:t>2 = 7 + 2 = 9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Panjang  =</a:t>
            </a:r>
            <a:r>
              <a:rPr lang="en-US" altLang="en-US" sz="2400" b="1" i="1">
                <a:latin typeface="Times New Roman" panose="02020603050405020304" pitchFamily="18" charset="0"/>
              </a:rPr>
              <a:t> p </a:t>
            </a:r>
            <a:r>
              <a:rPr lang="en-US" altLang="en-US" sz="2400"/>
              <a:t>= 9 cm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Lebar</a:t>
            </a:r>
            <a:r>
              <a:rPr lang="en-US" altLang="en-US" sz="2400" b="1" i="1">
                <a:latin typeface="Times New Roman" panose="02020603050405020304" pitchFamily="18" charset="0"/>
              </a:rPr>
              <a:t> </a:t>
            </a:r>
            <a:r>
              <a:rPr lang="en-US" altLang="en-US" sz="2400"/>
              <a:t>     =</a:t>
            </a:r>
            <a:r>
              <a:rPr lang="en-US" altLang="en-US" sz="2400" b="1" i="1">
                <a:latin typeface="Times New Roman" panose="02020603050405020304" pitchFamily="18" charset="0"/>
              </a:rPr>
              <a:t> l  </a:t>
            </a:r>
            <a:r>
              <a:rPr lang="en-US" altLang="en-US" sz="2400"/>
              <a:t>= 7 cm</a:t>
            </a:r>
          </a:p>
        </p:txBody>
      </p:sp>
      <p:sp>
        <p:nvSpPr>
          <p:cNvPr id="37925" name="Text Box 37">
            <a:extLst>
              <a:ext uri="{FF2B5EF4-FFF2-40B4-BE49-F238E27FC236}">
                <a16:creationId xmlns:a16="http://schemas.microsoft.com/office/drawing/2014/main" id="{EE054180-72EA-B7AD-386F-33F0535394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4238" y="5181601"/>
            <a:ext cx="5364162" cy="841375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Maka 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Luas ABCD = 9 cm x 7 cm = 63 cm</a:t>
            </a:r>
            <a:r>
              <a:rPr lang="en-US" altLang="en-US" sz="2400" b="1" baseline="30000"/>
              <a:t>2</a:t>
            </a:r>
            <a:r>
              <a:rPr lang="en-US" altLang="en-US" sz="2400" b="1"/>
              <a:t> </a:t>
            </a:r>
          </a:p>
        </p:txBody>
      </p:sp>
      <p:sp>
        <p:nvSpPr>
          <p:cNvPr id="37926" name="Line 38">
            <a:extLst>
              <a:ext uri="{FF2B5EF4-FFF2-40B4-BE49-F238E27FC236}">
                <a16:creationId xmlns:a16="http://schemas.microsoft.com/office/drawing/2014/main" id="{9D8B32DA-66D6-1D61-B509-A8637A18BD0D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3006725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37928" name="Line 40">
            <a:extLst>
              <a:ext uri="{FF2B5EF4-FFF2-40B4-BE49-F238E27FC236}">
                <a16:creationId xmlns:a16="http://schemas.microsoft.com/office/drawing/2014/main" id="{1CD1F260-A652-6A7A-EEE8-704A51A07131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3433763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37929" name="Line 41">
            <a:extLst>
              <a:ext uri="{FF2B5EF4-FFF2-40B4-BE49-F238E27FC236}">
                <a16:creationId xmlns:a16="http://schemas.microsoft.com/office/drawing/2014/main" id="{1C9DA3A2-186D-2483-43E2-E7F327351BD6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3857625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37930" name="Line 42">
            <a:extLst>
              <a:ext uri="{FF2B5EF4-FFF2-40B4-BE49-F238E27FC236}">
                <a16:creationId xmlns:a16="http://schemas.microsoft.com/office/drawing/2014/main" id="{644F4391-34AD-125D-23BC-5AD7BF673C36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4267200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37931" name="Line 43">
            <a:extLst>
              <a:ext uri="{FF2B5EF4-FFF2-40B4-BE49-F238E27FC236}">
                <a16:creationId xmlns:a16="http://schemas.microsoft.com/office/drawing/2014/main" id="{CCB2E85D-B661-DEBD-5FFD-4BA8D777F6C2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4724400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37932" name="Line 44">
            <a:extLst>
              <a:ext uri="{FF2B5EF4-FFF2-40B4-BE49-F238E27FC236}">
                <a16:creationId xmlns:a16="http://schemas.microsoft.com/office/drawing/2014/main" id="{6C155191-C963-C1D4-69F6-46FBE3EEA15B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5181600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37934" name="Rectangle 46">
            <a:extLst>
              <a:ext uri="{FF2B5EF4-FFF2-40B4-BE49-F238E27FC236}">
                <a16:creationId xmlns:a16="http://schemas.microsoft.com/office/drawing/2014/main" id="{2F43010D-BFD3-60FC-DC5A-BE74557890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2650" y="3519488"/>
            <a:ext cx="1581150" cy="381000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d-ID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37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37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37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37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37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37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500"/>
                                        <p:tgtEl>
                                          <p:spTgt spid="37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500"/>
                                        <p:tgtEl>
                                          <p:spTgt spid="37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500"/>
                                        <p:tgtEl>
                                          <p:spTgt spid="37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8" dur="500"/>
                                        <p:tgtEl>
                                          <p:spTgt spid="37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37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500"/>
                                        <p:tgtEl>
                                          <p:spTgt spid="37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1" dur="500"/>
                                        <p:tgtEl>
                                          <p:spTgt spid="37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6" dur="500"/>
                                        <p:tgtEl>
                                          <p:spTgt spid="37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0" dur="500"/>
                                        <p:tgtEl>
                                          <p:spTgt spid="37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79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79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0" dur="500"/>
                                        <p:tgtEl>
                                          <p:spTgt spid="37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4" dur="500"/>
                                        <p:tgtEl>
                                          <p:spTgt spid="37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6" presetID="35" presetClass="emph" presetSubtype="0" repeatCount="indefinite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35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  <p:bldP spid="37893" grpId="0"/>
      <p:bldP spid="37894" grpId="0"/>
      <p:bldP spid="37895" grpId="0"/>
      <p:bldP spid="37896" grpId="0"/>
      <p:bldP spid="37908" grpId="0"/>
      <p:bldP spid="37909" grpId="0"/>
      <p:bldP spid="37912" grpId="0"/>
      <p:bldP spid="37913" grpId="0"/>
      <p:bldP spid="37914" grpId="0"/>
      <p:bldP spid="37915" grpId="0"/>
      <p:bldP spid="37916" grpId="0"/>
      <p:bldP spid="37923" grpId="0"/>
      <p:bldP spid="37924" grpId="0"/>
      <p:bldP spid="37925" grpId="0" animBg="1"/>
      <p:bldP spid="379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6BE7935-C2B5-6200-75CF-7ED959F59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Math is Fun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79002A-DF92-4794-D3AB-FE4895805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15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9D04366-DA8F-942C-4A4C-CCFDBF8B6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73500" y="1039747"/>
            <a:ext cx="4797081" cy="700842"/>
          </a:xfrm>
        </p:spPr>
        <p:txBody>
          <a:bodyPr>
            <a:noAutofit/>
          </a:bodyPr>
          <a:lstStyle/>
          <a:p>
            <a:r>
              <a:rPr lang="en-US" sz="3200" dirty="0" err="1"/>
              <a:t>Permainan</a:t>
            </a:r>
            <a:r>
              <a:rPr lang="en-US" sz="3200" dirty="0"/>
              <a:t> </a:t>
            </a:r>
            <a:r>
              <a:rPr lang="en-US" sz="3200" dirty="0" err="1"/>
              <a:t>Matematika</a:t>
            </a:r>
            <a:endParaRPr lang="en-ID" sz="3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888C90-ED52-579F-3ACE-37CB668682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rot="20825229">
            <a:off x="3882517" y="2085547"/>
            <a:ext cx="7977513" cy="3873838"/>
          </a:xfrm>
        </p:spPr>
        <p:txBody>
          <a:bodyPr>
            <a:noAutofit/>
          </a:bodyPr>
          <a:lstStyle/>
          <a:p>
            <a:pPr marL="0" indent="4763">
              <a:lnSpc>
                <a:spcPct val="120000"/>
              </a:lnSpc>
              <a:buFontTx/>
              <a:buNone/>
              <a:tabLst>
                <a:tab pos="914400" algn="l"/>
                <a:tab pos="1654175" algn="l"/>
              </a:tabLst>
            </a:pPr>
            <a:r>
              <a:rPr lang="en-US" altLang="en-US" sz="2300" dirty="0">
                <a:latin typeface="+mj-lt"/>
              </a:rPr>
              <a:t>Saya </a:t>
            </a:r>
            <a:r>
              <a:rPr lang="en-US" altLang="en-US" sz="2300" dirty="0" err="1">
                <a:latin typeface="+mj-lt"/>
              </a:rPr>
              <a:t>tuliskan</a:t>
            </a:r>
            <a:r>
              <a:rPr lang="en-US" altLang="en-US" sz="2300" dirty="0">
                <a:latin typeface="+mj-lt"/>
              </a:rPr>
              <a:t> </a:t>
            </a:r>
            <a:r>
              <a:rPr lang="en-US" altLang="en-US" sz="2300" u="sng" dirty="0" err="1">
                <a:latin typeface="+mj-lt"/>
              </a:rPr>
              <a:t>satu</a:t>
            </a:r>
            <a:r>
              <a:rPr lang="en-US" altLang="en-US" sz="2300" u="sng" dirty="0">
                <a:latin typeface="+mj-lt"/>
              </a:rPr>
              <a:t> </a:t>
            </a:r>
            <a:r>
              <a:rPr lang="en-US" altLang="en-US" sz="2300" u="sng" dirty="0" err="1">
                <a:latin typeface="+mj-lt"/>
              </a:rPr>
              <a:t>bilangan</a:t>
            </a:r>
            <a:r>
              <a:rPr lang="en-US" altLang="en-US" sz="2300" dirty="0">
                <a:latin typeface="+mj-lt"/>
              </a:rPr>
              <a:t> , (</a:t>
            </a:r>
            <a:r>
              <a:rPr lang="en-US" altLang="en-US" sz="2300" dirty="0" err="1">
                <a:latin typeface="+mj-lt"/>
              </a:rPr>
              <a:t>i</a:t>
            </a:r>
            <a:r>
              <a:rPr lang="en-US" altLang="en-US" sz="2300" dirty="0">
                <a:latin typeface="+mj-lt"/>
              </a:rPr>
              <a:t>) </a:t>
            </a:r>
            <a:r>
              <a:rPr lang="en-US" altLang="en-US" sz="2300" u="sng" dirty="0" err="1">
                <a:latin typeface="+mj-lt"/>
              </a:rPr>
              <a:t>bilangan</a:t>
            </a:r>
            <a:r>
              <a:rPr lang="en-US" altLang="en-US" sz="2300" u="sng" dirty="0">
                <a:latin typeface="+mj-lt"/>
              </a:rPr>
              <a:t> </a:t>
            </a:r>
            <a:r>
              <a:rPr lang="en-US" altLang="en-US" sz="2300" u="sng" dirty="0" err="1">
                <a:latin typeface="+mj-lt"/>
              </a:rPr>
              <a:t>itu</a:t>
            </a:r>
            <a:r>
              <a:rPr lang="en-US" altLang="en-US" sz="2300" u="sng" dirty="0">
                <a:latin typeface="+mj-lt"/>
              </a:rPr>
              <a:t> </a:t>
            </a:r>
            <a:r>
              <a:rPr lang="en-US" altLang="en-US" sz="2300" u="sng" dirty="0" err="1">
                <a:latin typeface="+mj-lt"/>
              </a:rPr>
              <a:t>dikali</a:t>
            </a:r>
            <a:r>
              <a:rPr lang="en-US" altLang="en-US" sz="2300" u="sng" dirty="0">
                <a:latin typeface="+mj-lt"/>
              </a:rPr>
              <a:t> 2</a:t>
            </a:r>
            <a:r>
              <a:rPr lang="en-US" altLang="en-US" sz="2300" dirty="0">
                <a:latin typeface="+mj-lt"/>
              </a:rPr>
              <a:t> , </a:t>
            </a:r>
          </a:p>
          <a:p>
            <a:pPr marL="0" indent="4763">
              <a:lnSpc>
                <a:spcPct val="120000"/>
              </a:lnSpc>
              <a:buFontTx/>
              <a:buNone/>
              <a:tabLst>
                <a:tab pos="914400" algn="l"/>
                <a:tab pos="1654175" algn="l"/>
              </a:tabLst>
            </a:pPr>
            <a:r>
              <a:rPr lang="en-US" altLang="en-US" sz="2300" dirty="0">
                <a:latin typeface="+mj-lt"/>
              </a:rPr>
              <a:t>(ii) </a:t>
            </a:r>
            <a:r>
              <a:rPr lang="en-US" altLang="en-US" sz="2300" u="sng" dirty="0" err="1">
                <a:latin typeface="+mj-lt"/>
              </a:rPr>
              <a:t>setelah</a:t>
            </a:r>
            <a:r>
              <a:rPr lang="en-US" altLang="en-US" sz="2300" u="sng" dirty="0">
                <a:latin typeface="+mj-lt"/>
              </a:rPr>
              <a:t> </a:t>
            </a:r>
            <a:r>
              <a:rPr lang="en-US" altLang="en-US" sz="2300" u="sng" dirty="0" err="1">
                <a:latin typeface="+mj-lt"/>
              </a:rPr>
              <a:t>dikali</a:t>
            </a:r>
            <a:r>
              <a:rPr lang="en-US" altLang="en-US" sz="2300" u="sng" dirty="0">
                <a:latin typeface="+mj-lt"/>
              </a:rPr>
              <a:t> 2 </a:t>
            </a:r>
            <a:r>
              <a:rPr lang="en-US" altLang="en-US" sz="2300" u="sng" dirty="0" err="1">
                <a:latin typeface="+mj-lt"/>
              </a:rPr>
              <a:t>kepada</a:t>
            </a:r>
            <a:r>
              <a:rPr lang="en-US" altLang="en-US" sz="2300" u="sng" dirty="0">
                <a:latin typeface="+mj-lt"/>
              </a:rPr>
              <a:t> </a:t>
            </a:r>
            <a:r>
              <a:rPr lang="en-US" altLang="en-US" sz="2300" u="sng" dirty="0" err="1">
                <a:latin typeface="+mj-lt"/>
              </a:rPr>
              <a:t>hasilnya</a:t>
            </a:r>
            <a:r>
              <a:rPr lang="en-US" altLang="en-US" sz="2300" u="sng" dirty="0">
                <a:latin typeface="+mj-lt"/>
              </a:rPr>
              <a:t> </a:t>
            </a:r>
            <a:r>
              <a:rPr lang="en-US" altLang="en-US" sz="2300" u="sng" dirty="0" err="1">
                <a:latin typeface="+mj-lt"/>
              </a:rPr>
              <a:t>ditambahkan</a:t>
            </a:r>
            <a:r>
              <a:rPr lang="en-US" altLang="en-US" sz="2300" u="sng" dirty="0">
                <a:latin typeface="+mj-lt"/>
              </a:rPr>
              <a:t> </a:t>
            </a:r>
            <a:r>
              <a:rPr lang="en-US" altLang="en-US" sz="2300" u="sng" dirty="0" err="1">
                <a:latin typeface="+mj-lt"/>
              </a:rPr>
              <a:t>bilangan</a:t>
            </a:r>
            <a:r>
              <a:rPr lang="en-US" altLang="en-US" sz="2300" dirty="0">
                <a:latin typeface="+mj-lt"/>
              </a:rPr>
              <a:t> </a:t>
            </a:r>
          </a:p>
          <a:p>
            <a:pPr marL="0" indent="4763">
              <a:lnSpc>
                <a:spcPct val="120000"/>
              </a:lnSpc>
              <a:buFontTx/>
              <a:buNone/>
              <a:tabLst>
                <a:tab pos="914400" algn="l"/>
                <a:tab pos="1654175" algn="l"/>
              </a:tabLst>
            </a:pPr>
            <a:r>
              <a:rPr lang="en-US" altLang="en-US" sz="2300" u="sng" dirty="0">
                <a:latin typeface="+mj-lt"/>
              </a:rPr>
              <a:t>yang </a:t>
            </a:r>
            <a:r>
              <a:rPr lang="en-US" altLang="en-US" sz="2300" u="sng" dirty="0" err="1">
                <a:latin typeface="+mj-lt"/>
              </a:rPr>
              <a:t>saya</a:t>
            </a:r>
            <a:r>
              <a:rPr lang="en-US" altLang="en-US" sz="2300" u="sng" dirty="0">
                <a:latin typeface="+mj-lt"/>
              </a:rPr>
              <a:t> </a:t>
            </a:r>
            <a:r>
              <a:rPr lang="en-US" altLang="en-US" sz="2300" u="sng" dirty="0" err="1">
                <a:latin typeface="+mj-lt"/>
              </a:rPr>
              <a:t>tuliskan</a:t>
            </a:r>
            <a:r>
              <a:rPr lang="en-US" altLang="en-US" sz="2300" u="sng" dirty="0">
                <a:latin typeface="+mj-lt"/>
              </a:rPr>
              <a:t> </a:t>
            </a:r>
            <a:r>
              <a:rPr lang="en-US" altLang="en-US" sz="2300" u="sng" dirty="0" err="1">
                <a:latin typeface="+mj-lt"/>
              </a:rPr>
              <a:t>itu</a:t>
            </a:r>
            <a:r>
              <a:rPr lang="en-US" altLang="en-US" sz="2300" dirty="0">
                <a:latin typeface="+mj-lt"/>
              </a:rPr>
              <a:t> , (iii) </a:t>
            </a:r>
            <a:r>
              <a:rPr lang="en-US" altLang="en-US" sz="2300" u="sng" dirty="0" err="1">
                <a:latin typeface="+mj-lt"/>
              </a:rPr>
              <a:t>kemudian</a:t>
            </a:r>
            <a:r>
              <a:rPr lang="en-US" altLang="en-US" sz="2300" u="sng" dirty="0">
                <a:latin typeface="+mj-lt"/>
              </a:rPr>
              <a:t> </a:t>
            </a:r>
            <a:r>
              <a:rPr lang="en-US" altLang="en-US" sz="2300" u="sng" dirty="0" err="1">
                <a:latin typeface="+mj-lt"/>
              </a:rPr>
              <a:t>hasil</a:t>
            </a:r>
            <a:r>
              <a:rPr lang="en-US" altLang="en-US" sz="2300" u="sng" dirty="0">
                <a:latin typeface="+mj-lt"/>
              </a:rPr>
              <a:t> (ii) </a:t>
            </a:r>
            <a:r>
              <a:rPr lang="en-US" altLang="en-US" sz="2300" u="sng" dirty="0" err="1">
                <a:latin typeface="+mj-lt"/>
              </a:rPr>
              <a:t>dibagi</a:t>
            </a:r>
            <a:r>
              <a:rPr lang="en-US" altLang="en-US" sz="2300" u="sng" dirty="0">
                <a:latin typeface="+mj-lt"/>
              </a:rPr>
              <a:t> </a:t>
            </a:r>
            <a:r>
              <a:rPr lang="en-US" altLang="en-US" sz="2300" u="sng" dirty="0" err="1">
                <a:latin typeface="+mj-lt"/>
              </a:rPr>
              <a:t>lagi</a:t>
            </a:r>
            <a:r>
              <a:rPr lang="en-US" altLang="en-US" sz="2300" dirty="0">
                <a:latin typeface="+mj-lt"/>
              </a:rPr>
              <a:t> </a:t>
            </a:r>
          </a:p>
          <a:p>
            <a:pPr marL="0" indent="4763">
              <a:lnSpc>
                <a:spcPct val="120000"/>
              </a:lnSpc>
              <a:buFontTx/>
              <a:buNone/>
              <a:tabLst>
                <a:tab pos="914400" algn="l"/>
                <a:tab pos="1654175" algn="l"/>
              </a:tabLst>
            </a:pPr>
            <a:r>
              <a:rPr lang="en-US" altLang="en-US" sz="2300" u="sng" dirty="0" err="1">
                <a:latin typeface="+mj-lt"/>
              </a:rPr>
              <a:t>dengan</a:t>
            </a:r>
            <a:r>
              <a:rPr lang="en-US" altLang="en-US" sz="2300" u="sng" dirty="0">
                <a:latin typeface="+mj-lt"/>
              </a:rPr>
              <a:t> </a:t>
            </a:r>
            <a:r>
              <a:rPr lang="en-US" altLang="en-US" sz="2300" u="sng" dirty="0" err="1">
                <a:latin typeface="+mj-lt"/>
              </a:rPr>
              <a:t>bilangan</a:t>
            </a:r>
            <a:r>
              <a:rPr lang="en-US" altLang="en-US" sz="2300" u="sng" dirty="0">
                <a:latin typeface="+mj-lt"/>
              </a:rPr>
              <a:t> </a:t>
            </a:r>
            <a:r>
              <a:rPr lang="en-US" altLang="en-US" sz="2300" u="sng" dirty="0" err="1">
                <a:latin typeface="+mj-lt"/>
              </a:rPr>
              <a:t>pertama</a:t>
            </a:r>
            <a:r>
              <a:rPr lang="en-US" altLang="en-US" sz="2300" u="sng" dirty="0">
                <a:latin typeface="+mj-lt"/>
              </a:rPr>
              <a:t> </a:t>
            </a:r>
            <a:r>
              <a:rPr lang="en-US" altLang="en-US" sz="2300" u="sng" dirty="0" err="1">
                <a:latin typeface="+mj-lt"/>
              </a:rPr>
              <a:t>tersebut</a:t>
            </a:r>
            <a:r>
              <a:rPr lang="en-US" altLang="en-US" sz="2300" dirty="0">
                <a:latin typeface="+mj-lt"/>
              </a:rPr>
              <a:t> , (iv)  </a:t>
            </a:r>
            <a:r>
              <a:rPr lang="en-US" altLang="en-US" sz="2300" u="sng" dirty="0" err="1">
                <a:latin typeface="+mj-lt"/>
              </a:rPr>
              <a:t>kepada</a:t>
            </a:r>
            <a:r>
              <a:rPr lang="en-US" altLang="en-US" sz="2300" u="sng" dirty="0">
                <a:latin typeface="+mj-lt"/>
              </a:rPr>
              <a:t> </a:t>
            </a:r>
            <a:r>
              <a:rPr lang="en-US" altLang="en-US" sz="2300" u="sng" dirty="0" err="1">
                <a:latin typeface="+mj-lt"/>
              </a:rPr>
              <a:t>hasil</a:t>
            </a:r>
            <a:r>
              <a:rPr lang="en-US" altLang="en-US" sz="2300" u="sng" dirty="0">
                <a:latin typeface="+mj-lt"/>
              </a:rPr>
              <a:t> (iii)</a:t>
            </a:r>
          </a:p>
          <a:p>
            <a:pPr marL="0" indent="4763">
              <a:lnSpc>
                <a:spcPct val="120000"/>
              </a:lnSpc>
              <a:buFontTx/>
              <a:buNone/>
              <a:tabLst>
                <a:tab pos="914400" algn="l"/>
                <a:tab pos="1654175" algn="l"/>
              </a:tabLst>
            </a:pPr>
            <a:r>
              <a:rPr lang="en-US" altLang="en-US" sz="2300" u="sng" dirty="0" err="1">
                <a:latin typeface="+mj-lt"/>
              </a:rPr>
              <a:t>ditambah</a:t>
            </a:r>
            <a:r>
              <a:rPr lang="en-US" altLang="en-US" sz="2300" u="sng" dirty="0">
                <a:latin typeface="+mj-lt"/>
              </a:rPr>
              <a:t> </a:t>
            </a:r>
            <a:r>
              <a:rPr lang="en-US" altLang="en-US" sz="2300" u="sng" dirty="0" err="1">
                <a:latin typeface="+mj-lt"/>
              </a:rPr>
              <a:t>lagi</a:t>
            </a:r>
            <a:r>
              <a:rPr lang="en-US" altLang="en-US" sz="2300" u="sng" dirty="0">
                <a:latin typeface="+mj-lt"/>
              </a:rPr>
              <a:t> 5</a:t>
            </a:r>
            <a:r>
              <a:rPr lang="en-US" altLang="en-US" sz="2300" dirty="0">
                <a:latin typeface="+mj-lt"/>
              </a:rPr>
              <a:t> , dan (v) </a:t>
            </a:r>
            <a:r>
              <a:rPr lang="en-US" altLang="en-US" sz="2300" u="sng" dirty="0" err="1">
                <a:latin typeface="+mj-lt"/>
              </a:rPr>
              <a:t>kepada</a:t>
            </a:r>
            <a:r>
              <a:rPr lang="en-US" altLang="en-US" sz="2300" u="sng" dirty="0">
                <a:latin typeface="+mj-lt"/>
              </a:rPr>
              <a:t> </a:t>
            </a:r>
            <a:r>
              <a:rPr lang="en-US" altLang="en-US" sz="2300" u="sng" dirty="0" err="1">
                <a:latin typeface="+mj-lt"/>
              </a:rPr>
              <a:t>hasil</a:t>
            </a:r>
            <a:r>
              <a:rPr lang="en-US" altLang="en-US" sz="2300" u="sng" dirty="0">
                <a:latin typeface="+mj-lt"/>
              </a:rPr>
              <a:t> (iv) </a:t>
            </a:r>
            <a:r>
              <a:rPr lang="en-US" altLang="en-US" sz="2300" u="sng" dirty="0" err="1">
                <a:latin typeface="+mj-lt"/>
              </a:rPr>
              <a:t>itu</a:t>
            </a:r>
            <a:r>
              <a:rPr lang="en-US" altLang="en-US" sz="2300" u="sng" dirty="0">
                <a:latin typeface="+mj-lt"/>
              </a:rPr>
              <a:t> </a:t>
            </a:r>
            <a:r>
              <a:rPr lang="en-US" altLang="en-US" sz="2300" u="sng" dirty="0" err="1">
                <a:latin typeface="+mj-lt"/>
              </a:rPr>
              <a:t>dikali</a:t>
            </a:r>
            <a:r>
              <a:rPr lang="en-US" altLang="en-US" sz="2300" u="sng" dirty="0">
                <a:latin typeface="+mj-lt"/>
              </a:rPr>
              <a:t> 7</a:t>
            </a:r>
            <a:r>
              <a:rPr lang="en-US" altLang="en-US" sz="2300" dirty="0">
                <a:latin typeface="+mj-lt"/>
              </a:rPr>
              <a:t>. </a:t>
            </a:r>
          </a:p>
          <a:p>
            <a:pPr marL="0" indent="4763">
              <a:lnSpc>
                <a:spcPct val="120000"/>
              </a:lnSpc>
              <a:buFontTx/>
              <a:buNone/>
              <a:tabLst>
                <a:tab pos="914400" algn="l"/>
                <a:tab pos="1654175" algn="l"/>
              </a:tabLst>
            </a:pPr>
            <a:r>
              <a:rPr lang="en-US" altLang="en-US" sz="2300" dirty="0" err="1">
                <a:latin typeface="+mj-lt"/>
              </a:rPr>
              <a:t>Berapakah</a:t>
            </a:r>
            <a:r>
              <a:rPr lang="en-US" altLang="en-US" sz="2300" dirty="0">
                <a:latin typeface="+mj-lt"/>
              </a:rPr>
              <a:t> </a:t>
            </a:r>
            <a:r>
              <a:rPr lang="en-US" altLang="en-US" sz="2300" dirty="0" err="1">
                <a:latin typeface="+mj-lt"/>
              </a:rPr>
              <a:t>hasil</a:t>
            </a:r>
            <a:r>
              <a:rPr lang="en-US" altLang="en-US" sz="2300" dirty="0">
                <a:latin typeface="+mj-lt"/>
              </a:rPr>
              <a:t> yang </a:t>
            </a:r>
            <a:r>
              <a:rPr lang="en-US" altLang="en-US" sz="2300" dirty="0" err="1">
                <a:latin typeface="+mj-lt"/>
              </a:rPr>
              <a:t>terakhir</a:t>
            </a:r>
            <a:r>
              <a:rPr lang="en-US" altLang="en-US" sz="2300" dirty="0">
                <a:latin typeface="+mj-lt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9514287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ru-RU" dirty="0"/>
          </a:p>
        </p:txBody>
      </p:sp>
      <p:pic>
        <p:nvPicPr>
          <p:cNvPr id="7" name="Picture Placeholder 6" descr="Boy Carrying Red Backpack">
            <a:extLst>
              <a:ext uri="{FF2B5EF4-FFF2-40B4-BE49-F238E27FC236}">
                <a16:creationId xmlns:a16="http://schemas.microsoft.com/office/drawing/2014/main" id="{10962572-14B4-44BB-89AB-9ADA56D6B4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7932" t="26156" r="14038" b="34430"/>
          <a:stretch/>
        </p:blipFill>
        <p:spPr>
          <a:xfrm>
            <a:off x="-1600" y="1096296"/>
            <a:ext cx="6052552" cy="5259842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5FC3B-DD33-4B9A-A5EB-A2301786CE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2100" dirty="0"/>
              <a:t>MATHEMATICS CAN’T STOP US</a:t>
            </a:r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val="1923331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16C4DF-BD76-4DFD-9788-A65985F05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Math Is Fun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Bagaimana</a:t>
            </a:r>
            <a:r>
              <a:rPr lang="en-US" sz="2400" dirty="0"/>
              <a:t> </a:t>
            </a:r>
            <a:r>
              <a:rPr lang="en-US" sz="2400" dirty="0" err="1"/>
              <a:t>kabar</a:t>
            </a:r>
            <a:r>
              <a:rPr lang="en-US" sz="2400" dirty="0"/>
              <a:t> kalian </a:t>
            </a:r>
            <a:r>
              <a:rPr lang="en-US" sz="2400" dirty="0" err="1"/>
              <a:t>hari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2F45CA-C3FA-3AB1-C327-26281BEBE3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en-US" dirty="0" err="1"/>
              <a:t>Semoga</a:t>
            </a:r>
            <a:r>
              <a:rPr lang="en-US" dirty="0"/>
              <a:t> </a:t>
            </a:r>
            <a:r>
              <a:rPr lang="en-US" dirty="0" err="1"/>
              <a:t>sehat</a:t>
            </a:r>
            <a:r>
              <a:rPr lang="en-US" dirty="0"/>
              <a:t>, </a:t>
            </a:r>
            <a:r>
              <a:rPr lang="en-US" dirty="0" err="1"/>
              <a:t>semangat</a:t>
            </a:r>
            <a:r>
              <a:rPr lang="en-US" dirty="0"/>
              <a:t> dan </a:t>
            </a:r>
            <a:r>
              <a:rPr lang="en-US" dirty="0" err="1"/>
              <a:t>selalu</a:t>
            </a:r>
            <a:r>
              <a:rPr lang="en-US" dirty="0"/>
              <a:t> ceria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ID" dirty="0"/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7227F602-0E72-7D88-31CC-6315EE93DAC6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/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1F0280-3543-6610-C54A-9CF0D158D6F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02828" y="1579177"/>
            <a:ext cx="6582043" cy="421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94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6FC602-D83F-41B2-AE0B-E9BF4B9D7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802484">
            <a:off x="6906514" y="5059661"/>
            <a:ext cx="2639323" cy="365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NISFI SAIDA, </a:t>
            </a:r>
            <a:r>
              <a:rPr lang="en-US" dirty="0" err="1">
                <a:solidFill>
                  <a:schemeClr val="bg1"/>
                </a:solidFill>
              </a:rPr>
              <a:t>S.Pd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16511" y="1021280"/>
            <a:ext cx="4791616" cy="567040"/>
          </a:xfrm>
        </p:spPr>
        <p:txBody>
          <a:bodyPr>
            <a:noAutofit/>
          </a:bodyPr>
          <a:lstStyle/>
          <a:p>
            <a:r>
              <a:rPr lang="en-US" sz="2800" dirty="0"/>
              <a:t>Tata </a:t>
            </a:r>
            <a:r>
              <a:rPr lang="en-US" sz="2800" dirty="0" err="1"/>
              <a:t>Tertib</a:t>
            </a:r>
            <a:r>
              <a:rPr lang="en-US" sz="2800" dirty="0"/>
              <a:t> </a:t>
            </a:r>
            <a:r>
              <a:rPr lang="en-US" sz="2800" dirty="0" err="1"/>
              <a:t>Pembelajaran</a:t>
            </a:r>
            <a:endParaRPr lang="en-US" sz="28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8799" y="2376621"/>
            <a:ext cx="4742353" cy="3306639"/>
          </a:xfrm>
        </p:spPr>
        <p:txBody>
          <a:bodyPr>
            <a:noAutofit/>
          </a:bodyPr>
          <a:lstStyle/>
          <a:p>
            <a:r>
              <a:rPr lang="en-US" sz="2400" dirty="0" err="1"/>
              <a:t>Mengisi</a:t>
            </a:r>
            <a:r>
              <a:rPr lang="en-US" sz="2400" dirty="0"/>
              <a:t> </a:t>
            </a:r>
            <a:r>
              <a:rPr lang="en-US" sz="2400" dirty="0" err="1"/>
              <a:t>absen</a:t>
            </a:r>
            <a:r>
              <a:rPr lang="en-US" sz="2400" dirty="0"/>
              <a:t> </a:t>
            </a:r>
            <a:r>
              <a:rPr lang="en-US" sz="2400" dirty="0" err="1"/>
              <a:t>kehadiran</a:t>
            </a:r>
            <a:r>
              <a:rPr lang="en-US" sz="2400" dirty="0"/>
              <a:t> di link yang </a:t>
            </a:r>
            <a:r>
              <a:rPr lang="en-US" sz="2400" dirty="0" err="1"/>
              <a:t>sudah</a:t>
            </a:r>
            <a:r>
              <a:rPr lang="en-US" sz="2400" dirty="0"/>
              <a:t> </a:t>
            </a:r>
            <a:r>
              <a:rPr lang="en-US" sz="2400" dirty="0" err="1"/>
              <a:t>dibagikan</a:t>
            </a:r>
            <a:endParaRPr lang="en-US" sz="2400" dirty="0"/>
          </a:p>
          <a:p>
            <a:r>
              <a:rPr lang="en-US" sz="2400" dirty="0" err="1"/>
              <a:t>Tugas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dikirim</a:t>
            </a:r>
            <a:r>
              <a:rPr lang="en-US" sz="2400" dirty="0"/>
              <a:t> di Google </a:t>
            </a:r>
            <a:r>
              <a:rPr lang="en-US" sz="2400" dirty="0" err="1"/>
              <a:t>Classrom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pengumpulan</a:t>
            </a:r>
            <a:r>
              <a:rPr lang="en-US" sz="2400" dirty="0"/>
              <a:t> </a:t>
            </a:r>
            <a:r>
              <a:rPr lang="en-US" sz="2400" dirty="0" err="1"/>
              <a:t>maksimal</a:t>
            </a:r>
            <a:r>
              <a:rPr lang="en-US" sz="2400" dirty="0"/>
              <a:t> </a:t>
            </a:r>
            <a:r>
              <a:rPr lang="en-US" sz="2400" dirty="0" err="1"/>
              <a:t>pukul</a:t>
            </a:r>
            <a:r>
              <a:rPr lang="en-US" sz="2400" dirty="0"/>
              <a:t> 18.00 WIB</a:t>
            </a:r>
          </a:p>
          <a:p>
            <a:r>
              <a:rPr lang="en-ID" sz="2400" dirty="0" err="1"/>
              <a:t>Aplikasi</a:t>
            </a:r>
            <a:r>
              <a:rPr lang="en-ID" sz="2400" dirty="0"/>
              <a:t> yang </a:t>
            </a:r>
            <a:r>
              <a:rPr lang="en-ID" sz="2400" dirty="0" err="1"/>
              <a:t>digunakan</a:t>
            </a:r>
            <a:r>
              <a:rPr lang="en-ID" sz="2400" dirty="0"/>
              <a:t> </a:t>
            </a:r>
            <a:r>
              <a:rPr lang="en-ID" sz="2400" dirty="0" err="1"/>
              <a:t>dalam</a:t>
            </a:r>
            <a:r>
              <a:rPr lang="en-ID" sz="2400" dirty="0"/>
              <a:t> </a:t>
            </a:r>
            <a:r>
              <a:rPr lang="en-ID" sz="2400" dirty="0" err="1"/>
              <a:t>pembelajaran</a:t>
            </a:r>
            <a:r>
              <a:rPr lang="en-ID" sz="2400" dirty="0"/>
              <a:t> :</a:t>
            </a:r>
            <a:endParaRPr lang="en-US" sz="2400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A55667A-0EB7-40B8-BAD8-51A1F39095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15" name="WhatsApp Video 2022-07-28 at 20.50.21">
            <a:hlinkClick r:id="" action="ppaction://media"/>
            <a:extLst>
              <a:ext uri="{FF2B5EF4-FFF2-40B4-BE49-F238E27FC236}">
                <a16:creationId xmlns:a16="http://schemas.microsoft.com/office/drawing/2014/main" id="{F370FC16-F069-DEC5-0082-F4548E32789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 rot="721472">
            <a:off x="6451718" y="1579940"/>
            <a:ext cx="4561888" cy="256606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964C112-0CF0-CAFE-074C-715D590DD59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2847" b="19801"/>
          <a:stretch/>
        </p:blipFill>
        <p:spPr>
          <a:xfrm>
            <a:off x="558799" y="4959140"/>
            <a:ext cx="1701281" cy="11458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582F20B-D3D0-810D-E726-54F21A248E2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060" b="16367"/>
          <a:stretch/>
        </p:blipFill>
        <p:spPr>
          <a:xfrm>
            <a:off x="2074746" y="4959140"/>
            <a:ext cx="1500586" cy="91571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BE63378-BD68-B8DE-8B0A-B59189700C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99132" y="5063824"/>
            <a:ext cx="1225507" cy="81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41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13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E4DFBAD-6226-4D42-9E5F-E317F2B6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Math is Fun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err="1"/>
              <a:t>Tugas</a:t>
            </a:r>
            <a:r>
              <a:rPr lang="en-US" sz="3000" dirty="0"/>
              <a:t> 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F58CBE-13EA-4F05-A482-DB6F4B95A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rot="20787345">
            <a:off x="3839472" y="2060201"/>
            <a:ext cx="8383597" cy="3835533"/>
          </a:xfrm>
        </p:spPr>
        <p:txBody>
          <a:bodyPr tIns="180000" bIns="108000">
            <a:normAutofit fontScale="25000" lnSpcReduction="20000"/>
          </a:bodyPr>
          <a:lstStyle/>
          <a:p>
            <a:pPr marL="0" indent="0" algn="l">
              <a:buNone/>
            </a:pPr>
            <a:r>
              <a:rPr lang="en-US" sz="11200" dirty="0" err="1">
                <a:latin typeface="Agency FB" panose="020B0503020202020204" pitchFamily="34" charset="0"/>
              </a:rPr>
              <a:t>Buatlah</a:t>
            </a:r>
            <a:r>
              <a:rPr lang="en-US" sz="11200" dirty="0">
                <a:latin typeface="Agency FB" panose="020B0503020202020204" pitchFamily="34" charset="0"/>
              </a:rPr>
              <a:t> video </a:t>
            </a:r>
            <a:r>
              <a:rPr lang="en-US" sz="11200" dirty="0" err="1">
                <a:latin typeface="Agency FB" panose="020B0503020202020204" pitchFamily="34" charset="0"/>
              </a:rPr>
              <a:t>perkenalan</a:t>
            </a:r>
            <a:r>
              <a:rPr lang="en-US" sz="11200" dirty="0">
                <a:latin typeface="Agency FB" panose="020B0503020202020204" pitchFamily="34" charset="0"/>
              </a:rPr>
              <a:t> </a:t>
            </a:r>
            <a:r>
              <a:rPr lang="en-US" sz="11200" dirty="0" err="1">
                <a:latin typeface="Agency FB" panose="020B0503020202020204" pitchFamily="34" charset="0"/>
              </a:rPr>
              <a:t>dengan</a:t>
            </a:r>
            <a:r>
              <a:rPr lang="en-US" sz="11200" dirty="0">
                <a:latin typeface="Agency FB" panose="020B0503020202020204" pitchFamily="34" charset="0"/>
              </a:rPr>
              <a:t> </a:t>
            </a:r>
            <a:r>
              <a:rPr lang="en-US" sz="11200" dirty="0" err="1">
                <a:latin typeface="Agency FB" panose="020B0503020202020204" pitchFamily="34" charset="0"/>
              </a:rPr>
              <a:t>kreasi</a:t>
            </a:r>
            <a:r>
              <a:rPr lang="en-US" sz="11200" dirty="0">
                <a:latin typeface="Agency FB" panose="020B0503020202020204" pitchFamily="34" charset="0"/>
              </a:rPr>
              <a:t> </a:t>
            </a:r>
            <a:r>
              <a:rPr lang="en-US" sz="11200" dirty="0" err="1">
                <a:latin typeface="Agency FB" panose="020B0503020202020204" pitchFamily="34" charset="0"/>
              </a:rPr>
              <a:t>seunik</a:t>
            </a:r>
            <a:r>
              <a:rPr lang="en-US" sz="11200" dirty="0">
                <a:latin typeface="Agency FB" panose="020B0503020202020204" pitchFamily="34" charset="0"/>
              </a:rPr>
              <a:t> </a:t>
            </a:r>
            <a:r>
              <a:rPr lang="en-US" sz="11200" dirty="0" err="1">
                <a:latin typeface="Agency FB" panose="020B0503020202020204" pitchFamily="34" charset="0"/>
              </a:rPr>
              <a:t>mungkin</a:t>
            </a:r>
            <a:r>
              <a:rPr lang="en-US" sz="11200" dirty="0">
                <a:latin typeface="Agency FB" panose="020B0503020202020204" pitchFamily="34" charset="0"/>
              </a:rPr>
              <a:t> </a:t>
            </a:r>
            <a:r>
              <a:rPr lang="en-US" sz="11200" dirty="0" err="1">
                <a:latin typeface="Agency FB" panose="020B0503020202020204" pitchFamily="34" charset="0"/>
              </a:rPr>
              <a:t>dengan</a:t>
            </a:r>
            <a:r>
              <a:rPr lang="en-US" sz="11200" dirty="0">
                <a:latin typeface="Agency FB" panose="020B0503020202020204" pitchFamily="34" charset="0"/>
              </a:rPr>
              <a:t> </a:t>
            </a:r>
            <a:r>
              <a:rPr lang="en-US" sz="11200" dirty="0" err="1">
                <a:latin typeface="Agency FB" panose="020B0503020202020204" pitchFamily="34" charset="0"/>
              </a:rPr>
              <a:t>menyebutkan</a:t>
            </a:r>
            <a:r>
              <a:rPr lang="en-US" sz="11200" dirty="0">
                <a:latin typeface="Agency FB" panose="020B0503020202020204" pitchFamily="34" charset="0"/>
              </a:rPr>
              <a:t> :</a:t>
            </a:r>
          </a:p>
          <a:p>
            <a:pPr marL="457200" indent="-457200" algn="l">
              <a:buAutoNum type="arabicPeriod"/>
            </a:pPr>
            <a:r>
              <a:rPr lang="en-ID" sz="11200" dirty="0">
                <a:latin typeface="Agency FB" panose="020B0503020202020204" pitchFamily="34" charset="0"/>
              </a:rPr>
              <a:t>Nama </a:t>
            </a:r>
            <a:r>
              <a:rPr lang="en-ID" sz="11200" dirty="0" err="1">
                <a:latin typeface="Agency FB" panose="020B0503020202020204" pitchFamily="34" charset="0"/>
              </a:rPr>
              <a:t>lengkap</a:t>
            </a:r>
            <a:r>
              <a:rPr lang="en-ID" sz="11200" dirty="0">
                <a:latin typeface="Agency FB" panose="020B0503020202020204" pitchFamily="34" charset="0"/>
              </a:rPr>
              <a:t> dan </a:t>
            </a:r>
            <a:r>
              <a:rPr lang="en-ID" sz="11200" dirty="0" err="1">
                <a:latin typeface="Agency FB" panose="020B0503020202020204" pitchFamily="34" charset="0"/>
              </a:rPr>
              <a:t>nama</a:t>
            </a:r>
            <a:r>
              <a:rPr lang="en-ID" sz="11200" dirty="0">
                <a:latin typeface="Agency FB" panose="020B0503020202020204" pitchFamily="34" charset="0"/>
              </a:rPr>
              <a:t> </a:t>
            </a:r>
            <a:r>
              <a:rPr lang="en-ID" sz="11200" dirty="0" err="1">
                <a:latin typeface="Agency FB" panose="020B0503020202020204" pitchFamily="34" charset="0"/>
              </a:rPr>
              <a:t>panggilan</a:t>
            </a:r>
            <a:endParaRPr lang="en-ID" sz="11200" dirty="0">
              <a:latin typeface="Agency FB" panose="020B0503020202020204" pitchFamily="34" charset="0"/>
            </a:endParaRPr>
          </a:p>
          <a:p>
            <a:pPr marL="457200" indent="-457200" algn="l">
              <a:buAutoNum type="arabicPeriod"/>
            </a:pPr>
            <a:r>
              <a:rPr lang="en-ID" sz="11200" dirty="0">
                <a:latin typeface="Agency FB" panose="020B0503020202020204" pitchFamily="34" charset="0"/>
              </a:rPr>
              <a:t>Alamat</a:t>
            </a:r>
          </a:p>
          <a:p>
            <a:pPr marL="457200" indent="-457200" algn="l">
              <a:buAutoNum type="arabicPeriod"/>
            </a:pPr>
            <a:r>
              <a:rPr lang="en-ID" sz="11200" dirty="0" err="1">
                <a:latin typeface="Agency FB" panose="020B0503020202020204" pitchFamily="34" charset="0"/>
              </a:rPr>
              <a:t>Hobi</a:t>
            </a:r>
            <a:endParaRPr lang="en-ID" sz="11200" dirty="0">
              <a:latin typeface="Agency FB" panose="020B0503020202020204" pitchFamily="34" charset="0"/>
            </a:endParaRPr>
          </a:p>
          <a:p>
            <a:pPr marL="457200" indent="-457200" algn="l">
              <a:buAutoNum type="arabicPeriod"/>
            </a:pPr>
            <a:r>
              <a:rPr lang="en-ID" sz="11200" dirty="0" err="1">
                <a:latin typeface="Agency FB" panose="020B0503020202020204" pitchFamily="34" charset="0"/>
              </a:rPr>
              <a:t>Cita</a:t>
            </a:r>
            <a:r>
              <a:rPr lang="en-ID" sz="11200" dirty="0">
                <a:latin typeface="Agency FB" panose="020B0503020202020204" pitchFamily="34" charset="0"/>
              </a:rPr>
              <a:t> – </a:t>
            </a:r>
            <a:r>
              <a:rPr lang="en-ID" sz="11200" dirty="0" err="1">
                <a:latin typeface="Agency FB" panose="020B0503020202020204" pitchFamily="34" charset="0"/>
              </a:rPr>
              <a:t>cita</a:t>
            </a:r>
            <a:endParaRPr lang="en-ID" sz="11200" dirty="0">
              <a:latin typeface="Agency FB" panose="020B0503020202020204" pitchFamily="34" charset="0"/>
            </a:endParaRPr>
          </a:p>
          <a:p>
            <a:pPr marL="457200" indent="-457200" algn="l">
              <a:buAutoNum type="arabicPeriod"/>
            </a:pPr>
            <a:r>
              <a:rPr lang="en-ID" sz="11200" dirty="0">
                <a:latin typeface="Agency FB" panose="020B0503020202020204" pitchFamily="34" charset="0"/>
              </a:rPr>
              <a:t>Mata </a:t>
            </a:r>
            <a:r>
              <a:rPr lang="en-ID" sz="11200" dirty="0" err="1">
                <a:latin typeface="Agency FB" panose="020B0503020202020204" pitchFamily="34" charset="0"/>
              </a:rPr>
              <a:t>pelajaran</a:t>
            </a:r>
            <a:r>
              <a:rPr lang="en-ID" sz="11200" dirty="0">
                <a:latin typeface="Agency FB" panose="020B0503020202020204" pitchFamily="34" charset="0"/>
              </a:rPr>
              <a:t> yang </a:t>
            </a:r>
            <a:r>
              <a:rPr lang="en-ID" sz="11200" dirty="0" err="1">
                <a:latin typeface="Agency FB" panose="020B0503020202020204" pitchFamily="34" charset="0"/>
              </a:rPr>
              <a:t>disukai</a:t>
            </a:r>
            <a:endParaRPr lang="en-ID" sz="11200" dirty="0">
              <a:latin typeface="Agency FB" panose="020B0503020202020204" pitchFamily="34" charset="0"/>
            </a:endParaRPr>
          </a:p>
          <a:p>
            <a:pPr marL="0" indent="0" algn="l">
              <a:buNone/>
            </a:pPr>
            <a:r>
              <a:rPr lang="en-ID" sz="11200" dirty="0" err="1">
                <a:latin typeface="Agency FB" panose="020B0503020202020204" pitchFamily="34" charset="0"/>
              </a:rPr>
              <a:t>Tugas</a:t>
            </a:r>
            <a:r>
              <a:rPr lang="en-ID" sz="11200" dirty="0">
                <a:latin typeface="Agency FB" panose="020B0503020202020204" pitchFamily="34" charset="0"/>
              </a:rPr>
              <a:t> video </a:t>
            </a:r>
            <a:r>
              <a:rPr lang="en-ID" sz="11200" dirty="0" err="1">
                <a:latin typeface="Agency FB" panose="020B0503020202020204" pitchFamily="34" charset="0"/>
              </a:rPr>
              <a:t>memakai</a:t>
            </a:r>
            <a:r>
              <a:rPr lang="en-ID" sz="11200" dirty="0">
                <a:latin typeface="Agency FB" panose="020B0503020202020204" pitchFamily="34" charset="0"/>
              </a:rPr>
              <a:t> </a:t>
            </a:r>
            <a:r>
              <a:rPr lang="en-ID" sz="11200" dirty="0" err="1">
                <a:latin typeface="Agency FB" panose="020B0503020202020204" pitchFamily="34" charset="0"/>
              </a:rPr>
              <a:t>seragam</a:t>
            </a:r>
            <a:r>
              <a:rPr lang="en-ID" sz="11200" dirty="0">
                <a:latin typeface="Agency FB" panose="020B0503020202020204" pitchFamily="34" charset="0"/>
              </a:rPr>
              <a:t> dan </a:t>
            </a:r>
            <a:r>
              <a:rPr lang="en-ID" sz="11200" dirty="0" err="1">
                <a:latin typeface="Agency FB" panose="020B0503020202020204" pitchFamily="34" charset="0"/>
              </a:rPr>
              <a:t>dikirim</a:t>
            </a:r>
            <a:r>
              <a:rPr lang="en-ID" sz="11200" dirty="0">
                <a:latin typeface="Agency FB" panose="020B0503020202020204" pitchFamily="34" charset="0"/>
              </a:rPr>
              <a:t> </a:t>
            </a:r>
            <a:r>
              <a:rPr lang="en-ID" sz="11200" dirty="0" err="1">
                <a:latin typeface="Agency FB" panose="020B0503020202020204" pitchFamily="34" charset="0"/>
              </a:rPr>
              <a:t>ke</a:t>
            </a:r>
            <a:r>
              <a:rPr lang="en-ID" sz="11200" dirty="0">
                <a:latin typeface="Agency FB" panose="020B0503020202020204" pitchFamily="34" charset="0"/>
              </a:rPr>
              <a:t> WA </a:t>
            </a:r>
            <a:r>
              <a:rPr lang="en-ID" sz="11200" dirty="0" err="1">
                <a:latin typeface="Agency FB" panose="020B0503020202020204" pitchFamily="34" charset="0"/>
              </a:rPr>
              <a:t>Grup</a:t>
            </a:r>
            <a:r>
              <a:rPr lang="en-ID" sz="11200" dirty="0">
                <a:latin typeface="Agency FB" panose="020B0503020202020204" pitchFamily="34" charset="0"/>
              </a:rPr>
              <a:t> </a:t>
            </a:r>
            <a:r>
              <a:rPr lang="en-ID" sz="11200" dirty="0" err="1">
                <a:latin typeface="Agency FB" panose="020B0503020202020204" pitchFamily="34" charset="0"/>
              </a:rPr>
              <a:t>Matematika</a:t>
            </a:r>
            <a:r>
              <a:rPr lang="en-ID" sz="11200" dirty="0">
                <a:latin typeface="Agency FB" panose="020B0503020202020204" pitchFamily="34" charset="0"/>
              </a:rPr>
              <a:t> </a:t>
            </a:r>
            <a:r>
              <a:rPr lang="en-ID" sz="11200" dirty="0">
                <a:latin typeface="Agency FB" panose="020B0503020202020204" pitchFamily="34" charset="0"/>
                <a:sym typeface="Wingdings" panose="05000000000000000000" pitchFamily="2" charset="2"/>
              </a:rPr>
              <a:t>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844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FCA1C1A-BC0A-4E81-82F8-5ACE20F86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Materi</a:t>
            </a:r>
            <a:r>
              <a:rPr lang="en-US" dirty="0"/>
              <a:t> 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507F06-C190-4897-A2E9-0AA8E6684053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PERSAMAAN LINIER SATU VARIABEL</a:t>
            </a:r>
          </a:p>
        </p:txBody>
      </p:sp>
      <p:pic>
        <p:nvPicPr>
          <p:cNvPr id="9" name="Picture Placeholder 8" descr="Painting and Drawing Tools Set">
            <a:extLst>
              <a:ext uri="{FF2B5EF4-FFF2-40B4-BE49-F238E27FC236}">
                <a16:creationId xmlns:a16="http://schemas.microsoft.com/office/drawing/2014/main" id="{71721CA4-A4DE-4064-A8E6-96148525225A}"/>
              </a:ext>
            </a:extLst>
          </p:cNvPr>
          <p:cNvPicPr>
            <a:picLocks noGrp="1" noChangeAspect="1"/>
          </p:cNvPicPr>
          <p:nvPr>
            <p:ph type="pic" sz="quarter" idx="1"/>
          </p:nvPr>
        </p:nvPicPr>
        <p:blipFill rotWithShape="1">
          <a:blip r:embed="rId2"/>
          <a:srcRect l="205" r="205"/>
          <a:stretch/>
        </p:blipFill>
        <p:spPr/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9B2A57-9893-4BCD-AA1A-122310BC6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Math is Fun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725C8C-B6FF-4BEE-B7F0-3DFD7C27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577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2">
            <a:extLst>
              <a:ext uri="{FF2B5EF4-FFF2-40B4-BE49-F238E27FC236}">
                <a16:creationId xmlns:a16="http://schemas.microsoft.com/office/drawing/2014/main" id="{4C6D5CC9-8889-0A32-4879-7B5D27F9DB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 rot="21129161">
            <a:off x="2819" y="558878"/>
            <a:ext cx="4925634" cy="71596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400" dirty="0" err="1"/>
              <a:t>Pengertian</a:t>
            </a:r>
            <a:r>
              <a:rPr lang="en-US" altLang="en-US" sz="3400" dirty="0"/>
              <a:t> </a:t>
            </a:r>
            <a:r>
              <a:rPr lang="en-US" altLang="en-US" sz="3400" dirty="0" err="1"/>
              <a:t>Persamaan</a:t>
            </a:r>
            <a:endParaRPr lang="en-US" altLang="en-US" sz="3400" dirty="0"/>
          </a:p>
        </p:txBody>
      </p:sp>
      <p:sp>
        <p:nvSpPr>
          <p:cNvPr id="412675" name="Rectangle 3">
            <a:extLst>
              <a:ext uri="{FF2B5EF4-FFF2-40B4-BE49-F238E27FC236}">
                <a16:creationId xmlns:a16="http://schemas.microsoft.com/office/drawing/2014/main" id="{AB57E162-CB5F-5DF5-AB23-6E144D2449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737360"/>
            <a:ext cx="8458200" cy="4388803"/>
          </a:xfrm>
        </p:spPr>
        <p:txBody>
          <a:bodyPr>
            <a:normAutofit lnSpcReduction="10000"/>
          </a:bodyPr>
          <a:lstStyle/>
          <a:p>
            <a:pPr marL="609600" indent="-609600">
              <a:buNone/>
            </a:pPr>
            <a:r>
              <a:rPr lang="en-US" altLang="en-US" sz="2400" dirty="0" err="1"/>
              <a:t>Pertanyaan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pengantar</a:t>
            </a:r>
            <a:r>
              <a:rPr lang="en-US" altLang="en-US" sz="2400" dirty="0"/>
              <a:t> :</a:t>
            </a:r>
          </a:p>
          <a:p>
            <a:pPr marL="609600" indent="-609600">
              <a:buNone/>
            </a:pPr>
            <a:r>
              <a:rPr lang="en-US" altLang="en-US" sz="2400" dirty="0"/>
              <a:t>1. 	Aku </a:t>
            </a:r>
            <a:r>
              <a:rPr lang="en-US" altLang="en-US" sz="2400" dirty="0" err="1"/>
              <a:t>sebuah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bilangan</a:t>
            </a:r>
            <a:r>
              <a:rPr lang="en-US" altLang="en-US" sz="2400" dirty="0"/>
              <a:t> , </a:t>
            </a:r>
            <a:r>
              <a:rPr lang="en-US" altLang="en-US" sz="2400" dirty="0" err="1"/>
              <a:t>jika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dikurangi</a:t>
            </a:r>
            <a:r>
              <a:rPr lang="en-US" altLang="en-US" sz="2400" dirty="0"/>
              <a:t> 6 </a:t>
            </a:r>
            <a:r>
              <a:rPr lang="en-US" altLang="en-US" sz="2400" dirty="0" err="1"/>
              <a:t>hasilnya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sama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7. </a:t>
            </a:r>
            <a:r>
              <a:rPr lang="en-US" altLang="en-US" sz="2400" dirty="0" err="1"/>
              <a:t>Berapakah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aku</a:t>
            </a:r>
            <a:r>
              <a:rPr lang="en-US" altLang="en-US" sz="2400" dirty="0"/>
              <a:t>?</a:t>
            </a:r>
          </a:p>
          <a:p>
            <a:pPr marL="609600" indent="-609600">
              <a:buNone/>
            </a:pPr>
            <a:r>
              <a:rPr lang="en-US" altLang="en-US" sz="2400" dirty="0"/>
              <a:t>2. 	Jika </a:t>
            </a:r>
            <a:r>
              <a:rPr lang="en-US" altLang="en-US" sz="2400" dirty="0" err="1"/>
              <a:t>saya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dikali</a:t>
            </a:r>
            <a:r>
              <a:rPr lang="en-US" altLang="en-US" sz="2400" dirty="0"/>
              <a:t> 2 </a:t>
            </a:r>
            <a:r>
              <a:rPr lang="en-US" altLang="en-US" sz="2400" dirty="0" err="1"/>
              <a:t>hasilnya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adalah</a:t>
            </a:r>
            <a:r>
              <a:rPr lang="en-US" altLang="en-US" sz="2400" dirty="0"/>
              <a:t> 16. </a:t>
            </a:r>
            <a:r>
              <a:rPr lang="en-US" altLang="en-US" sz="2400" dirty="0" err="1"/>
              <a:t>Tentukanlah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saya</a:t>
            </a:r>
            <a:r>
              <a:rPr lang="en-US" altLang="en-US" sz="2400" dirty="0"/>
              <a:t>!</a:t>
            </a:r>
          </a:p>
          <a:p>
            <a:pPr marL="609600" indent="-609600">
              <a:buFontTx/>
              <a:buAutoNum type="arabicPeriod" startAt="3"/>
            </a:pPr>
            <a:r>
              <a:rPr lang="en-US" altLang="en-US" sz="2400" dirty="0"/>
              <a:t>Aku di kali 9 , </a:t>
            </a:r>
            <a:r>
              <a:rPr lang="en-US" altLang="en-US" sz="2400" dirty="0" err="1"/>
              <a:t>lalu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hasilnya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ditambah</a:t>
            </a:r>
            <a:r>
              <a:rPr lang="en-US" altLang="en-US" sz="2400" dirty="0"/>
              <a:t> 5 </a:t>
            </a:r>
            <a:r>
              <a:rPr lang="en-US" altLang="en-US" sz="2400" dirty="0" err="1"/>
              <a:t>akan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didapat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hasil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akhir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sama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41. </a:t>
            </a:r>
            <a:r>
              <a:rPr lang="en-US" altLang="en-US" sz="2400" dirty="0" err="1"/>
              <a:t>Tentukanlah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aku</a:t>
            </a:r>
            <a:r>
              <a:rPr lang="en-US" altLang="en-US" sz="2400" dirty="0"/>
              <a:t>!</a:t>
            </a:r>
          </a:p>
          <a:p>
            <a:pPr marL="609600" indent="-609600">
              <a:lnSpc>
                <a:spcPct val="180000"/>
              </a:lnSpc>
              <a:buNone/>
            </a:pPr>
            <a:r>
              <a:rPr lang="en-US" altLang="en-US" sz="2400" dirty="0" err="1"/>
              <a:t>Jawaban</a:t>
            </a:r>
            <a:r>
              <a:rPr lang="en-US" altLang="en-US" sz="2400" dirty="0"/>
              <a:t> :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400" dirty="0"/>
              <a:t>13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400" dirty="0"/>
              <a:t>8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400" dirty="0"/>
              <a:t>4</a:t>
            </a:r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id="{DD1BE883-E3BA-20CD-24B5-AA1D9AA22EC0}"/>
              </a:ext>
            </a:extLst>
          </p:cNvPr>
          <p:cNvGrpSpPr>
            <a:grpSpLocks/>
          </p:cNvGrpSpPr>
          <p:nvPr/>
        </p:nvGrpSpPr>
        <p:grpSpPr bwMode="auto">
          <a:xfrm>
            <a:off x="3247231" y="4668837"/>
            <a:ext cx="2971800" cy="457200"/>
            <a:chOff x="1104" y="2736"/>
            <a:chExt cx="1872" cy="288"/>
          </a:xfrm>
        </p:grpSpPr>
        <p:sp>
          <p:nvSpPr>
            <p:cNvPr id="4118" name="Line 4">
              <a:extLst>
                <a:ext uri="{FF2B5EF4-FFF2-40B4-BE49-F238E27FC236}">
                  <a16:creationId xmlns:a16="http://schemas.microsoft.com/office/drawing/2014/main" id="{AC174B64-FB75-9278-5BAC-CE78158825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4" y="2880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ID"/>
            </a:p>
          </p:txBody>
        </p:sp>
        <p:sp>
          <p:nvSpPr>
            <p:cNvPr id="4119" name="Text Box 5">
              <a:extLst>
                <a:ext uri="{FF2B5EF4-FFF2-40B4-BE49-F238E27FC236}">
                  <a16:creationId xmlns:a16="http://schemas.microsoft.com/office/drawing/2014/main" id="{D81FF911-1FD3-7F0F-B01D-9ED28373C0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" y="2736"/>
              <a:ext cx="15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 err="1"/>
                <a:t>Sebab</a:t>
              </a:r>
              <a:r>
                <a:rPr lang="en-US" altLang="en-US" sz="2400" dirty="0"/>
                <a:t> 13 – 6 = 7</a:t>
              </a:r>
            </a:p>
          </p:txBody>
        </p:sp>
      </p:grpSp>
      <p:grpSp>
        <p:nvGrpSpPr>
          <p:cNvPr id="3" name="Group 9">
            <a:extLst>
              <a:ext uri="{FF2B5EF4-FFF2-40B4-BE49-F238E27FC236}">
                <a16:creationId xmlns:a16="http://schemas.microsoft.com/office/drawing/2014/main" id="{D23B47CD-B87C-A7EB-D805-691A39542CCB}"/>
              </a:ext>
            </a:extLst>
          </p:cNvPr>
          <p:cNvGrpSpPr>
            <a:grpSpLocks/>
          </p:cNvGrpSpPr>
          <p:nvPr/>
        </p:nvGrpSpPr>
        <p:grpSpPr bwMode="auto">
          <a:xfrm>
            <a:off x="3247231" y="5065235"/>
            <a:ext cx="2908301" cy="457200"/>
            <a:chOff x="1085" y="3123"/>
            <a:chExt cx="1832" cy="288"/>
          </a:xfrm>
        </p:grpSpPr>
        <p:sp>
          <p:nvSpPr>
            <p:cNvPr id="4116" name="Line 7">
              <a:extLst>
                <a:ext uri="{FF2B5EF4-FFF2-40B4-BE49-F238E27FC236}">
                  <a16:creationId xmlns:a16="http://schemas.microsoft.com/office/drawing/2014/main" id="{C77AE084-9E0B-D2A8-F40D-D75094ADF0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5" y="3315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ID"/>
            </a:p>
          </p:txBody>
        </p:sp>
        <p:sp>
          <p:nvSpPr>
            <p:cNvPr id="4117" name="Text Box 8">
              <a:extLst>
                <a:ext uri="{FF2B5EF4-FFF2-40B4-BE49-F238E27FC236}">
                  <a16:creationId xmlns:a16="http://schemas.microsoft.com/office/drawing/2014/main" id="{84AA744B-9BD8-7D24-E13F-AE7B101D87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4" y="3123"/>
              <a:ext cx="157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 err="1"/>
                <a:t>Sebab</a:t>
              </a:r>
              <a:r>
                <a:rPr lang="en-US" altLang="en-US" sz="2400" dirty="0"/>
                <a:t> 2 x 8 = 16</a:t>
              </a:r>
            </a:p>
          </p:txBody>
        </p:sp>
      </p:grpSp>
      <p:grpSp>
        <p:nvGrpSpPr>
          <p:cNvPr id="4" name="Group 12">
            <a:extLst>
              <a:ext uri="{FF2B5EF4-FFF2-40B4-BE49-F238E27FC236}">
                <a16:creationId xmlns:a16="http://schemas.microsoft.com/office/drawing/2014/main" id="{2786B8D3-038C-EC9A-D43A-57B88778BA9A}"/>
              </a:ext>
            </a:extLst>
          </p:cNvPr>
          <p:cNvGrpSpPr>
            <a:grpSpLocks/>
          </p:cNvGrpSpPr>
          <p:nvPr/>
        </p:nvGrpSpPr>
        <p:grpSpPr bwMode="auto">
          <a:xfrm>
            <a:off x="3247231" y="5542280"/>
            <a:ext cx="3470275" cy="457200"/>
            <a:chOff x="1056" y="3312"/>
            <a:chExt cx="2186" cy="288"/>
          </a:xfrm>
        </p:grpSpPr>
        <p:sp>
          <p:nvSpPr>
            <p:cNvPr id="4114" name="Line 10">
              <a:extLst>
                <a:ext uri="{FF2B5EF4-FFF2-40B4-BE49-F238E27FC236}">
                  <a16:creationId xmlns:a16="http://schemas.microsoft.com/office/drawing/2014/main" id="{19C1C9FD-D6AB-12C6-BFBB-8B20F0F71B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3456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ID"/>
            </a:p>
          </p:txBody>
        </p:sp>
        <p:sp>
          <p:nvSpPr>
            <p:cNvPr id="5" name="Text Box 11">
              <a:extLst>
                <a:ext uri="{FF2B5EF4-FFF2-40B4-BE49-F238E27FC236}">
                  <a16:creationId xmlns:a16="http://schemas.microsoft.com/office/drawing/2014/main" id="{7BC66C0A-87D2-34BB-D579-76B3AE6898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4" y="3312"/>
              <a:ext cx="189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 err="1"/>
                <a:t>Sebab</a:t>
              </a:r>
              <a:r>
                <a:rPr lang="en-US" altLang="en-US" sz="2400" dirty="0"/>
                <a:t> 9 x 4 + 5 = 41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2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2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2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2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2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74" grpId="0"/>
      <p:bldP spid="41267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>
            <a:extLst>
              <a:ext uri="{FF2B5EF4-FFF2-40B4-BE49-F238E27FC236}">
                <a16:creationId xmlns:a16="http://schemas.microsoft.com/office/drawing/2014/main" id="{8390E924-BBCA-B083-7C5F-1ABDC51A55F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449263"/>
            <a:ext cx="8229600" cy="715962"/>
          </a:xfrm>
        </p:spPr>
        <p:txBody>
          <a:bodyPr/>
          <a:lstStyle/>
          <a:p>
            <a:pPr algn="l" eaLnBrk="1" hangingPunct="1"/>
            <a:r>
              <a:rPr lang="en-US" altLang="en-US" sz="3200" dirty="0" err="1"/>
              <a:t>Pembahasan</a:t>
            </a:r>
            <a:r>
              <a:rPr lang="en-US" altLang="en-US" dirty="0"/>
              <a:t> </a:t>
            </a:r>
          </a:p>
        </p:txBody>
      </p:sp>
      <p:sp>
        <p:nvSpPr>
          <p:cNvPr id="413699" name="Rectangle 3">
            <a:extLst>
              <a:ext uri="{FF2B5EF4-FFF2-40B4-BE49-F238E27FC236}">
                <a16:creationId xmlns:a16="http://schemas.microsoft.com/office/drawing/2014/main" id="{3EE0D479-69B9-A679-509C-9E088B435B6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204720" y="1295400"/>
            <a:ext cx="8229600" cy="5029200"/>
          </a:xfrm>
        </p:spPr>
        <p:txBody>
          <a:bodyPr/>
          <a:lstStyle/>
          <a:p>
            <a:pPr marL="512763" indent="-498475">
              <a:buFontTx/>
              <a:buAutoNum type="arabicPeriod"/>
            </a:pPr>
            <a:r>
              <a:rPr lang="en-US" altLang="en-US" sz="2400" dirty="0" err="1"/>
              <a:t>Misalkan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menyebut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diri</a:t>
            </a:r>
            <a:r>
              <a:rPr lang="en-US" altLang="en-US" sz="2400" dirty="0"/>
              <a:t> “</a:t>
            </a:r>
            <a:r>
              <a:rPr lang="en-US" altLang="en-US" sz="2400" dirty="0" err="1"/>
              <a:t>aku</a:t>
            </a:r>
            <a:r>
              <a:rPr lang="en-US" altLang="en-US" sz="2400" dirty="0"/>
              <a:t>” </a:t>
            </a:r>
            <a:r>
              <a:rPr lang="en-US" altLang="en-US" sz="2400" dirty="0" err="1"/>
              <a:t>adalah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si</a:t>
            </a:r>
            <a:r>
              <a:rPr lang="en-US" altLang="en-US" sz="2400" dirty="0"/>
              <a:t> </a:t>
            </a:r>
            <a:r>
              <a:rPr lang="en-US" altLang="en-US" sz="2400" i="1" dirty="0"/>
              <a:t>a 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maka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didapat</a:t>
            </a:r>
            <a:r>
              <a:rPr lang="en-US" altLang="en-US" sz="2400" dirty="0"/>
              <a:t> :   </a:t>
            </a:r>
            <a:r>
              <a:rPr lang="en-US" altLang="en-US" sz="2400" i="1" dirty="0"/>
              <a:t>a </a:t>
            </a:r>
            <a:r>
              <a:rPr lang="en-US" altLang="en-US" sz="2400" dirty="0"/>
              <a:t>– 6 = 7</a:t>
            </a:r>
          </a:p>
          <a:p>
            <a:pPr marL="512763" indent="-498475">
              <a:buFontTx/>
              <a:buAutoNum type="arabicPeriod"/>
            </a:pPr>
            <a:r>
              <a:rPr lang="en-US" altLang="en-US" sz="2400" dirty="0"/>
              <a:t>Jika yang </a:t>
            </a:r>
            <a:r>
              <a:rPr lang="en-US" altLang="en-US" sz="2400" dirty="0" err="1"/>
              <a:t>menyebut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dirinya</a:t>
            </a:r>
            <a:r>
              <a:rPr lang="en-US" altLang="en-US" sz="2400" dirty="0"/>
              <a:t> “</a:t>
            </a:r>
            <a:r>
              <a:rPr lang="en-US" altLang="en-US" sz="2400" dirty="0" err="1"/>
              <a:t>saya</a:t>
            </a:r>
            <a:r>
              <a:rPr lang="en-US" altLang="en-US" sz="2400" dirty="0"/>
              <a:t>” </a:t>
            </a:r>
            <a:r>
              <a:rPr lang="en-US" altLang="en-US" sz="2400" dirty="0" err="1"/>
              <a:t>dimisalkan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si</a:t>
            </a:r>
            <a:r>
              <a:rPr lang="en-US" altLang="en-US" sz="2400" dirty="0"/>
              <a:t> 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/>
              <a:t> , </a:t>
            </a:r>
            <a:r>
              <a:rPr lang="en-US" altLang="en-US" sz="2400" dirty="0" err="1"/>
              <a:t>maka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diperoleh</a:t>
            </a:r>
            <a:r>
              <a:rPr lang="en-US" altLang="en-US" sz="2400" dirty="0"/>
              <a:t> : 2 x 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X</a:t>
            </a:r>
            <a:r>
              <a:rPr lang="en-US" altLang="en-US" sz="2400" dirty="0"/>
              <a:t> = 16  </a:t>
            </a:r>
            <a:r>
              <a:rPr lang="en-US" altLang="en-US" sz="2400" dirty="0" err="1"/>
              <a:t>atau</a:t>
            </a:r>
            <a:r>
              <a:rPr lang="en-US" altLang="en-US" sz="2400" dirty="0"/>
              <a:t>  2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dirty="0"/>
              <a:t> = 16 </a:t>
            </a:r>
          </a:p>
          <a:p>
            <a:pPr marL="512763" indent="-498475">
              <a:buFontTx/>
              <a:buAutoNum type="arabicPeriod"/>
            </a:pPr>
            <a:r>
              <a:rPr lang="en-US" altLang="en-US" sz="2400" dirty="0" err="1"/>
              <a:t>Misalkan</a:t>
            </a:r>
            <a:r>
              <a:rPr lang="en-US" altLang="en-US" sz="2400" dirty="0"/>
              <a:t> “</a:t>
            </a:r>
            <a:r>
              <a:rPr lang="en-US" altLang="en-US" sz="2400" dirty="0" err="1"/>
              <a:t>aku</a:t>
            </a:r>
            <a:r>
              <a:rPr lang="en-US" altLang="en-US" sz="2400" dirty="0"/>
              <a:t>” pada No. 3 </a:t>
            </a:r>
            <a:r>
              <a:rPr lang="en-US" altLang="en-US" sz="2400" dirty="0" err="1"/>
              <a:t>adalah</a:t>
            </a:r>
            <a:r>
              <a:rPr lang="en-US" altLang="en-US" sz="2400" dirty="0"/>
              <a:t> y</a:t>
            </a:r>
            <a:r>
              <a:rPr lang="en-US" altLang="en-US" sz="2400" i="1" dirty="0"/>
              <a:t> 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maka</a:t>
            </a:r>
            <a:r>
              <a:rPr lang="en-US" altLang="en-US" sz="2400" i="1" dirty="0"/>
              <a:t> </a:t>
            </a:r>
            <a:r>
              <a:rPr lang="en-US" altLang="en-US" sz="2400" dirty="0" err="1"/>
              <a:t>didapat</a:t>
            </a:r>
            <a:r>
              <a:rPr lang="en-US" altLang="en-US" sz="2400" dirty="0"/>
              <a:t> : </a:t>
            </a:r>
          </a:p>
          <a:p>
            <a:pPr marL="512763" indent="-498475">
              <a:buNone/>
            </a:pPr>
            <a:r>
              <a:rPr lang="en-US" altLang="en-US" sz="2400" dirty="0"/>
              <a:t>	(9</a:t>
            </a:r>
            <a:r>
              <a:rPr lang="en-US" altLang="en-US" sz="2400" i="1" dirty="0"/>
              <a:t> </a:t>
            </a:r>
            <a:r>
              <a:rPr lang="en-US" altLang="en-US" sz="2400" dirty="0"/>
              <a:t>x</a:t>
            </a:r>
            <a:r>
              <a:rPr lang="en-US" altLang="en-US" sz="2400" i="1" dirty="0"/>
              <a:t> </a:t>
            </a:r>
            <a:r>
              <a:rPr lang="en-US" altLang="en-US" sz="2400" dirty="0"/>
              <a:t>y)</a:t>
            </a:r>
            <a:r>
              <a:rPr lang="en-US" altLang="en-US" sz="2400" i="1" dirty="0"/>
              <a:t> </a:t>
            </a:r>
            <a:r>
              <a:rPr lang="en-US" altLang="en-US" sz="2400" dirty="0"/>
              <a:t>+ 5 =  41 </a:t>
            </a:r>
            <a:r>
              <a:rPr lang="en-US" altLang="en-US" sz="2400" dirty="0" err="1"/>
              <a:t>atau</a:t>
            </a:r>
            <a:r>
              <a:rPr lang="en-US" altLang="en-US" sz="2400" dirty="0"/>
              <a:t> 9y + 5 = 41</a:t>
            </a:r>
          </a:p>
          <a:p>
            <a:pPr marL="512763" indent="-498475">
              <a:lnSpc>
                <a:spcPct val="160000"/>
              </a:lnSpc>
              <a:buNone/>
            </a:pPr>
            <a:r>
              <a:rPr lang="en-US" altLang="en-US" sz="2400" dirty="0" err="1"/>
              <a:t>Kalimat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matematika</a:t>
            </a:r>
            <a:r>
              <a:rPr lang="en-US" altLang="en-US" sz="2400" dirty="0"/>
              <a:t> :</a:t>
            </a:r>
          </a:p>
          <a:p>
            <a:pPr marL="512763" indent="-498475">
              <a:lnSpc>
                <a:spcPct val="110000"/>
              </a:lnSpc>
              <a:buNone/>
            </a:pPr>
            <a:r>
              <a:rPr lang="en-US" altLang="en-US" sz="2400" dirty="0"/>
              <a:t>1.	a – 6 = 7</a:t>
            </a:r>
          </a:p>
          <a:p>
            <a:pPr marL="512763" indent="-498475">
              <a:lnSpc>
                <a:spcPct val="130000"/>
              </a:lnSpc>
              <a:buNone/>
            </a:pPr>
            <a:r>
              <a:rPr lang="en-US" altLang="en-US" sz="2400" dirty="0"/>
              <a:t>2.    2X = 16</a:t>
            </a:r>
          </a:p>
          <a:p>
            <a:pPr marL="512763" indent="-498475">
              <a:lnSpc>
                <a:spcPct val="120000"/>
              </a:lnSpc>
              <a:buNone/>
            </a:pPr>
            <a:r>
              <a:rPr lang="en-US" altLang="en-US" sz="2400" dirty="0"/>
              <a:t>3.	9y + 5 = 41</a:t>
            </a:r>
          </a:p>
        </p:txBody>
      </p:sp>
      <p:sp>
        <p:nvSpPr>
          <p:cNvPr id="413701" name="Text Box 5">
            <a:extLst>
              <a:ext uri="{FF2B5EF4-FFF2-40B4-BE49-F238E27FC236}">
                <a16:creationId xmlns:a16="http://schemas.microsoft.com/office/drawing/2014/main" id="{10267CE6-0490-44BF-0627-D1E0851FD1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7300" y="4864100"/>
            <a:ext cx="474980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/>
              <a:t>Masing-masing </a:t>
            </a:r>
            <a:r>
              <a:rPr lang="en-US" altLang="en-US" sz="2400" b="1" dirty="0" err="1"/>
              <a:t>disebut</a:t>
            </a:r>
            <a:r>
              <a:rPr lang="en-US" altLang="en-US" sz="2400" b="1" dirty="0"/>
              <a:t> 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 dirty="0" err="1"/>
              <a:t>Persamaan</a:t>
            </a:r>
            <a:r>
              <a:rPr lang="en-US" altLang="en-US" sz="2400" b="1" u="sng" dirty="0"/>
              <a:t> Linier Satu </a:t>
            </a:r>
            <a:r>
              <a:rPr lang="en-US" altLang="en-US" sz="2400" b="1" u="sng" dirty="0" err="1"/>
              <a:t>Variabel</a:t>
            </a:r>
            <a:endParaRPr lang="en-US" altLang="en-US" sz="2400" b="1" u="sng" dirty="0"/>
          </a:p>
        </p:txBody>
      </p:sp>
      <p:sp>
        <p:nvSpPr>
          <p:cNvPr id="413702" name="AutoShape 6">
            <a:extLst>
              <a:ext uri="{FF2B5EF4-FFF2-40B4-BE49-F238E27FC236}">
                <a16:creationId xmlns:a16="http://schemas.microsoft.com/office/drawing/2014/main" id="{6F8619E3-E619-A250-2562-26C5724782A7}"/>
              </a:ext>
            </a:extLst>
          </p:cNvPr>
          <p:cNvSpPr>
            <a:spLocks/>
          </p:cNvSpPr>
          <p:nvPr/>
        </p:nvSpPr>
        <p:spPr bwMode="auto">
          <a:xfrm>
            <a:off x="4457700" y="4632325"/>
            <a:ext cx="152400" cy="1295400"/>
          </a:xfrm>
          <a:prstGeom prst="rightBrace">
            <a:avLst>
              <a:gd name="adj1" fmla="val 7083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d-ID" altLang="en-US" sz="1800"/>
          </a:p>
        </p:txBody>
      </p:sp>
      <p:sp>
        <p:nvSpPr>
          <p:cNvPr id="413703" name="Line 7">
            <a:extLst>
              <a:ext uri="{FF2B5EF4-FFF2-40B4-BE49-F238E27FC236}">
                <a16:creationId xmlns:a16="http://schemas.microsoft.com/office/drawing/2014/main" id="{96431927-D698-305B-3F36-6A14872B6ACE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6300" y="5280025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5127" name="Text Box 8">
            <a:extLst>
              <a:ext uri="{FF2B5EF4-FFF2-40B4-BE49-F238E27FC236}">
                <a16:creationId xmlns:a16="http://schemas.microsoft.com/office/drawing/2014/main" id="{8A1C7EA1-7508-198D-42C9-3DD913463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123" y="5842000"/>
            <a:ext cx="4125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/>
              <a:t>Catatan</a:t>
            </a:r>
            <a:r>
              <a:rPr lang="en-US" altLang="en-US" sz="2400" dirty="0"/>
              <a:t> : </a:t>
            </a:r>
            <a:r>
              <a:rPr lang="en-US" altLang="en-US" sz="2400" dirty="0" err="1"/>
              <a:t>Variabel</a:t>
            </a:r>
            <a:r>
              <a:rPr lang="en-US" altLang="en-US" sz="2400" dirty="0"/>
              <a:t> = </a:t>
            </a:r>
            <a:r>
              <a:rPr lang="en-US" altLang="en-US" sz="2400" dirty="0" err="1"/>
              <a:t>Perubah</a:t>
            </a:r>
            <a:endParaRPr lang="en-US" altLang="en-US" sz="2400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13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3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13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13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13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3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13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13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13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3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13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13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13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413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413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413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698" grpId="0"/>
      <p:bldP spid="413699" grpId="0" build="p"/>
      <p:bldP spid="413701" grpId="0" animBg="1"/>
      <p:bldP spid="41370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>
            <a:extLst>
              <a:ext uri="{FF2B5EF4-FFF2-40B4-BE49-F238E27FC236}">
                <a16:creationId xmlns:a16="http://schemas.microsoft.com/office/drawing/2014/main" id="{E6274CFC-DAE5-E57F-2644-3E7B1D036D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 rot="21203403">
            <a:off x="692275" y="528638"/>
            <a:ext cx="5384800" cy="639762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en-US" dirty="0" err="1"/>
              <a:t>Pertanyaan</a:t>
            </a:r>
            <a:r>
              <a:rPr lang="en-US" altLang="en-US" dirty="0"/>
              <a:t> :</a:t>
            </a:r>
          </a:p>
        </p:txBody>
      </p:sp>
      <p:sp>
        <p:nvSpPr>
          <p:cNvPr id="415747" name="Rectangle 3">
            <a:extLst>
              <a:ext uri="{FF2B5EF4-FFF2-40B4-BE49-F238E27FC236}">
                <a16:creationId xmlns:a16="http://schemas.microsoft.com/office/drawing/2014/main" id="{C565396D-D3A0-4DD9-8359-00D67C4F13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75840" y="1732281"/>
            <a:ext cx="8229600" cy="4993321"/>
          </a:xfrm>
        </p:spPr>
        <p:txBody>
          <a:bodyPr>
            <a:normAutofit lnSpcReduction="10000"/>
          </a:bodyPr>
          <a:lstStyle/>
          <a:p>
            <a:pPr>
              <a:buNone/>
              <a:tabLst>
                <a:tab pos="1482725" algn="l"/>
              </a:tabLst>
            </a:pPr>
            <a:r>
              <a:rPr lang="en-US" altLang="en-US" sz="2400" dirty="0"/>
              <a:t>Harga 5 </a:t>
            </a:r>
            <a:r>
              <a:rPr lang="en-US" altLang="en-US" sz="2400" dirty="0" err="1"/>
              <a:t>pensil</a:t>
            </a:r>
            <a:r>
              <a:rPr lang="en-US" altLang="en-US" sz="2400" dirty="0"/>
              <a:t> dan 2 </a:t>
            </a:r>
            <a:r>
              <a:rPr lang="en-US" altLang="en-US" sz="2400" dirty="0" err="1"/>
              <a:t>buku</a:t>
            </a:r>
            <a:r>
              <a:rPr lang="en-US" altLang="en-US" sz="2400" dirty="0"/>
              <a:t> = Rp 4000</a:t>
            </a:r>
          </a:p>
          <a:p>
            <a:pPr>
              <a:buNone/>
              <a:tabLst>
                <a:tab pos="1482725" algn="l"/>
              </a:tabLst>
            </a:pPr>
            <a:r>
              <a:rPr lang="en-US" altLang="en-US" sz="2400" dirty="0" err="1"/>
              <a:t>Buatlah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kalimat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matematikanya</a:t>
            </a:r>
            <a:r>
              <a:rPr lang="en-US" altLang="en-US" sz="2400" dirty="0"/>
              <a:t>!</a:t>
            </a:r>
          </a:p>
          <a:p>
            <a:pPr>
              <a:buNone/>
              <a:tabLst>
                <a:tab pos="1482725" algn="l"/>
              </a:tabLst>
            </a:pPr>
            <a:r>
              <a:rPr lang="en-US" altLang="en-US" sz="2400" dirty="0"/>
              <a:t>Jawab :</a:t>
            </a:r>
          </a:p>
          <a:p>
            <a:pPr>
              <a:buNone/>
              <a:tabLst>
                <a:tab pos="1482725" algn="l"/>
              </a:tabLst>
            </a:pPr>
            <a:r>
              <a:rPr lang="en-US" altLang="en-US" sz="2400" dirty="0" err="1"/>
              <a:t>Misalkan</a:t>
            </a:r>
            <a:r>
              <a:rPr lang="en-US" altLang="en-US" sz="2400" dirty="0"/>
              <a:t> : 	</a:t>
            </a:r>
            <a:r>
              <a:rPr lang="en-US" altLang="en-US" sz="2400" dirty="0" err="1"/>
              <a:t>harga</a:t>
            </a:r>
            <a:r>
              <a:rPr lang="en-US" altLang="en-US" sz="2400" dirty="0"/>
              <a:t> 1 </a:t>
            </a:r>
            <a:r>
              <a:rPr lang="en-US" altLang="en-US" sz="2400" dirty="0" err="1"/>
              <a:t>pensil</a:t>
            </a:r>
            <a:r>
              <a:rPr lang="en-US" altLang="en-US" sz="2400" dirty="0"/>
              <a:t> = Rp </a:t>
            </a:r>
            <a:r>
              <a:rPr lang="en-US" altLang="en-US" sz="2400" i="1" dirty="0"/>
              <a:t>X , </a:t>
            </a:r>
            <a:r>
              <a:rPr lang="en-US" altLang="en-US" sz="2400" i="1" dirty="0" err="1"/>
              <a:t>maka</a:t>
            </a:r>
            <a:r>
              <a:rPr lang="en-US" altLang="en-US" sz="2400" i="1" dirty="0"/>
              <a:t> 5 </a:t>
            </a:r>
            <a:r>
              <a:rPr lang="en-US" altLang="en-US" sz="2400" i="1" dirty="0" err="1"/>
              <a:t>pensil</a:t>
            </a:r>
            <a:r>
              <a:rPr lang="en-US" altLang="en-US" sz="2400" i="1" dirty="0"/>
              <a:t> = Rp 5X</a:t>
            </a:r>
          </a:p>
          <a:p>
            <a:pPr>
              <a:buNone/>
              <a:tabLst>
                <a:tab pos="1482725" algn="l"/>
              </a:tabLst>
            </a:pPr>
            <a:r>
              <a:rPr lang="en-US" altLang="en-US" sz="2400" i="1" dirty="0"/>
              <a:t>		</a:t>
            </a:r>
            <a:r>
              <a:rPr lang="en-US" altLang="en-US" sz="2400" dirty="0" err="1"/>
              <a:t>harga</a:t>
            </a:r>
            <a:r>
              <a:rPr lang="en-US" altLang="en-US" sz="2400" dirty="0"/>
              <a:t> 1 </a:t>
            </a:r>
            <a:r>
              <a:rPr lang="en-US" altLang="en-US" sz="2400" dirty="0" err="1"/>
              <a:t>buku</a:t>
            </a:r>
            <a:r>
              <a:rPr lang="en-US" altLang="en-US" sz="2400" dirty="0"/>
              <a:t> = Rp y , </a:t>
            </a:r>
            <a:r>
              <a:rPr lang="en-US" altLang="en-US" sz="2400" dirty="0" err="1"/>
              <a:t>maka</a:t>
            </a:r>
            <a:r>
              <a:rPr lang="en-US" altLang="en-US" sz="2400" dirty="0"/>
              <a:t> 2 </a:t>
            </a:r>
            <a:r>
              <a:rPr lang="en-US" altLang="en-US" sz="2400" dirty="0" err="1"/>
              <a:t>buku</a:t>
            </a:r>
            <a:r>
              <a:rPr lang="en-US" altLang="en-US" sz="2400" dirty="0"/>
              <a:t> = Rp 2y</a:t>
            </a:r>
          </a:p>
          <a:p>
            <a:pPr>
              <a:buNone/>
              <a:tabLst>
                <a:tab pos="1482725" algn="l"/>
              </a:tabLst>
            </a:pPr>
            <a:r>
              <a:rPr lang="en-US" altLang="en-US" sz="2400" dirty="0"/>
              <a:t>Jadi </a:t>
            </a:r>
            <a:r>
              <a:rPr lang="en-US" altLang="en-US" sz="2400" dirty="0" err="1"/>
              <a:t>kalimat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matematika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hal</a:t>
            </a:r>
            <a:r>
              <a:rPr lang="en-US" altLang="en-US" sz="2400" dirty="0"/>
              <a:t> di </a:t>
            </a:r>
            <a:r>
              <a:rPr lang="en-US" altLang="en-US" sz="2400" dirty="0" err="1"/>
              <a:t>atas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adalah</a:t>
            </a:r>
            <a:r>
              <a:rPr lang="en-US" altLang="en-US" sz="2400" dirty="0"/>
              <a:t> :</a:t>
            </a:r>
          </a:p>
          <a:p>
            <a:pPr>
              <a:buNone/>
              <a:tabLst>
                <a:tab pos="1482725" algn="l"/>
              </a:tabLst>
            </a:pPr>
            <a:r>
              <a:rPr lang="en-US" altLang="en-US" sz="2400" dirty="0"/>
              <a:t>                           </a:t>
            </a:r>
            <a:r>
              <a:rPr lang="en-US" altLang="en-US" sz="2400" b="1" dirty="0"/>
              <a:t>5x + 2y = 4000</a:t>
            </a:r>
          </a:p>
          <a:p>
            <a:pPr>
              <a:buNone/>
              <a:tabLst>
                <a:tab pos="1482725" algn="l"/>
              </a:tabLst>
            </a:pPr>
            <a:r>
              <a:rPr lang="en-US" altLang="en-US" sz="2400" dirty="0" err="1"/>
              <a:t>Kalimat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tersebut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adalah</a:t>
            </a:r>
            <a:r>
              <a:rPr lang="en-US" altLang="en-US" sz="2400" dirty="0"/>
              <a:t> </a:t>
            </a:r>
            <a:r>
              <a:rPr lang="en-US" altLang="en-US" sz="2400" u="sng" dirty="0" err="1"/>
              <a:t>Persamaan</a:t>
            </a:r>
            <a:r>
              <a:rPr lang="en-US" altLang="en-US" sz="2400" u="sng" dirty="0"/>
              <a:t> Linier </a:t>
            </a:r>
            <a:r>
              <a:rPr lang="en-US" altLang="en-US" sz="2400" u="sng" dirty="0" err="1"/>
              <a:t>Dua</a:t>
            </a:r>
            <a:r>
              <a:rPr lang="en-US" altLang="en-US" sz="2400" u="sng" dirty="0"/>
              <a:t> </a:t>
            </a:r>
            <a:r>
              <a:rPr lang="en-US" altLang="en-US" sz="2400" u="sng" dirty="0" err="1"/>
              <a:t>Variabel</a:t>
            </a:r>
            <a:r>
              <a:rPr lang="en-US" altLang="en-US" sz="2400" dirty="0"/>
              <a:t>.</a:t>
            </a:r>
            <a:endParaRPr lang="en-US" altLang="en-US" sz="2400" u="sng" dirty="0"/>
          </a:p>
          <a:p>
            <a:pPr>
              <a:lnSpc>
                <a:spcPct val="140000"/>
              </a:lnSpc>
              <a:buNone/>
              <a:tabLst>
                <a:tab pos="1482725" algn="l"/>
              </a:tabLst>
            </a:pPr>
            <a:r>
              <a:rPr lang="en-US" altLang="en-US" sz="2400" u="sng" dirty="0" err="1"/>
              <a:t>Catatan</a:t>
            </a:r>
            <a:r>
              <a:rPr lang="en-US" altLang="en-US" sz="2400" dirty="0"/>
              <a:t> : </a:t>
            </a:r>
          </a:p>
          <a:p>
            <a:pPr>
              <a:buNone/>
              <a:tabLst>
                <a:tab pos="1482725" algn="l"/>
              </a:tabLst>
            </a:pPr>
            <a:r>
              <a:rPr lang="en-US" altLang="en-US" sz="2400" dirty="0"/>
              <a:t>	</a:t>
            </a:r>
            <a:r>
              <a:rPr lang="en-US" altLang="en-US" sz="2400" dirty="0" err="1"/>
              <a:t>Setiap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Persamaan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disebut</a:t>
            </a:r>
            <a:r>
              <a:rPr lang="en-US" altLang="en-US" sz="2400" dirty="0"/>
              <a:t> juga </a:t>
            </a:r>
            <a:r>
              <a:rPr lang="en-US" altLang="en-US" sz="2400" b="1" dirty="0" err="1"/>
              <a:t>kalimat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terbuka</a:t>
            </a:r>
            <a:r>
              <a:rPr lang="en-US" altLang="en-US" sz="2400" b="1" dirty="0"/>
              <a:t> , </a:t>
            </a:r>
            <a:r>
              <a:rPr lang="en-US" altLang="en-US" sz="2400" dirty="0" err="1"/>
              <a:t>yaitu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kalimat</a:t>
            </a:r>
            <a:r>
              <a:rPr lang="en-US" altLang="en-US" sz="2400" b="1" dirty="0"/>
              <a:t> yang </a:t>
            </a:r>
            <a:r>
              <a:rPr lang="en-US" altLang="en-US" sz="2400" b="1" dirty="0" err="1"/>
              <a:t>belum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dapat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dinilai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benar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atau</a:t>
            </a:r>
            <a:r>
              <a:rPr lang="en-US" altLang="en-US" sz="2400" b="1" dirty="0"/>
              <a:t> salah.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4157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746" grpId="0"/>
      <p:bldP spid="41574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3" name="Rectangle 3">
            <a:extLst>
              <a:ext uri="{FF2B5EF4-FFF2-40B4-BE49-F238E27FC236}">
                <a16:creationId xmlns:a16="http://schemas.microsoft.com/office/drawing/2014/main" id="{6804B74B-44AE-5BA4-55B4-D16EF4ABD5F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43843" y="514350"/>
            <a:ext cx="10319382" cy="9906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b="1" dirty="0" err="1"/>
              <a:t>Unsur-unsur</a:t>
            </a:r>
            <a:r>
              <a:rPr lang="en-US" altLang="en-US" b="1" dirty="0"/>
              <a:t> pada </a:t>
            </a:r>
            <a:r>
              <a:rPr lang="en-US" altLang="en-US" b="1" dirty="0" err="1"/>
              <a:t>Persamaan</a:t>
            </a:r>
            <a:r>
              <a:rPr lang="en-US" altLang="en-US" b="1" dirty="0"/>
              <a:t> Linier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	                       Pada : </a:t>
            </a:r>
            <a:r>
              <a:rPr lang="en-US" altLang="en-US" b="1" dirty="0"/>
              <a:t>9y + 5 = 41</a:t>
            </a:r>
            <a:endParaRPr lang="en-US" altLang="en-US" dirty="0"/>
          </a:p>
        </p:txBody>
      </p:sp>
      <p:sp>
        <p:nvSpPr>
          <p:cNvPr id="414725" name="Text Box 5">
            <a:extLst>
              <a:ext uri="{FF2B5EF4-FFF2-40B4-BE49-F238E27FC236}">
                <a16:creationId xmlns:a16="http://schemas.microsoft.com/office/drawing/2014/main" id="{3E6EBE7D-ED9D-8FDB-00A6-B108C7C6AF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9113" y="2100263"/>
            <a:ext cx="3530600" cy="476250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9y + 5 adalah Ruas Kiri</a:t>
            </a:r>
          </a:p>
        </p:txBody>
      </p:sp>
      <p:sp>
        <p:nvSpPr>
          <p:cNvPr id="414726" name="Text Box 6">
            <a:extLst>
              <a:ext uri="{FF2B5EF4-FFF2-40B4-BE49-F238E27FC236}">
                <a16:creationId xmlns:a16="http://schemas.microsoft.com/office/drawing/2014/main" id="{BE09C821-A660-0D11-3CC0-9FC0ECADD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4514" y="1481138"/>
            <a:ext cx="3438525" cy="476250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41 adalah Ruas Kanan</a:t>
            </a:r>
          </a:p>
        </p:txBody>
      </p:sp>
      <p:sp>
        <p:nvSpPr>
          <p:cNvPr id="414727" name="Text Box 7">
            <a:extLst>
              <a:ext uri="{FF2B5EF4-FFF2-40B4-BE49-F238E27FC236}">
                <a16:creationId xmlns:a16="http://schemas.microsoft.com/office/drawing/2014/main" id="{C67A3355-BCFA-80E6-364F-30FD924470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0575" y="3595688"/>
            <a:ext cx="2692400" cy="476250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y adalah Variabel</a:t>
            </a:r>
          </a:p>
        </p:txBody>
      </p:sp>
      <p:sp>
        <p:nvSpPr>
          <p:cNvPr id="414728" name="Text Box 8">
            <a:extLst>
              <a:ext uri="{FF2B5EF4-FFF2-40B4-BE49-F238E27FC236}">
                <a16:creationId xmlns:a16="http://schemas.microsoft.com/office/drawing/2014/main" id="{F43627BA-3CBE-65C2-BDFA-F7CEC920F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0313" y="2895600"/>
            <a:ext cx="3046412" cy="476250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9 adalah Koifisien y</a:t>
            </a:r>
          </a:p>
        </p:txBody>
      </p:sp>
      <p:sp>
        <p:nvSpPr>
          <p:cNvPr id="414729" name="Text Box 9">
            <a:extLst>
              <a:ext uri="{FF2B5EF4-FFF2-40B4-BE49-F238E27FC236}">
                <a16:creationId xmlns:a16="http://schemas.microsoft.com/office/drawing/2014/main" id="{EA0930F3-3FBC-F4CE-FE7C-C24BCEC47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9363" y="2909888"/>
            <a:ext cx="2997200" cy="476250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5 adalah Konstanta</a:t>
            </a:r>
          </a:p>
        </p:txBody>
      </p:sp>
      <p:sp>
        <p:nvSpPr>
          <p:cNvPr id="414730" name="Text Box 10">
            <a:extLst>
              <a:ext uri="{FF2B5EF4-FFF2-40B4-BE49-F238E27FC236}">
                <a16:creationId xmlns:a16="http://schemas.microsoft.com/office/drawing/2014/main" id="{CE423F9D-665F-02C2-3CAD-4E0B3CE165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4267201"/>
            <a:ext cx="6553200" cy="1571625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Jadi pada 9y + 5 = 41 ada 1 variabel , yaitu y , ruas kiri dan ruas kanan dihubungkan dengan “=“ maka kalimat itu disebut Persamaan Linier Satu Variabel (PLSV)  </a:t>
            </a:r>
          </a:p>
        </p:txBody>
      </p:sp>
      <p:sp>
        <p:nvSpPr>
          <p:cNvPr id="414731" name="Line 11">
            <a:extLst>
              <a:ext uri="{FF2B5EF4-FFF2-40B4-BE49-F238E27FC236}">
                <a16:creationId xmlns:a16="http://schemas.microsoft.com/office/drawing/2014/main" id="{DBFF9A02-9225-BD4D-0908-7B0374AD4D80}"/>
              </a:ext>
            </a:extLst>
          </p:cNvPr>
          <p:cNvSpPr>
            <a:spLocks noChangeShapeType="1"/>
          </p:cNvSpPr>
          <p:nvPr/>
        </p:nvSpPr>
        <p:spPr bwMode="auto">
          <a:xfrm>
            <a:off x="4995863" y="1495425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D"/>
          </a:p>
        </p:txBody>
      </p:sp>
      <p:grpSp>
        <p:nvGrpSpPr>
          <p:cNvPr id="2" name="Group 14">
            <a:extLst>
              <a:ext uri="{FF2B5EF4-FFF2-40B4-BE49-F238E27FC236}">
                <a16:creationId xmlns:a16="http://schemas.microsoft.com/office/drawing/2014/main" id="{DCA8AC6E-72A4-951A-B17E-588F9384B154}"/>
              </a:ext>
            </a:extLst>
          </p:cNvPr>
          <p:cNvGrpSpPr>
            <a:grpSpLocks/>
          </p:cNvGrpSpPr>
          <p:nvPr/>
        </p:nvGrpSpPr>
        <p:grpSpPr bwMode="auto">
          <a:xfrm>
            <a:off x="5148263" y="1490663"/>
            <a:ext cx="457200" cy="228600"/>
            <a:chOff x="2256" y="912"/>
            <a:chExt cx="288" cy="144"/>
          </a:xfrm>
        </p:grpSpPr>
        <p:sp>
          <p:nvSpPr>
            <p:cNvPr id="6" name="Line 12">
              <a:extLst>
                <a:ext uri="{FF2B5EF4-FFF2-40B4-BE49-F238E27FC236}">
                  <a16:creationId xmlns:a16="http://schemas.microsoft.com/office/drawing/2014/main" id="{E6C26189-8DD0-8AC6-09A1-4A7980FA19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56" y="912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ID"/>
            </a:p>
          </p:txBody>
        </p:sp>
        <p:sp>
          <p:nvSpPr>
            <p:cNvPr id="7200" name="Line 13">
              <a:extLst>
                <a:ext uri="{FF2B5EF4-FFF2-40B4-BE49-F238E27FC236}">
                  <a16:creationId xmlns:a16="http://schemas.microsoft.com/office/drawing/2014/main" id="{CB5B936B-EEC9-9FD1-33FA-2CD204B2EC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6" y="1056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ID"/>
            </a:p>
          </p:txBody>
        </p:sp>
      </p:grpSp>
      <p:sp>
        <p:nvSpPr>
          <p:cNvPr id="414735" name="Line 15">
            <a:extLst>
              <a:ext uri="{FF2B5EF4-FFF2-40B4-BE49-F238E27FC236}">
                <a16:creationId xmlns:a16="http://schemas.microsoft.com/office/drawing/2014/main" id="{30CBDF9A-01B3-D0A4-57ED-FAFA1611BE3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1524000"/>
            <a:ext cx="914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D"/>
          </a:p>
        </p:txBody>
      </p:sp>
      <p:grpSp>
        <p:nvGrpSpPr>
          <p:cNvPr id="3" name="Group 18">
            <a:extLst>
              <a:ext uri="{FF2B5EF4-FFF2-40B4-BE49-F238E27FC236}">
                <a16:creationId xmlns:a16="http://schemas.microsoft.com/office/drawing/2014/main" id="{191F8E76-3F0C-7D7E-DAB2-7AC25896D067}"/>
              </a:ext>
            </a:extLst>
          </p:cNvPr>
          <p:cNvGrpSpPr>
            <a:grpSpLocks/>
          </p:cNvGrpSpPr>
          <p:nvPr/>
        </p:nvGrpSpPr>
        <p:grpSpPr bwMode="auto">
          <a:xfrm>
            <a:off x="4010025" y="1524000"/>
            <a:ext cx="1600200" cy="838200"/>
            <a:chOff x="1632" y="1008"/>
            <a:chExt cx="912" cy="480"/>
          </a:xfrm>
        </p:grpSpPr>
        <p:sp>
          <p:nvSpPr>
            <p:cNvPr id="7197" name="Line 16">
              <a:extLst>
                <a:ext uri="{FF2B5EF4-FFF2-40B4-BE49-F238E27FC236}">
                  <a16:creationId xmlns:a16="http://schemas.microsoft.com/office/drawing/2014/main" id="{8FB61282-09E2-676B-7212-9F32790533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1488"/>
              <a:ext cx="91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ID"/>
            </a:p>
          </p:txBody>
        </p:sp>
        <p:sp>
          <p:nvSpPr>
            <p:cNvPr id="7198" name="Line 17">
              <a:extLst>
                <a:ext uri="{FF2B5EF4-FFF2-40B4-BE49-F238E27FC236}">
                  <a16:creationId xmlns:a16="http://schemas.microsoft.com/office/drawing/2014/main" id="{2247AD0A-8DA0-39B4-299C-D8EDEB0DBE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32" y="1008"/>
              <a:ext cx="0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ID"/>
            </a:p>
          </p:txBody>
        </p:sp>
      </p:grpSp>
      <p:grpSp>
        <p:nvGrpSpPr>
          <p:cNvPr id="4" name="Group 27">
            <a:extLst>
              <a:ext uri="{FF2B5EF4-FFF2-40B4-BE49-F238E27FC236}">
                <a16:creationId xmlns:a16="http://schemas.microsoft.com/office/drawing/2014/main" id="{22535DB6-82FE-6C06-62DD-0D72A386C8F5}"/>
              </a:ext>
            </a:extLst>
          </p:cNvPr>
          <p:cNvGrpSpPr>
            <a:grpSpLocks/>
          </p:cNvGrpSpPr>
          <p:nvPr/>
        </p:nvGrpSpPr>
        <p:grpSpPr bwMode="auto">
          <a:xfrm>
            <a:off x="5548313" y="2457450"/>
            <a:ext cx="228600" cy="685800"/>
            <a:chOff x="2535" y="1548"/>
            <a:chExt cx="144" cy="432"/>
          </a:xfrm>
        </p:grpSpPr>
        <p:sp>
          <p:nvSpPr>
            <p:cNvPr id="7195" name="Line 19">
              <a:extLst>
                <a:ext uri="{FF2B5EF4-FFF2-40B4-BE49-F238E27FC236}">
                  <a16:creationId xmlns:a16="http://schemas.microsoft.com/office/drawing/2014/main" id="{20E31297-2312-5FB0-3341-C4EA500298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79" y="1548"/>
              <a:ext cx="0" cy="4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ID"/>
            </a:p>
          </p:txBody>
        </p:sp>
        <p:sp>
          <p:nvSpPr>
            <p:cNvPr id="7196" name="Line 20">
              <a:extLst>
                <a:ext uri="{FF2B5EF4-FFF2-40B4-BE49-F238E27FC236}">
                  <a16:creationId xmlns:a16="http://schemas.microsoft.com/office/drawing/2014/main" id="{AF45D177-B32F-BABB-6A0C-D1379F7964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35" y="1980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ID"/>
            </a:p>
          </p:txBody>
        </p:sp>
      </p:grpSp>
      <p:sp>
        <p:nvSpPr>
          <p:cNvPr id="414742" name="Line 22">
            <a:extLst>
              <a:ext uri="{FF2B5EF4-FFF2-40B4-BE49-F238E27FC236}">
                <a16:creationId xmlns:a16="http://schemas.microsoft.com/office/drawing/2014/main" id="{9E3AB882-4273-42A0-96DB-8B109C05632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43600" y="2519363"/>
            <a:ext cx="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D"/>
          </a:p>
        </p:txBody>
      </p:sp>
      <p:grpSp>
        <p:nvGrpSpPr>
          <p:cNvPr id="5" name="Group 28">
            <a:extLst>
              <a:ext uri="{FF2B5EF4-FFF2-40B4-BE49-F238E27FC236}">
                <a16:creationId xmlns:a16="http://schemas.microsoft.com/office/drawing/2014/main" id="{F723A10E-F966-D88C-A374-9626123BCB83}"/>
              </a:ext>
            </a:extLst>
          </p:cNvPr>
          <p:cNvGrpSpPr>
            <a:grpSpLocks/>
          </p:cNvGrpSpPr>
          <p:nvPr/>
        </p:nvGrpSpPr>
        <p:grpSpPr bwMode="auto">
          <a:xfrm>
            <a:off x="6448425" y="2457450"/>
            <a:ext cx="1371600" cy="457200"/>
            <a:chOff x="3102" y="1548"/>
            <a:chExt cx="864" cy="288"/>
          </a:xfrm>
        </p:grpSpPr>
        <p:sp>
          <p:nvSpPr>
            <p:cNvPr id="7192" name="Line 23">
              <a:extLst>
                <a:ext uri="{FF2B5EF4-FFF2-40B4-BE49-F238E27FC236}">
                  <a16:creationId xmlns:a16="http://schemas.microsoft.com/office/drawing/2014/main" id="{FAD5B2E2-149E-8136-71C2-F605A85815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66" y="174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ID"/>
            </a:p>
          </p:txBody>
        </p:sp>
        <p:sp>
          <p:nvSpPr>
            <p:cNvPr id="7193" name="Line 24">
              <a:extLst>
                <a:ext uri="{FF2B5EF4-FFF2-40B4-BE49-F238E27FC236}">
                  <a16:creationId xmlns:a16="http://schemas.microsoft.com/office/drawing/2014/main" id="{14C33236-A6C3-50AF-6669-31D9BFDF83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02" y="1740"/>
              <a:ext cx="86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ID"/>
            </a:p>
          </p:txBody>
        </p:sp>
        <p:sp>
          <p:nvSpPr>
            <p:cNvPr id="7194" name="Line 25">
              <a:extLst>
                <a:ext uri="{FF2B5EF4-FFF2-40B4-BE49-F238E27FC236}">
                  <a16:creationId xmlns:a16="http://schemas.microsoft.com/office/drawing/2014/main" id="{DCCA3C9D-C02D-2B95-AEE9-C5E3B7CA3B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02" y="1548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ID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4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4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4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4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4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4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4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4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4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4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8" presetClass="entr" presetSubtype="9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6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1000"/>
                                        <p:tgtEl>
                                          <p:spTgt spid="414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4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4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8" presetClass="entr" presetSubtype="9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6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2000"/>
                                        <p:tgtEl>
                                          <p:spTgt spid="414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4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4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18" presetClass="entr" presetSubtype="3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414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56" presetID="18" presetClass="entr" presetSubtype="9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8" dur="1000"/>
                                        <p:tgtEl>
                                          <p:spTgt spid="414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14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4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5" presetID="18" presetClass="entr" presetSubtype="9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6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147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14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14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723" grpId="0" build="p"/>
      <p:bldP spid="414725" grpId="0" animBg="1"/>
      <p:bldP spid="414726" grpId="0" animBg="1"/>
      <p:bldP spid="414727" grpId="0" animBg="1"/>
      <p:bldP spid="414728" grpId="0" animBg="1"/>
      <p:bldP spid="414729" grpId="0" animBg="1"/>
      <p:bldP spid="41473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931380_win32_fixed.potx" id="{E785A672-7C90-4494-8194-CA0AD3121E17}" vid="{FDBCB3E4-366A-4650-A7CF-CC6B13FF342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Elementary school presentation</Template>
  <TotalTime>78</TotalTime>
  <Words>1090</Words>
  <Application>Microsoft Office PowerPoint</Application>
  <PresentationFormat>Widescreen</PresentationFormat>
  <Paragraphs>182</Paragraphs>
  <Slides>16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Agency FB</vt:lpstr>
      <vt:lpstr>Arial</vt:lpstr>
      <vt:lpstr>Arial Narrow</vt:lpstr>
      <vt:lpstr>Calibri</vt:lpstr>
      <vt:lpstr>Comic Sans MS</vt:lpstr>
      <vt:lpstr>Franklin Gothic Book</vt:lpstr>
      <vt:lpstr>Times New Roman</vt:lpstr>
      <vt:lpstr>Office Theme</vt:lpstr>
      <vt:lpstr>WELCOME </vt:lpstr>
      <vt:lpstr>Bagaimana kabar kalian hari ini?</vt:lpstr>
      <vt:lpstr>Tata Tertib Pembelajaran</vt:lpstr>
      <vt:lpstr>Tugas 1</vt:lpstr>
      <vt:lpstr>Materi 1</vt:lpstr>
      <vt:lpstr>Pengertian Persamaan</vt:lpstr>
      <vt:lpstr>Pembahasan </vt:lpstr>
      <vt:lpstr>Pertanyaan :</vt:lpstr>
      <vt:lpstr>PowerPoint Presentation</vt:lpstr>
      <vt:lpstr>Menyelesaikan PLSV</vt:lpstr>
      <vt:lpstr>Contoh 1 :</vt:lpstr>
      <vt:lpstr>PowerPoint Presentation</vt:lpstr>
      <vt:lpstr>PowerPoint Presentation</vt:lpstr>
      <vt:lpstr>PowerPoint Presentation</vt:lpstr>
      <vt:lpstr>Permainan Matematika</vt:lpstr>
      <vt:lpstr>Thank You 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</dc:title>
  <dc:creator>Nisfi Saida</dc:creator>
  <cp:lastModifiedBy>Elfia Nora</cp:lastModifiedBy>
  <cp:revision>1</cp:revision>
  <dcterms:created xsi:type="dcterms:W3CDTF">2022-07-28T12:48:29Z</dcterms:created>
  <dcterms:modified xsi:type="dcterms:W3CDTF">2022-07-30T14:32:36Z</dcterms:modified>
</cp:coreProperties>
</file>