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57" r:id="rId4"/>
    <p:sldId id="263" r:id="rId5"/>
    <p:sldId id="258" r:id="rId6"/>
    <p:sldId id="259" r:id="rId7"/>
    <p:sldId id="260" r:id="rId8"/>
    <p:sldId id="267" r:id="rId9"/>
    <p:sldId id="261" r:id="rId10"/>
    <p:sldId id="262" r:id="rId11"/>
  </p:sldIdLst>
  <p:sldSz cx="18288000" cy="10287000"/>
  <p:notesSz cx="6858000" cy="9945688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Varela Round" panose="020B0604020202020204" charset="-79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434" autoAdjust="0"/>
  </p:normalViewPr>
  <p:slideViewPr>
    <p:cSldViewPr>
      <p:cViewPr varScale="1">
        <p:scale>
          <a:sx n="50" d="100"/>
          <a:sy n="50" d="100"/>
        </p:scale>
        <p:origin x="5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750A9-DB19-43D0-913F-7C0A13C2E270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105F9-C5E8-4A24-BAD3-58DAAC76F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49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05F9-C5E8-4A24-BAD3-58DAAC76F3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77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05F9-C5E8-4A24-BAD3-58DAAC76F3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3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8.jpeg"/><Relationship Id="rId10" Type="http://schemas.openxmlformats.org/officeDocument/2006/relationships/image" Target="../media/image17.jpeg"/><Relationship Id="rId9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68603" y="1477524"/>
            <a:ext cx="14350795" cy="73319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80202" y="5026801"/>
            <a:ext cx="3278390" cy="808571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711579" y="2054156"/>
            <a:ext cx="10864842" cy="5853005"/>
            <a:chOff x="0" y="0"/>
            <a:chExt cx="14486456" cy="7804006"/>
          </a:xfrm>
        </p:grpSpPr>
        <p:sp>
          <p:nvSpPr>
            <p:cNvPr id="5" name="TextBox 5"/>
            <p:cNvSpPr txBox="1"/>
            <p:nvPr/>
          </p:nvSpPr>
          <p:spPr>
            <a:xfrm>
              <a:off x="0" y="1597517"/>
              <a:ext cx="14486456" cy="4140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40"/>
                </a:lnSpc>
              </a:pPr>
              <a:r>
                <a:rPr lang="en-US" sz="10200">
                  <a:solidFill>
                    <a:srgbClr val="FFFFFF"/>
                  </a:solidFill>
                  <a:latin typeface="Varela Round"/>
                </a:rPr>
                <a:t>MAPEL PPKn</a:t>
              </a:r>
            </a:p>
            <a:p>
              <a:pPr algn="ctr">
                <a:lnSpc>
                  <a:spcPts val="12240"/>
                </a:lnSpc>
              </a:pPr>
              <a:r>
                <a:rPr lang="en-US" sz="10200">
                  <a:solidFill>
                    <a:srgbClr val="FFFFFF"/>
                  </a:solidFill>
                  <a:latin typeface="Varela Round"/>
                </a:rPr>
                <a:t>Kelas 7 / Ganjil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10497" y="6419353"/>
              <a:ext cx="10465462" cy="1387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Varela Round"/>
                </a:rPr>
                <a:t>DIPERSEMBAHKAN OLEH </a:t>
              </a:r>
            </a:p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Varela Round"/>
                </a:rPr>
                <a:t>ETI LISTIKHAROH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436279" y="-69497"/>
              <a:ext cx="11613898" cy="7956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FFFFFF"/>
                  </a:solidFill>
                  <a:latin typeface="Varela Round"/>
                </a:rPr>
                <a:t>SMPN 1 SOOKO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25450" y="4777248"/>
            <a:ext cx="2933052" cy="89621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703024" y="-1197272"/>
            <a:ext cx="2437194" cy="23945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97461" y="1396984"/>
            <a:ext cx="14893079" cy="749303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807184" y="3277075"/>
            <a:ext cx="8673632" cy="3732851"/>
            <a:chOff x="0" y="0"/>
            <a:chExt cx="11564842" cy="4977134"/>
          </a:xfrm>
        </p:grpSpPr>
        <p:sp>
          <p:nvSpPr>
            <p:cNvPr id="4" name="TextBox 4"/>
            <p:cNvSpPr txBox="1"/>
            <p:nvPr/>
          </p:nvSpPr>
          <p:spPr>
            <a:xfrm>
              <a:off x="0" y="323850"/>
              <a:ext cx="11564842" cy="2000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875"/>
                </a:lnSpc>
              </a:pPr>
              <a:r>
                <a:rPr lang="en-US" sz="10875">
                  <a:solidFill>
                    <a:srgbClr val="000000"/>
                  </a:solidFill>
                  <a:latin typeface="Varela Round"/>
                </a:rPr>
                <a:t>Terima kasih!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641146"/>
              <a:ext cx="11564842" cy="2329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3600">
                  <a:solidFill>
                    <a:srgbClr val="000000"/>
                  </a:solidFill>
                  <a:latin typeface="Varela Round"/>
                </a:rPr>
                <a:t>SELANJUTNYA UNTUK LEMBAR KERJA BISA DIKERJAKAN DAN DI KUMPULKAN DI GOOGLE FORMULIR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1866900"/>
            <a:ext cx="10723390" cy="1147403"/>
          </a:xfrm>
          <a:prstGeom prst="rect">
            <a:avLst/>
          </a:prstGeom>
        </p:spPr>
        <p:txBody>
          <a:bodyPr wrap="square" lIns="39027" tIns="19513" rIns="39027" bIns="19513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PERUMUSAN DAN PENETAPAN PANCASILA SEBAGAI DASAR NEGARA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086600" y="495300"/>
            <a:ext cx="5562600" cy="1062109"/>
            <a:chOff x="3429000" y="304800"/>
            <a:chExt cx="2209800" cy="769441"/>
          </a:xfrm>
        </p:grpSpPr>
        <p:sp>
          <p:nvSpPr>
            <p:cNvPr id="4" name="Parallelogram 3"/>
            <p:cNvSpPr/>
            <p:nvPr/>
          </p:nvSpPr>
          <p:spPr>
            <a:xfrm>
              <a:off x="3429000" y="304800"/>
              <a:ext cx="2209800" cy="769441"/>
            </a:xfrm>
            <a:prstGeom prst="parallelogram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733800" y="351593"/>
              <a:ext cx="1676400" cy="5617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BAB</a:t>
              </a:r>
              <a:r>
                <a:rPr lang="en-US" sz="28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1</a:t>
              </a:r>
            </a:p>
          </p:txBody>
        </p:sp>
      </p:grpSp>
      <p:pic>
        <p:nvPicPr>
          <p:cNvPr id="9" name="Picture 2" descr="\\10.1.20.245\Public\MASTER GAMBAR\lambang pancasila-garu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3323794"/>
            <a:ext cx="6781800" cy="646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5.png"/>
          <p:cNvPicPr/>
          <p:nvPr/>
        </p:nvPicPr>
        <p:blipFill>
          <a:blip r:embed="rId4"/>
          <a:srcRect b="81853"/>
          <a:stretch>
            <a:fillRect/>
          </a:stretch>
        </p:blipFill>
        <p:spPr>
          <a:xfrm>
            <a:off x="762000" y="3054554"/>
            <a:ext cx="5105400" cy="641146"/>
          </a:xfrm>
          <a:prstGeom prst="rect">
            <a:avLst/>
          </a:prstGeom>
          <a:ln/>
        </p:spPr>
      </p:pic>
      <p:sp>
        <p:nvSpPr>
          <p:cNvPr id="12" name="Rectangle 11"/>
          <p:cNvSpPr/>
          <p:nvPr/>
        </p:nvSpPr>
        <p:spPr>
          <a:xfrm>
            <a:off x="395730" y="3743571"/>
            <a:ext cx="83672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Calibri" panose="020F0502020204030204" pitchFamily="34" charset="0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Peserta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didik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mampu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mengidentifikasi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kronologis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sejarah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lahirnya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Pancasila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age1.png"/>
          <p:cNvPicPr/>
          <p:nvPr/>
        </p:nvPicPr>
        <p:blipFill>
          <a:blip r:embed="rId5"/>
          <a:srcRect t="22128" b="57401"/>
          <a:stretch>
            <a:fillRect/>
          </a:stretch>
        </p:blipFill>
        <p:spPr>
          <a:xfrm>
            <a:off x="665480" y="5220899"/>
            <a:ext cx="5582920" cy="596223"/>
          </a:xfrm>
          <a:prstGeom prst="rect">
            <a:avLst/>
          </a:prstGeom>
          <a:ln/>
        </p:spPr>
      </p:pic>
      <p:sp>
        <p:nvSpPr>
          <p:cNvPr id="14" name="Rectangle 13"/>
          <p:cNvSpPr/>
          <p:nvPr/>
        </p:nvSpPr>
        <p:spPr>
          <a:xfrm>
            <a:off x="670560" y="5817122"/>
            <a:ext cx="984504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tabLst>
                <a:tab pos="43053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Profil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Pelajar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Pancasila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  <a:spcAft>
                <a:spcPts val="1000"/>
              </a:spcAft>
              <a:tabLst>
                <a:tab pos="4305300" algn="l"/>
              </a:tabLst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Bernalar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kritis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3053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Peserta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didik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menjelaskan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menyajikan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laporan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menghargai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proses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perumusan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penetapan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Pancasila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Dasar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Negara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spcAft>
                <a:spcPts val="1000"/>
              </a:spcAft>
              <a:buSzPts val="1200"/>
              <a:tabLst>
                <a:tab pos="4305300" algn="l"/>
              </a:tabLst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Kreatif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Peserta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didik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mengidentifikasi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menyajikan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laporan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menghargai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usulan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konsep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rumusan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dasar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negara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disampaikan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para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pendiri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negara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811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361110" y="1484391"/>
            <a:ext cx="5727497" cy="180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68"/>
              </a:lnSpc>
            </a:pPr>
            <a:r>
              <a:rPr lang="en-US" sz="5973">
                <a:solidFill>
                  <a:srgbClr val="000000"/>
                </a:solidFill>
                <a:latin typeface="Varela Round"/>
              </a:rPr>
              <a:t> PPKn PERTEMUAN 1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361110" y="7152536"/>
            <a:ext cx="5926890" cy="382553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83623" y="4789651"/>
            <a:ext cx="2881865" cy="7013389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028700" y="9259692"/>
            <a:ext cx="3147755" cy="445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Varela Round"/>
              </a:rPr>
              <a:t>Tristan</a:t>
            </a:r>
          </a:p>
        </p:txBody>
      </p:sp>
      <p:pic>
        <p:nvPicPr>
          <p:cNvPr id="22" name="image4.png"/>
          <p:cNvPicPr/>
          <p:nvPr/>
        </p:nvPicPr>
        <p:blipFill>
          <a:blip r:embed="rId6"/>
          <a:srcRect l="669" t="1063"/>
          <a:stretch>
            <a:fillRect/>
          </a:stretch>
        </p:blipFill>
        <p:spPr>
          <a:xfrm>
            <a:off x="457200" y="1181100"/>
            <a:ext cx="10744199" cy="8763000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19680" y="1793240"/>
            <a:ext cx="15773400" cy="84963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53200" y="3619500"/>
            <a:ext cx="7848600" cy="3486505"/>
          </a:xfrm>
          <a:prstGeom prst="rect">
            <a:avLst/>
          </a:prstGeom>
          <a:noFill/>
        </p:spPr>
        <p:txBody>
          <a:bodyPr wrap="square" lIns="39027" tIns="19513" rIns="39027" bIns="19513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Pada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8 </a:t>
            </a:r>
            <a:r>
              <a:rPr lang="en-US" sz="3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Maret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1942, Indonesia </a:t>
            </a:r>
            <a:r>
              <a:rPr lang="en-US" sz="3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menjadi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wilayah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pendudukan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Jepang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3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Semboyan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Jepang</a:t>
            </a:r>
            <a:endParaRPr lang="en-US" sz="3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buAutoNum type="arabicPeriod"/>
            </a:pPr>
            <a:r>
              <a:rPr lang="en-US" sz="3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Jepang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pelindung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Asia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Jepang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pemimpin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asia</a:t>
            </a:r>
            <a:endParaRPr lang="en-US" sz="3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buAutoNum type="arabicPeriod"/>
            </a:pPr>
            <a:r>
              <a:rPr lang="en-US" sz="3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Jepang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cahaya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asia</a:t>
            </a:r>
            <a:endParaRPr lang="en-US" sz="3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188913"/>
            <a:ext cx="10591800" cy="132341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91418" tIns="45710" rIns="91418" bIns="45710" rtlCol="0">
            <a:spAutoFit/>
          </a:bodyPr>
          <a:lstStyle/>
          <a:p>
            <a:pPr marL="585399" lvl="1" indent="-585399">
              <a:buFont typeface="+mj-lt"/>
              <a:buAutoNum type="alphaUcPeriod"/>
              <a:tabLst>
                <a:tab pos="679479" algn="l"/>
              </a:tabLst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SEJARAH PERUMUSAN PANCASILA SEBAGAI DASAR NEGARA</a:t>
            </a:r>
          </a:p>
        </p:txBody>
      </p:sp>
    </p:spTree>
    <p:extLst>
      <p:ext uri="{BB962C8B-B14F-4D97-AF65-F5344CB8AC3E}">
        <p14:creationId xmlns:p14="http://schemas.microsoft.com/office/powerpoint/2010/main" val="3575907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48506" y="2752170"/>
            <a:ext cx="2929551" cy="739107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8808068"/>
            <a:ext cx="18288000" cy="1478932"/>
          </a:xfrm>
          <a:prstGeom prst="rect">
            <a:avLst/>
          </a:prstGeom>
          <a:solidFill>
            <a:srgbClr val="84653C"/>
          </a:solidFill>
        </p:spPr>
      </p:sp>
      <p:grpSp>
        <p:nvGrpSpPr>
          <p:cNvPr id="4" name="Group 4"/>
          <p:cNvGrpSpPr/>
          <p:nvPr/>
        </p:nvGrpSpPr>
        <p:grpSpPr>
          <a:xfrm>
            <a:off x="957242" y="3549531"/>
            <a:ext cx="3949786" cy="6378195"/>
            <a:chOff x="0" y="0"/>
            <a:chExt cx="5266382" cy="850426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5266382" cy="8504260"/>
              <a:chOff x="0" y="0"/>
              <a:chExt cx="1422654" cy="229733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422654" cy="2297331"/>
              </a:xfrm>
              <a:custGeom>
                <a:avLst/>
                <a:gdLst/>
                <a:ahLst/>
                <a:cxnLst/>
                <a:rect l="l" t="t" r="r" b="b"/>
                <a:pathLst>
                  <a:path w="1422654" h="2297331">
                    <a:moveTo>
                      <a:pt x="1298194" y="2297331"/>
                    </a:moveTo>
                    <a:lnTo>
                      <a:pt x="124460" y="2297331"/>
                    </a:lnTo>
                    <a:cubicBezTo>
                      <a:pt x="55880" y="2297331"/>
                      <a:pt x="0" y="2241451"/>
                      <a:pt x="0" y="217287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98194" y="0"/>
                    </a:lnTo>
                    <a:cubicBezTo>
                      <a:pt x="1366774" y="0"/>
                      <a:pt x="1422654" y="55880"/>
                      <a:pt x="1422654" y="124460"/>
                    </a:cubicBezTo>
                    <a:lnTo>
                      <a:pt x="1422654" y="2172871"/>
                    </a:lnTo>
                    <a:cubicBezTo>
                      <a:pt x="1422654" y="2241451"/>
                      <a:pt x="1366774" y="2297331"/>
                      <a:pt x="1298194" y="2297331"/>
                    </a:cubicBezTo>
                    <a:close/>
                  </a:path>
                </a:pathLst>
              </a:custGeom>
              <a:solidFill>
                <a:srgbClr val="AAC95B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407537" y="521905"/>
              <a:ext cx="4461719" cy="23760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85"/>
                </a:lnSpc>
              </a:pPr>
              <a:r>
                <a:rPr lang="en-US" sz="3680" dirty="0" err="1">
                  <a:solidFill>
                    <a:srgbClr val="000000"/>
                  </a:solidFill>
                  <a:latin typeface="Varela Round"/>
                </a:rPr>
                <a:t>Jepang</a:t>
              </a:r>
              <a:r>
                <a:rPr lang="en-US" sz="368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680" dirty="0" err="1">
                  <a:solidFill>
                    <a:srgbClr val="000000"/>
                  </a:solidFill>
                  <a:latin typeface="Varela Round"/>
                </a:rPr>
                <a:t>menguasai</a:t>
              </a:r>
              <a:r>
                <a:rPr lang="en-US" sz="3680" dirty="0">
                  <a:solidFill>
                    <a:srgbClr val="000000"/>
                  </a:solidFill>
                  <a:latin typeface="Varela Round"/>
                </a:rPr>
                <a:t> Indonesia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07537" y="4265799"/>
              <a:ext cx="4461719" cy="4250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30"/>
                </a:lnSpc>
              </a:pPr>
              <a:r>
                <a:rPr lang="en-US" sz="3253">
                  <a:solidFill>
                    <a:srgbClr val="000000"/>
                  </a:solidFill>
                  <a:latin typeface="Varela Round"/>
                </a:rPr>
                <a:t>Setelah Belanda menyerah di Kalijati Subang , Jawa Barat tanggal 8 Maret 1942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236045" y="3556675"/>
            <a:ext cx="3470299" cy="6730325"/>
            <a:chOff x="0" y="0"/>
            <a:chExt cx="4627065" cy="8973767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4627065" cy="8973767"/>
              <a:chOff x="0" y="0"/>
              <a:chExt cx="1321950" cy="256380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321950" cy="2563801"/>
              </a:xfrm>
              <a:custGeom>
                <a:avLst/>
                <a:gdLst/>
                <a:ahLst/>
                <a:cxnLst/>
                <a:rect l="l" t="t" r="r" b="b"/>
                <a:pathLst>
                  <a:path w="1321950" h="2563801">
                    <a:moveTo>
                      <a:pt x="1197490" y="2563801"/>
                    </a:moveTo>
                    <a:lnTo>
                      <a:pt x="124460" y="2563801"/>
                    </a:lnTo>
                    <a:cubicBezTo>
                      <a:pt x="55880" y="2563801"/>
                      <a:pt x="0" y="2507921"/>
                      <a:pt x="0" y="243934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197490" y="0"/>
                    </a:lnTo>
                    <a:cubicBezTo>
                      <a:pt x="1266070" y="0"/>
                      <a:pt x="1321950" y="55880"/>
                      <a:pt x="1321950" y="124460"/>
                    </a:cubicBezTo>
                    <a:lnTo>
                      <a:pt x="1321950" y="2439341"/>
                    </a:lnTo>
                    <a:cubicBezTo>
                      <a:pt x="1321950" y="2507921"/>
                      <a:pt x="1266070" y="2563801"/>
                      <a:pt x="1197490" y="2563801"/>
                    </a:cubicBezTo>
                    <a:close/>
                  </a:path>
                </a:pathLst>
              </a:custGeom>
              <a:solidFill>
                <a:srgbClr val="AAC95B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358063" y="500929"/>
              <a:ext cx="3920085" cy="13728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55"/>
                </a:lnSpc>
              </a:pPr>
              <a:r>
                <a:rPr lang="en-US" sz="3196">
                  <a:solidFill>
                    <a:srgbClr val="000000"/>
                  </a:solidFill>
                  <a:latin typeface="Varela Round"/>
                </a:rPr>
                <a:t>Pembentukan BPUPKI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58063" y="3184108"/>
              <a:ext cx="3920085" cy="58007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86"/>
                </a:lnSpc>
              </a:pPr>
              <a:r>
                <a:rPr lang="en-US" sz="2220">
                  <a:solidFill>
                    <a:srgbClr val="000000"/>
                  </a:solidFill>
                  <a:latin typeface="Varela Round"/>
                </a:rPr>
                <a:t>BPUPKI direalisasi tanggal 29 April 1945 Bersamaan dengan hari ulang tahun Kaisar Hirohito. Dan secara resmi dilantik dengan jumlah anggota 62 orang yang terdiri dari tokoh bangsa Indonesia dan 7 dari Jepang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937278" y="3481492"/>
            <a:ext cx="4919378" cy="8204301"/>
            <a:chOff x="0" y="0"/>
            <a:chExt cx="6559171" cy="10939068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6559171" cy="10939068"/>
              <a:chOff x="0" y="0"/>
              <a:chExt cx="1775652" cy="296134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775652" cy="2961347"/>
              </a:xfrm>
              <a:custGeom>
                <a:avLst/>
                <a:gdLst/>
                <a:ahLst/>
                <a:cxnLst/>
                <a:rect l="l" t="t" r="r" b="b"/>
                <a:pathLst>
                  <a:path w="1775652" h="2961347">
                    <a:moveTo>
                      <a:pt x="1651192" y="2961347"/>
                    </a:moveTo>
                    <a:lnTo>
                      <a:pt x="124460" y="2961347"/>
                    </a:lnTo>
                    <a:cubicBezTo>
                      <a:pt x="55880" y="2961347"/>
                      <a:pt x="0" y="2905466"/>
                      <a:pt x="0" y="283688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51192" y="0"/>
                    </a:lnTo>
                    <a:cubicBezTo>
                      <a:pt x="1719772" y="0"/>
                      <a:pt x="1775652" y="55880"/>
                      <a:pt x="1775652" y="124460"/>
                    </a:cubicBezTo>
                    <a:lnTo>
                      <a:pt x="1775652" y="2836887"/>
                    </a:lnTo>
                    <a:cubicBezTo>
                      <a:pt x="1775652" y="2905467"/>
                      <a:pt x="1719772" y="2961347"/>
                      <a:pt x="1651192" y="2961347"/>
                    </a:cubicBezTo>
                    <a:close/>
                  </a:path>
                </a:pathLst>
              </a:custGeom>
              <a:solidFill>
                <a:srgbClr val="AAC95B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507579" y="520718"/>
              <a:ext cx="5556981" cy="6622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85"/>
                </a:lnSpc>
              </a:pPr>
              <a:r>
                <a:rPr lang="en-US" sz="3373">
                  <a:solidFill>
                    <a:srgbClr val="000000"/>
                  </a:solidFill>
                  <a:latin typeface="Varela Round"/>
                </a:rPr>
                <a:t> Ketua  dr.K.R.T Radjiman Widyodiningrat</a:t>
              </a:r>
            </a:p>
            <a:p>
              <a:pPr>
                <a:lnSpc>
                  <a:spcPts val="4385"/>
                </a:lnSpc>
              </a:pPr>
              <a:r>
                <a:rPr lang="en-US" sz="3373">
                  <a:solidFill>
                    <a:srgbClr val="000000"/>
                  </a:solidFill>
                  <a:latin typeface="Varela Round"/>
                </a:rPr>
                <a:t>Wakil :</a:t>
              </a:r>
            </a:p>
            <a:p>
              <a:pPr marL="728405" lvl="1" indent="-364203">
                <a:lnSpc>
                  <a:spcPts val="4385"/>
                </a:lnSpc>
                <a:buFont typeface="Arial"/>
                <a:buChar char="•"/>
              </a:pPr>
              <a:r>
                <a:rPr lang="en-US" sz="3373">
                  <a:solidFill>
                    <a:srgbClr val="000000"/>
                  </a:solidFill>
                  <a:latin typeface="Varela Round"/>
                </a:rPr>
                <a:t> R.P Soeroso dari Indonesia</a:t>
              </a:r>
            </a:p>
            <a:p>
              <a:pPr marL="728405" lvl="1" indent="-364203">
                <a:lnSpc>
                  <a:spcPts val="4385"/>
                </a:lnSpc>
                <a:buFont typeface="Arial"/>
                <a:buChar char="•"/>
              </a:pPr>
              <a:r>
                <a:rPr lang="en-US" sz="3373">
                  <a:solidFill>
                    <a:srgbClr val="000000"/>
                  </a:solidFill>
                  <a:latin typeface="Varela Round"/>
                </a:rPr>
                <a:t>Ichibangase Yosio dari Jepang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99074" y="840637"/>
            <a:ext cx="9243975" cy="2640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97"/>
              </a:lnSpc>
            </a:pPr>
            <a:r>
              <a:rPr lang="en-US" sz="8664">
                <a:solidFill>
                  <a:srgbClr val="000000"/>
                </a:solidFill>
                <a:latin typeface="Varela Round"/>
              </a:rPr>
              <a:t>PEMBENTUKAN BPUPKI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168671" y="5355646"/>
            <a:ext cx="5940942" cy="4493513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028700" y="9232371"/>
            <a:ext cx="3147755" cy="445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Varela Round"/>
              </a:rPr>
              <a:t>Seno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76169" y="3491979"/>
            <a:ext cx="6407522" cy="3437279"/>
            <a:chOff x="0" y="0"/>
            <a:chExt cx="8543362" cy="458303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8543362" cy="4583039"/>
              <a:chOff x="0" y="0"/>
              <a:chExt cx="2167483" cy="116273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67483" cy="1162734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162734">
                    <a:moveTo>
                      <a:pt x="2043023" y="1162734"/>
                    </a:moveTo>
                    <a:lnTo>
                      <a:pt x="124460" y="1162734"/>
                    </a:lnTo>
                    <a:cubicBezTo>
                      <a:pt x="55880" y="1162734"/>
                      <a:pt x="0" y="1106854"/>
                      <a:pt x="0" y="103827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038274"/>
                    </a:lnTo>
                    <a:cubicBezTo>
                      <a:pt x="2167483" y="1106854"/>
                      <a:pt x="2111603" y="1162734"/>
                      <a:pt x="2043023" y="1162734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511443" y="657529"/>
              <a:ext cx="7238002" cy="755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en-US" sz="3600">
                  <a:solidFill>
                    <a:srgbClr val="000000"/>
                  </a:solidFill>
                  <a:latin typeface="Varela Round"/>
                </a:rPr>
                <a:t>SIDANG PERTAMA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11443" y="1912027"/>
              <a:ext cx="7646607" cy="2120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Varela Round"/>
                </a:rPr>
                <a:t>TANGGAL</a:t>
              </a:r>
              <a:r>
                <a:rPr lang="en-US" sz="2400" dirty="0">
                  <a:solidFill>
                    <a:srgbClr val="000000"/>
                  </a:solidFill>
                  <a:latin typeface="Varela Round"/>
                </a:rPr>
                <a:t> 29 MEI - 1 </a:t>
              </a:r>
              <a:r>
                <a:rPr lang="en-US" sz="2400" dirty="0" err="1">
                  <a:solidFill>
                    <a:srgbClr val="000000"/>
                  </a:solidFill>
                  <a:latin typeface="Varela Round"/>
                </a:rPr>
                <a:t>JUNI</a:t>
              </a:r>
              <a:r>
                <a:rPr lang="en-US" sz="2400" dirty="0">
                  <a:solidFill>
                    <a:srgbClr val="000000"/>
                  </a:solidFill>
                  <a:latin typeface="Varela Round"/>
                </a:rPr>
                <a:t> 1945</a:t>
              </a:r>
            </a:p>
            <a:p>
              <a:pPr>
                <a:lnSpc>
                  <a:spcPts val="3120"/>
                </a:lnSpc>
              </a:pPr>
              <a:endParaRPr lang="en-US" sz="2400" dirty="0">
                <a:solidFill>
                  <a:srgbClr val="92D050"/>
                </a:solidFill>
                <a:latin typeface="Varela Round"/>
              </a:endParaRPr>
            </a:p>
            <a:p>
              <a:pPr>
                <a:lnSpc>
                  <a:spcPts val="312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Varela Round"/>
                </a:rPr>
                <a:t>MEMBAHAS</a:t>
              </a:r>
              <a:r>
                <a:rPr lang="en-US" sz="24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Varela Round"/>
                </a:rPr>
                <a:t>RUMUSAN</a:t>
              </a:r>
              <a:r>
                <a:rPr lang="en-US" sz="24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Varela Round"/>
                </a:rPr>
                <a:t>DASAR</a:t>
              </a:r>
              <a:r>
                <a:rPr lang="en-US" sz="2400" dirty="0">
                  <a:solidFill>
                    <a:srgbClr val="000000"/>
                  </a:solidFill>
                  <a:latin typeface="Varela Round"/>
                </a:rPr>
                <a:t> NEGARA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142753" y="7199683"/>
            <a:ext cx="6407522" cy="2653849"/>
            <a:chOff x="-9212477" y="4943603"/>
            <a:chExt cx="8543362" cy="3538464"/>
          </a:xfrm>
        </p:grpSpPr>
        <p:grpSp>
          <p:nvGrpSpPr>
            <p:cNvPr id="8" name="Group 8"/>
            <p:cNvGrpSpPr/>
            <p:nvPr/>
          </p:nvGrpSpPr>
          <p:grpSpPr>
            <a:xfrm>
              <a:off x="-9212477" y="4943603"/>
              <a:ext cx="8543362" cy="3538464"/>
              <a:chOff x="-2337240" y="1307438"/>
              <a:chExt cx="2167483" cy="93582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2337240" y="1307438"/>
                <a:ext cx="2167483" cy="935820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935820">
                    <a:moveTo>
                      <a:pt x="2043023" y="935820"/>
                    </a:moveTo>
                    <a:lnTo>
                      <a:pt x="124460" y="935820"/>
                    </a:lnTo>
                    <a:cubicBezTo>
                      <a:pt x="55880" y="935820"/>
                      <a:pt x="0" y="879940"/>
                      <a:pt x="0" y="81136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811360"/>
                    </a:lnTo>
                    <a:cubicBezTo>
                      <a:pt x="2167483" y="879940"/>
                      <a:pt x="2111603" y="935820"/>
                      <a:pt x="2043023" y="93582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-8407892" y="5080512"/>
              <a:ext cx="7238002" cy="755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en-US" sz="3600" dirty="0" err="1">
                  <a:solidFill>
                    <a:srgbClr val="000000"/>
                  </a:solidFill>
                  <a:latin typeface="Varela Round"/>
                </a:rPr>
                <a:t>SIDANG</a:t>
              </a:r>
              <a:r>
                <a:rPr lang="en-US" sz="36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Varela Round"/>
                </a:rPr>
                <a:t>KE</a:t>
              </a:r>
              <a:r>
                <a:rPr lang="en-US" sz="36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Varela Round"/>
                </a:rPr>
                <a:t>DUA</a:t>
              </a:r>
              <a:endParaRPr lang="en-US" sz="3600" dirty="0">
                <a:solidFill>
                  <a:srgbClr val="000000"/>
                </a:solidFill>
                <a:latin typeface="Varela Round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-8407892" y="6196091"/>
              <a:ext cx="7646608" cy="1550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Varela Round"/>
                </a:rPr>
                <a:t>TANGGAL</a:t>
              </a:r>
              <a:r>
                <a:rPr lang="en-US" sz="2400" dirty="0">
                  <a:solidFill>
                    <a:srgbClr val="000000"/>
                  </a:solidFill>
                  <a:latin typeface="Varela Round"/>
                </a:rPr>
                <a:t> 10 - 17 </a:t>
              </a:r>
              <a:r>
                <a:rPr lang="en-US" sz="2400" dirty="0" err="1">
                  <a:solidFill>
                    <a:srgbClr val="000000"/>
                  </a:solidFill>
                  <a:latin typeface="Varela Round"/>
                </a:rPr>
                <a:t>JULI</a:t>
              </a:r>
              <a:r>
                <a:rPr lang="en-US" sz="2400" dirty="0">
                  <a:solidFill>
                    <a:srgbClr val="000000"/>
                  </a:solidFill>
                  <a:latin typeface="Varela Round"/>
                </a:rPr>
                <a:t> 1945</a:t>
              </a:r>
            </a:p>
            <a:p>
              <a:pPr>
                <a:lnSpc>
                  <a:spcPts val="3120"/>
                </a:lnSpc>
              </a:pPr>
              <a:endParaRPr lang="en-US" sz="2400" dirty="0">
                <a:solidFill>
                  <a:srgbClr val="000000"/>
                </a:solidFill>
                <a:latin typeface="Varela Round"/>
              </a:endParaRPr>
            </a:p>
            <a:p>
              <a:pPr>
                <a:lnSpc>
                  <a:spcPts val="312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Varela Round"/>
                </a:rPr>
                <a:t>MEMBAHAS</a:t>
              </a:r>
              <a:r>
                <a:rPr lang="en-US" sz="24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Varela Round"/>
                </a:rPr>
                <a:t>RANCANGAN</a:t>
              </a:r>
              <a:r>
                <a:rPr lang="en-US" sz="24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Varela Round"/>
                </a:rPr>
                <a:t>UUD</a:t>
              </a:r>
              <a:r>
                <a:rPr lang="en-US" sz="2400" dirty="0">
                  <a:solidFill>
                    <a:srgbClr val="000000"/>
                  </a:solidFill>
                  <a:latin typeface="Varela Round"/>
                </a:rPr>
                <a:t> 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99074" y="819874"/>
            <a:ext cx="8345259" cy="275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en-US" sz="9000">
                <a:solidFill>
                  <a:srgbClr val="000000"/>
                </a:solidFill>
                <a:latin typeface="Varela Round"/>
              </a:rPr>
              <a:t>SIDANG BPUPKI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9074" y="3674866"/>
            <a:ext cx="3338121" cy="7746694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4111545" y="9232371"/>
            <a:ext cx="3147755" cy="445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Varela Round"/>
              </a:rPr>
              <a:t>Tristan</a:t>
            </a:r>
          </a:p>
        </p:txBody>
      </p:sp>
      <p:pic>
        <p:nvPicPr>
          <p:cNvPr id="16" name="Pictur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272" y="2247900"/>
            <a:ext cx="6795328" cy="5891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48400" y="1257299"/>
            <a:ext cx="4495800" cy="10829714"/>
            <a:chOff x="0" y="0"/>
            <a:chExt cx="6307725" cy="1116149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6307725" cy="11161498"/>
              <a:chOff x="0" y="0"/>
              <a:chExt cx="1600293" cy="283171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600293" cy="2831713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2831713">
                    <a:moveTo>
                      <a:pt x="1475833" y="2831713"/>
                    </a:moveTo>
                    <a:lnTo>
                      <a:pt x="124460" y="2831713"/>
                    </a:lnTo>
                    <a:cubicBezTo>
                      <a:pt x="55880" y="2831713"/>
                      <a:pt x="0" y="2775833"/>
                      <a:pt x="0" y="270725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2707253"/>
                    </a:lnTo>
                    <a:cubicBezTo>
                      <a:pt x="1600293" y="2775833"/>
                      <a:pt x="1544413" y="2831713"/>
                      <a:pt x="1475833" y="2831713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946629" y="400876"/>
              <a:ext cx="4432082" cy="46523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290"/>
                </a:lnSpc>
              </a:pPr>
              <a:r>
                <a:rPr lang="en-US" sz="3300" dirty="0">
                  <a:solidFill>
                    <a:srgbClr val="000000"/>
                  </a:solidFill>
                  <a:latin typeface="Varela Round"/>
                </a:rPr>
                <a:t>Mr. </a:t>
              </a:r>
              <a:r>
                <a:rPr lang="en-US" sz="3300" dirty="0" err="1">
                  <a:solidFill>
                    <a:srgbClr val="000000"/>
                  </a:solidFill>
                  <a:latin typeface="Varela Round"/>
                </a:rPr>
                <a:t>Soepomo</a:t>
              </a:r>
              <a:endParaRPr lang="en-US" sz="3300" dirty="0">
                <a:solidFill>
                  <a:srgbClr val="000000"/>
                </a:solidFill>
                <a:latin typeface="Varela Round"/>
              </a:endParaRPr>
            </a:p>
            <a:p>
              <a:pPr algn="ctr">
                <a:lnSpc>
                  <a:spcPts val="4290"/>
                </a:lnSpc>
              </a:pPr>
              <a:r>
                <a:rPr lang="en-US" sz="3300" dirty="0">
                  <a:solidFill>
                    <a:srgbClr val="000000"/>
                  </a:solidFill>
                  <a:latin typeface="Varela Round"/>
                </a:rPr>
                <a:t>31 Mei 1945</a:t>
              </a:r>
            </a:p>
            <a:p>
              <a:pPr marL="626114" lvl="1" indent="-313057">
                <a:lnSpc>
                  <a:spcPts val="3770"/>
                </a:lnSpc>
                <a:buFont typeface="Arial"/>
                <a:buChar char="•"/>
              </a:pPr>
              <a:r>
                <a:rPr lang="en-US" sz="2900" dirty="0" err="1">
                  <a:solidFill>
                    <a:srgbClr val="000000"/>
                  </a:solidFill>
                  <a:latin typeface="Varela Round"/>
                </a:rPr>
                <a:t>Persatuan</a:t>
              </a:r>
              <a:endParaRPr lang="en-US" sz="2900" dirty="0">
                <a:solidFill>
                  <a:srgbClr val="000000"/>
                </a:solidFill>
                <a:latin typeface="Varela Round"/>
              </a:endParaRPr>
            </a:p>
            <a:p>
              <a:pPr marL="626114" lvl="1" indent="-313057">
                <a:lnSpc>
                  <a:spcPts val="3770"/>
                </a:lnSpc>
                <a:buFont typeface="Arial"/>
                <a:buChar char="•"/>
              </a:pPr>
              <a:r>
                <a:rPr lang="en-US" sz="2900" dirty="0" err="1">
                  <a:solidFill>
                    <a:srgbClr val="000000"/>
                  </a:solidFill>
                  <a:latin typeface="Varela Round"/>
                </a:rPr>
                <a:t>Kekeluargaan</a:t>
              </a:r>
              <a:endParaRPr lang="en-US" sz="2900" dirty="0">
                <a:solidFill>
                  <a:srgbClr val="000000"/>
                </a:solidFill>
                <a:latin typeface="Varela Round"/>
              </a:endParaRPr>
            </a:p>
            <a:p>
              <a:pPr marL="626114" lvl="1" indent="-313057">
                <a:lnSpc>
                  <a:spcPts val="3770"/>
                </a:lnSpc>
                <a:buFont typeface="Arial"/>
                <a:buChar char="•"/>
              </a:pPr>
              <a:r>
                <a:rPr lang="en-US" sz="2900" dirty="0" err="1">
                  <a:solidFill>
                    <a:srgbClr val="000000"/>
                  </a:solidFill>
                  <a:latin typeface="Varela Round"/>
                </a:rPr>
                <a:t>Keseimbangan</a:t>
              </a:r>
              <a:r>
                <a:rPr lang="en-US" sz="29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900" dirty="0" err="1">
                  <a:solidFill>
                    <a:srgbClr val="000000"/>
                  </a:solidFill>
                  <a:latin typeface="Varela Round"/>
                </a:rPr>
                <a:t>lahir</a:t>
              </a:r>
              <a:r>
                <a:rPr lang="en-US" sz="29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900" dirty="0" err="1">
                  <a:solidFill>
                    <a:srgbClr val="000000"/>
                  </a:solidFill>
                  <a:latin typeface="Varela Round"/>
                </a:rPr>
                <a:t>batin</a:t>
              </a:r>
              <a:endParaRPr lang="en-US" sz="2900" dirty="0">
                <a:solidFill>
                  <a:srgbClr val="000000"/>
                </a:solidFill>
                <a:latin typeface="Varela Round"/>
              </a:endParaRPr>
            </a:p>
            <a:p>
              <a:pPr marL="626114" lvl="1" indent="-313057">
                <a:lnSpc>
                  <a:spcPts val="3770"/>
                </a:lnSpc>
                <a:buFont typeface="Arial"/>
                <a:buChar char="•"/>
              </a:pPr>
              <a:r>
                <a:rPr lang="en-US" sz="2900" dirty="0" err="1">
                  <a:solidFill>
                    <a:srgbClr val="000000"/>
                  </a:solidFill>
                  <a:latin typeface="Varela Round"/>
                </a:rPr>
                <a:t>Musyawarah</a:t>
              </a:r>
              <a:endParaRPr lang="en-US" sz="2900" dirty="0">
                <a:solidFill>
                  <a:srgbClr val="000000"/>
                </a:solidFill>
                <a:latin typeface="Varela Round"/>
              </a:endParaRPr>
            </a:p>
            <a:p>
              <a:pPr marL="626114" lvl="1" indent="-313057">
                <a:lnSpc>
                  <a:spcPts val="3770"/>
                </a:lnSpc>
                <a:buFont typeface="Arial"/>
                <a:buChar char="•"/>
              </a:pPr>
              <a:r>
                <a:rPr lang="en-US" sz="2900" dirty="0" err="1">
                  <a:solidFill>
                    <a:srgbClr val="000000"/>
                  </a:solidFill>
                  <a:latin typeface="Varela Round"/>
                </a:rPr>
                <a:t>Keadilan</a:t>
              </a:r>
              <a:r>
                <a:rPr lang="en-US" sz="29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900" dirty="0" err="1">
                  <a:solidFill>
                    <a:srgbClr val="000000"/>
                  </a:solidFill>
                  <a:latin typeface="Varela Round"/>
                </a:rPr>
                <a:t>rakyat</a:t>
              </a:r>
              <a:endParaRPr lang="en-US" sz="2900" dirty="0">
                <a:solidFill>
                  <a:srgbClr val="000000"/>
                </a:solidFill>
                <a:latin typeface="Varela Round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097533" y="1257299"/>
            <a:ext cx="5459154" cy="12021054"/>
            <a:chOff x="0" y="0"/>
            <a:chExt cx="6278330" cy="1294100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6278330" cy="12941004"/>
              <a:chOff x="0" y="0"/>
              <a:chExt cx="1568369" cy="323274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568369" cy="3232750"/>
              </a:xfrm>
              <a:custGeom>
                <a:avLst/>
                <a:gdLst/>
                <a:ahLst/>
                <a:cxnLst/>
                <a:rect l="l" t="t" r="r" b="b"/>
                <a:pathLst>
                  <a:path w="1568369" h="3232750">
                    <a:moveTo>
                      <a:pt x="1443909" y="3232749"/>
                    </a:moveTo>
                    <a:lnTo>
                      <a:pt x="124460" y="3232749"/>
                    </a:lnTo>
                    <a:cubicBezTo>
                      <a:pt x="55880" y="3232749"/>
                      <a:pt x="0" y="3176869"/>
                      <a:pt x="0" y="310829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43909" y="0"/>
                    </a:lnTo>
                    <a:cubicBezTo>
                      <a:pt x="1512489" y="0"/>
                      <a:pt x="1568369" y="55880"/>
                      <a:pt x="1568369" y="124460"/>
                    </a:cubicBezTo>
                    <a:lnTo>
                      <a:pt x="1568369" y="3108290"/>
                    </a:lnTo>
                    <a:cubicBezTo>
                      <a:pt x="1568369" y="3176870"/>
                      <a:pt x="1512489" y="3232750"/>
                      <a:pt x="1443909" y="323275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942217" y="418727"/>
              <a:ext cx="4720101" cy="43901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224"/>
                </a:lnSpc>
              </a:pPr>
              <a:r>
                <a:rPr lang="en-US" sz="3249" dirty="0" err="1">
                  <a:solidFill>
                    <a:srgbClr val="000000"/>
                  </a:solidFill>
                  <a:latin typeface="Varela Round"/>
                </a:rPr>
                <a:t>Ir.Soekarno</a:t>
              </a:r>
              <a:endParaRPr lang="en-US" sz="3249" dirty="0">
                <a:solidFill>
                  <a:srgbClr val="000000"/>
                </a:solidFill>
                <a:latin typeface="Varela Round"/>
              </a:endParaRPr>
            </a:p>
            <a:p>
              <a:pPr algn="ctr">
                <a:lnSpc>
                  <a:spcPts val="4224"/>
                </a:lnSpc>
              </a:pPr>
              <a:r>
                <a:rPr lang="en-US" sz="3249" dirty="0">
                  <a:solidFill>
                    <a:srgbClr val="000000"/>
                  </a:solidFill>
                  <a:latin typeface="Varela Round"/>
                </a:rPr>
                <a:t>1 </a:t>
              </a:r>
              <a:r>
                <a:rPr lang="en-US" sz="3249" dirty="0" err="1">
                  <a:solidFill>
                    <a:srgbClr val="000000"/>
                  </a:solidFill>
                  <a:latin typeface="Varela Round"/>
                </a:rPr>
                <a:t>Juni</a:t>
              </a:r>
              <a:r>
                <a:rPr lang="en-US" sz="3249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3249" dirty="0" smtClean="0">
                  <a:solidFill>
                    <a:srgbClr val="000000"/>
                  </a:solidFill>
                  <a:latin typeface="Varela Round"/>
                </a:rPr>
                <a:t>1945</a:t>
              </a:r>
            </a:p>
            <a:p>
              <a:pPr marL="296015" lvl="1">
                <a:lnSpc>
                  <a:spcPts val="3564"/>
                </a:lnSpc>
              </a:pPr>
              <a:r>
                <a:rPr lang="en-US" sz="2400" dirty="0" err="1" smtClean="0">
                  <a:solidFill>
                    <a:srgbClr val="000000"/>
                  </a:solidFill>
                  <a:latin typeface="Varela Round"/>
                </a:rPr>
                <a:t>1.Kebangsaan</a:t>
              </a:r>
              <a:r>
                <a:rPr lang="en-US" sz="2400" dirty="0" smtClean="0">
                  <a:solidFill>
                    <a:srgbClr val="000000"/>
                  </a:solidFill>
                  <a:latin typeface="Varela Round"/>
                </a:rPr>
                <a:t> Indonesia</a:t>
              </a:r>
            </a:p>
            <a:p>
              <a:pPr marL="296015" lvl="1">
                <a:lnSpc>
                  <a:spcPts val="3564"/>
                </a:lnSpc>
              </a:pPr>
              <a:r>
                <a:rPr lang="en-US" sz="2400" dirty="0" err="1" smtClean="0">
                  <a:solidFill>
                    <a:srgbClr val="000000"/>
                  </a:solidFill>
                  <a:latin typeface="Varela Round"/>
                </a:rPr>
                <a:t>2.Internasionalisme</a:t>
              </a:r>
              <a:r>
                <a:rPr lang="en-US" sz="2400" dirty="0" smtClean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  <a:latin typeface="Varela Round"/>
                </a:rPr>
                <a:t>dan</a:t>
              </a:r>
              <a:endParaRPr lang="en-US" sz="2400" dirty="0" smtClean="0">
                <a:solidFill>
                  <a:srgbClr val="000000"/>
                </a:solidFill>
                <a:latin typeface="Varela Round"/>
              </a:endParaRPr>
            </a:p>
            <a:p>
              <a:pPr marL="296015" lvl="1">
                <a:lnSpc>
                  <a:spcPts val="3564"/>
                </a:lnSpc>
              </a:pPr>
              <a:r>
                <a:rPr lang="en-US" sz="2400" dirty="0" smtClean="0">
                  <a:solidFill>
                    <a:srgbClr val="000000"/>
                  </a:solidFill>
                  <a:latin typeface="Varela Round"/>
                </a:rPr>
                <a:t>   </a:t>
              </a:r>
              <a:r>
                <a:rPr lang="en-US" sz="2400" dirty="0" err="1" smtClean="0">
                  <a:solidFill>
                    <a:srgbClr val="000000"/>
                  </a:solidFill>
                  <a:latin typeface="Varela Round"/>
                </a:rPr>
                <a:t>peri</a:t>
              </a:r>
              <a:r>
                <a:rPr lang="en-US" sz="2400" dirty="0" smtClean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Varela Round"/>
                </a:rPr>
                <a:t>kemanusiaan</a:t>
              </a:r>
              <a:endParaRPr lang="en-US" sz="2400" dirty="0">
                <a:solidFill>
                  <a:srgbClr val="000000"/>
                </a:solidFill>
                <a:latin typeface="Varela Round"/>
              </a:endParaRPr>
            </a:p>
            <a:p>
              <a:pPr marL="296015" lvl="1">
                <a:lnSpc>
                  <a:spcPts val="3564"/>
                </a:lnSpc>
              </a:pPr>
              <a:r>
                <a:rPr lang="en-US" sz="2400" dirty="0" err="1" smtClean="0">
                  <a:solidFill>
                    <a:srgbClr val="000000"/>
                  </a:solidFill>
                  <a:latin typeface="Varela Round"/>
                </a:rPr>
                <a:t>3.</a:t>
              </a:r>
              <a:r>
                <a:rPr lang="en-US" sz="2400" dirty="0" err="1" smtClean="0">
                  <a:solidFill>
                    <a:srgbClr val="000000"/>
                  </a:solidFill>
                  <a:latin typeface="Varela Round"/>
                </a:rPr>
                <a:t>Mufakat</a:t>
              </a:r>
              <a:r>
                <a:rPr lang="en-US" sz="2400" dirty="0" smtClean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Varela Round"/>
                </a:rPr>
                <a:t>atau</a:t>
              </a:r>
              <a:r>
                <a:rPr lang="en-US" sz="2400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Varela Round"/>
                </a:rPr>
                <a:t>d</a:t>
              </a:r>
              <a:r>
                <a:rPr lang="en-US" sz="2400" dirty="0" err="1" smtClean="0">
                  <a:solidFill>
                    <a:srgbClr val="000000"/>
                  </a:solidFill>
                  <a:latin typeface="Varela Round"/>
                </a:rPr>
                <a:t>emokrasi</a:t>
              </a:r>
              <a:endParaRPr lang="en-US" sz="2400" dirty="0">
                <a:solidFill>
                  <a:srgbClr val="000000"/>
                </a:solidFill>
                <a:latin typeface="Varela Round"/>
              </a:endParaRPr>
            </a:p>
            <a:p>
              <a:pPr marL="252162" lvl="1">
                <a:lnSpc>
                  <a:spcPts val="3036"/>
                </a:lnSpc>
              </a:pPr>
              <a:r>
                <a:rPr lang="en-US" sz="2335" dirty="0" err="1" smtClean="0">
                  <a:solidFill>
                    <a:srgbClr val="000000"/>
                  </a:solidFill>
                  <a:latin typeface="Varela Round"/>
                </a:rPr>
                <a:t>4.Kesejahteraan</a:t>
              </a:r>
              <a:r>
                <a:rPr lang="en-US" sz="2335" dirty="0" smtClean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335" dirty="0" err="1" smtClean="0">
                  <a:solidFill>
                    <a:srgbClr val="000000"/>
                  </a:solidFill>
                  <a:latin typeface="Varela Round"/>
                </a:rPr>
                <a:t>Sosial</a:t>
              </a:r>
              <a:endParaRPr lang="en-US" sz="2335" dirty="0" smtClean="0">
                <a:solidFill>
                  <a:srgbClr val="000000"/>
                </a:solidFill>
                <a:latin typeface="Varela Round"/>
              </a:endParaRPr>
            </a:p>
            <a:p>
              <a:pPr marL="252162" lvl="1">
                <a:lnSpc>
                  <a:spcPts val="3036"/>
                </a:lnSpc>
              </a:pPr>
              <a:r>
                <a:rPr lang="en-US" sz="2335" dirty="0" err="1" smtClean="0">
                  <a:solidFill>
                    <a:srgbClr val="000000"/>
                  </a:solidFill>
                  <a:latin typeface="Varela Round"/>
                </a:rPr>
                <a:t>5.Ketuhanan</a:t>
              </a:r>
              <a:r>
                <a:rPr lang="en-US" sz="2335" dirty="0" smtClean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335" dirty="0">
                  <a:solidFill>
                    <a:srgbClr val="000000"/>
                  </a:solidFill>
                  <a:latin typeface="Varela Round"/>
                </a:rPr>
                <a:t>yang </a:t>
              </a:r>
              <a:r>
                <a:rPr lang="en-US" sz="2335" dirty="0" err="1">
                  <a:solidFill>
                    <a:srgbClr val="000000"/>
                  </a:solidFill>
                  <a:latin typeface="Varela Round"/>
                </a:rPr>
                <a:t>berkebudayaan</a:t>
              </a:r>
              <a:endParaRPr lang="en-US" sz="2335" dirty="0">
                <a:solidFill>
                  <a:srgbClr val="000000"/>
                </a:solidFill>
                <a:latin typeface="Varela Round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08453" y="1257299"/>
            <a:ext cx="5686615" cy="10358651"/>
            <a:chOff x="-203015" y="7754"/>
            <a:chExt cx="6690781" cy="10199429"/>
          </a:xfrm>
        </p:grpSpPr>
        <p:grpSp>
          <p:nvGrpSpPr>
            <p:cNvPr id="11" name="Group 11"/>
            <p:cNvGrpSpPr/>
            <p:nvPr/>
          </p:nvGrpSpPr>
          <p:grpSpPr>
            <a:xfrm>
              <a:off x="-203015" y="7754"/>
              <a:ext cx="6690781" cy="10199429"/>
              <a:chOff x="-53989" y="2062"/>
              <a:chExt cx="1779323" cy="2712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53989" y="2062"/>
                <a:ext cx="1779323" cy="2712400"/>
              </a:xfrm>
              <a:custGeom>
                <a:avLst/>
                <a:gdLst/>
                <a:ahLst/>
                <a:cxnLst/>
                <a:rect l="l" t="t" r="r" b="b"/>
                <a:pathLst>
                  <a:path w="1779323" h="2880736">
                    <a:moveTo>
                      <a:pt x="1654863" y="2880736"/>
                    </a:moveTo>
                    <a:lnTo>
                      <a:pt x="124460" y="2880736"/>
                    </a:lnTo>
                    <a:cubicBezTo>
                      <a:pt x="55880" y="2880736"/>
                      <a:pt x="0" y="2824856"/>
                      <a:pt x="0" y="275627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654863" y="0"/>
                    </a:lnTo>
                    <a:cubicBezTo>
                      <a:pt x="1723443" y="0"/>
                      <a:pt x="1779323" y="55880"/>
                      <a:pt x="1779323" y="124460"/>
                    </a:cubicBezTo>
                    <a:lnTo>
                      <a:pt x="1779323" y="2756276"/>
                    </a:lnTo>
                    <a:cubicBezTo>
                      <a:pt x="1779323" y="2824856"/>
                      <a:pt x="1723443" y="2880736"/>
                      <a:pt x="1654863" y="2880736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1004116" y="1056983"/>
              <a:ext cx="4682550" cy="3977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64"/>
                </a:lnSpc>
              </a:pPr>
              <a:r>
                <a:rPr lang="en-US" sz="3434" dirty="0">
                  <a:solidFill>
                    <a:srgbClr val="000000"/>
                  </a:solidFill>
                  <a:latin typeface="Varela Round"/>
                </a:rPr>
                <a:t>Mr. </a:t>
              </a:r>
              <a:r>
                <a:rPr lang="en-US" sz="3434" dirty="0" err="1">
                  <a:solidFill>
                    <a:srgbClr val="000000"/>
                  </a:solidFill>
                  <a:latin typeface="Varela Round"/>
                </a:rPr>
                <a:t>Muh.Yamin</a:t>
              </a:r>
              <a:r>
                <a:rPr lang="en-US" sz="3434" dirty="0">
                  <a:solidFill>
                    <a:srgbClr val="000000"/>
                  </a:solidFill>
                  <a:latin typeface="Varela Round"/>
                </a:rPr>
                <a:t> </a:t>
              </a:r>
            </a:p>
            <a:p>
              <a:pPr algn="ctr">
                <a:lnSpc>
                  <a:spcPts val="4464"/>
                </a:lnSpc>
              </a:pPr>
              <a:r>
                <a:rPr lang="en-US" sz="3434" dirty="0">
                  <a:solidFill>
                    <a:srgbClr val="000000"/>
                  </a:solidFill>
                  <a:latin typeface="Varela Round"/>
                </a:rPr>
                <a:t>29 Mei 1945</a:t>
              </a:r>
            </a:p>
            <a:p>
              <a:pPr>
                <a:lnSpc>
                  <a:spcPts val="3554"/>
                </a:lnSpc>
              </a:pPr>
              <a:r>
                <a:rPr lang="en-US" sz="2734" dirty="0" err="1">
                  <a:solidFill>
                    <a:srgbClr val="000000"/>
                  </a:solidFill>
                  <a:latin typeface="Varela Round"/>
                </a:rPr>
                <a:t>1.Peri</a:t>
              </a:r>
              <a:r>
                <a:rPr lang="en-US" sz="2734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34" dirty="0" err="1">
                  <a:solidFill>
                    <a:srgbClr val="000000"/>
                  </a:solidFill>
                  <a:latin typeface="Varela Round"/>
                </a:rPr>
                <a:t>kebangsaan</a:t>
              </a:r>
              <a:endParaRPr lang="en-US" sz="2734" dirty="0">
                <a:solidFill>
                  <a:srgbClr val="000000"/>
                </a:solidFill>
                <a:latin typeface="Varela Round"/>
              </a:endParaRPr>
            </a:p>
            <a:p>
              <a:pPr>
                <a:lnSpc>
                  <a:spcPts val="3554"/>
                </a:lnSpc>
              </a:pPr>
              <a:r>
                <a:rPr lang="en-US" sz="2734" dirty="0" smtClean="0">
                  <a:solidFill>
                    <a:srgbClr val="000000"/>
                  </a:solidFill>
                  <a:latin typeface="Varela Round"/>
                </a:rPr>
                <a:t>2</a:t>
              </a:r>
              <a:r>
                <a:rPr lang="en-US" sz="2734" dirty="0">
                  <a:solidFill>
                    <a:srgbClr val="000000"/>
                  </a:solidFill>
                  <a:latin typeface="Varela Round"/>
                </a:rPr>
                <a:t>. </a:t>
              </a:r>
              <a:r>
                <a:rPr lang="en-US" sz="2734" dirty="0" err="1">
                  <a:solidFill>
                    <a:srgbClr val="000000"/>
                  </a:solidFill>
                  <a:latin typeface="Varela Round"/>
                </a:rPr>
                <a:t>Peri</a:t>
              </a:r>
              <a:r>
                <a:rPr lang="en-US" sz="2734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34" dirty="0" err="1">
                  <a:solidFill>
                    <a:srgbClr val="000000"/>
                  </a:solidFill>
                  <a:latin typeface="Varela Round"/>
                </a:rPr>
                <a:t>kemanusiaan</a:t>
              </a:r>
              <a:endParaRPr lang="en-US" sz="2734" dirty="0">
                <a:solidFill>
                  <a:srgbClr val="000000"/>
                </a:solidFill>
                <a:latin typeface="Varela Round"/>
              </a:endParaRPr>
            </a:p>
            <a:p>
              <a:pPr>
                <a:lnSpc>
                  <a:spcPts val="3554"/>
                </a:lnSpc>
              </a:pPr>
              <a:r>
                <a:rPr lang="en-US" sz="2734" dirty="0">
                  <a:solidFill>
                    <a:srgbClr val="000000"/>
                  </a:solidFill>
                  <a:latin typeface="Varela Round"/>
                </a:rPr>
                <a:t>3. </a:t>
              </a:r>
              <a:r>
                <a:rPr lang="en-US" sz="2734" dirty="0" err="1">
                  <a:solidFill>
                    <a:srgbClr val="000000"/>
                  </a:solidFill>
                  <a:latin typeface="Varela Round"/>
                </a:rPr>
                <a:t>Peri</a:t>
              </a:r>
              <a:r>
                <a:rPr lang="en-US" sz="2734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34" dirty="0" err="1">
                  <a:solidFill>
                    <a:srgbClr val="000000"/>
                  </a:solidFill>
                  <a:latin typeface="Varela Round"/>
                </a:rPr>
                <a:t>ketuhanan</a:t>
              </a:r>
              <a:endParaRPr lang="en-US" sz="2734" dirty="0">
                <a:solidFill>
                  <a:srgbClr val="000000"/>
                </a:solidFill>
                <a:latin typeface="Varela Round"/>
              </a:endParaRPr>
            </a:p>
            <a:p>
              <a:pPr>
                <a:lnSpc>
                  <a:spcPts val="3554"/>
                </a:lnSpc>
              </a:pPr>
              <a:r>
                <a:rPr lang="en-US" sz="2734" dirty="0">
                  <a:solidFill>
                    <a:srgbClr val="000000"/>
                  </a:solidFill>
                  <a:latin typeface="Varela Round"/>
                </a:rPr>
                <a:t>4. </a:t>
              </a:r>
              <a:r>
                <a:rPr lang="en-US" sz="2734" dirty="0" err="1">
                  <a:solidFill>
                    <a:srgbClr val="000000"/>
                  </a:solidFill>
                  <a:latin typeface="Varela Round"/>
                </a:rPr>
                <a:t>Peri</a:t>
              </a:r>
              <a:r>
                <a:rPr lang="en-US" sz="2734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34" dirty="0" err="1">
                  <a:solidFill>
                    <a:srgbClr val="000000"/>
                  </a:solidFill>
                  <a:latin typeface="Varela Round"/>
                </a:rPr>
                <a:t>kerakyatan</a:t>
              </a:r>
              <a:endParaRPr lang="en-US" sz="2734" dirty="0">
                <a:solidFill>
                  <a:srgbClr val="000000"/>
                </a:solidFill>
                <a:latin typeface="Varela Round"/>
              </a:endParaRPr>
            </a:p>
            <a:p>
              <a:pPr>
                <a:lnSpc>
                  <a:spcPts val="3554"/>
                </a:lnSpc>
              </a:pPr>
              <a:r>
                <a:rPr lang="en-US" sz="2734" dirty="0">
                  <a:solidFill>
                    <a:srgbClr val="000000"/>
                  </a:solidFill>
                  <a:latin typeface="Varela Round"/>
                </a:rPr>
                <a:t>5. </a:t>
              </a:r>
              <a:r>
                <a:rPr lang="en-US" sz="2734" dirty="0" err="1">
                  <a:solidFill>
                    <a:srgbClr val="000000"/>
                  </a:solidFill>
                  <a:latin typeface="Varela Round"/>
                </a:rPr>
                <a:t>Kesejahteraan</a:t>
              </a:r>
              <a:r>
                <a:rPr lang="en-US" sz="2734" dirty="0">
                  <a:solidFill>
                    <a:srgbClr val="000000"/>
                  </a:solidFill>
                  <a:latin typeface="Varela Round"/>
                </a:rPr>
                <a:t> </a:t>
              </a:r>
              <a:r>
                <a:rPr lang="en-US" sz="2734" dirty="0" err="1">
                  <a:solidFill>
                    <a:srgbClr val="000000"/>
                  </a:solidFill>
                  <a:latin typeface="Varela Round"/>
                </a:rPr>
                <a:t>rakyat</a:t>
              </a:r>
              <a:endParaRPr lang="en-US" sz="2734" dirty="0">
                <a:solidFill>
                  <a:srgbClr val="000000"/>
                </a:solidFill>
                <a:latin typeface="Varela Round"/>
              </a:endParaRPr>
            </a:p>
            <a:p>
              <a:pPr>
                <a:lnSpc>
                  <a:spcPts val="4464"/>
                </a:lnSpc>
              </a:pPr>
              <a:endParaRPr lang="en-US" sz="2734" dirty="0">
                <a:solidFill>
                  <a:srgbClr val="000000"/>
                </a:solidFill>
                <a:latin typeface="Varela Round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176455" y="-132051"/>
            <a:ext cx="11393860" cy="1184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4000" dirty="0" err="1">
                <a:solidFill>
                  <a:srgbClr val="000000"/>
                </a:solidFill>
                <a:latin typeface="Varela Round"/>
              </a:rPr>
              <a:t>PERUMUS</a:t>
            </a:r>
            <a:r>
              <a:rPr lang="en-US" sz="4000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Varela Round"/>
              </a:rPr>
              <a:t>DASAR</a:t>
            </a:r>
            <a:r>
              <a:rPr lang="en-US" sz="4000" dirty="0">
                <a:solidFill>
                  <a:srgbClr val="000000"/>
                </a:solidFill>
                <a:latin typeface="Varela Round"/>
              </a:rPr>
              <a:t> NEGARA</a:t>
            </a:r>
          </a:p>
        </p:txBody>
      </p:sp>
      <p:sp>
        <p:nvSpPr>
          <p:cNvPr id="24" name="AutoShape 24"/>
          <p:cNvSpPr/>
          <p:nvPr/>
        </p:nvSpPr>
        <p:spPr>
          <a:xfrm>
            <a:off x="0" y="10271194"/>
            <a:ext cx="18288000" cy="1008146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5136368" y="5274707"/>
            <a:ext cx="2840638" cy="8266408"/>
          </a:xfrm>
          <a:prstGeom prst="rect">
            <a:avLst/>
          </a:prstGeom>
        </p:spPr>
      </p:pic>
      <p:pic>
        <p:nvPicPr>
          <p:cNvPr id="30" name="Picture 2" descr="Berkas:Presiden Sukarn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268" y="6160315"/>
            <a:ext cx="3355767" cy="373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Berkas:Supomo from President Websit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066" y="6122215"/>
            <a:ext cx="3535374" cy="37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Berkas:Mohammad Yamin, Pekan Buku Indonesia 1954, p25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133474"/>
            <a:ext cx="3505200" cy="376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8153400" y="1905000"/>
            <a:ext cx="8861867" cy="63627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601200" y="2400300"/>
            <a:ext cx="4989443" cy="2009177"/>
          </a:xfrm>
          <a:prstGeom prst="rect">
            <a:avLst/>
          </a:prstGeom>
          <a:noFill/>
        </p:spPr>
        <p:txBody>
          <a:bodyPr wrap="square" lIns="39027" tIns="19513" rIns="39027" bIns="19513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Pada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sidang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BPUPKI </a:t>
            </a:r>
            <a:r>
              <a:rPr lang="en-US" sz="3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pertama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dibentuk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panitia</a:t>
            </a:r>
            <a:r>
              <a:rPr lang="en-US" sz="3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sembilan</a:t>
            </a:r>
            <a:r>
              <a:rPr lang="en-US" sz="3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yang </a:t>
            </a:r>
            <a:r>
              <a:rPr lang="en-US" sz="3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menghasilkan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rancangan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“</a:t>
            </a:r>
            <a:r>
              <a:rPr lang="en-US" sz="3200" b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Piagam</a:t>
            </a:r>
            <a:r>
              <a:rPr lang="en-US" sz="3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Jakarta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”</a:t>
            </a:r>
          </a:p>
        </p:txBody>
      </p:sp>
      <p:pic>
        <p:nvPicPr>
          <p:cNvPr id="4" name="Picture 2" descr="File:Hasil+Sidang+PP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38300"/>
            <a:ext cx="67056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074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933450"/>
            <a:ext cx="7098513" cy="146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700"/>
              </a:lnSpc>
            </a:pPr>
            <a:r>
              <a:rPr lang="en-US" sz="9000">
                <a:solidFill>
                  <a:srgbClr val="000000"/>
                </a:solidFill>
                <a:latin typeface="Varela Round"/>
              </a:rPr>
              <a:t>Panitia kecil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8660" y="2846307"/>
            <a:ext cx="12153647" cy="6952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6"/>
              </a:lnSpc>
            </a:pPr>
            <a:r>
              <a:rPr lang="en-US" sz="2851" dirty="0">
                <a:solidFill>
                  <a:srgbClr val="000000"/>
                </a:solidFill>
                <a:latin typeface="Varela Round"/>
              </a:rPr>
              <a:t>   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BPUPKI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membentuk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panitia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kecil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yang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bertugas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untuk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mengumpulkan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usulan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para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anggota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yang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akan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di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bahas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pada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masa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sidang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berikutnya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.</a:t>
            </a:r>
          </a:p>
          <a:p>
            <a:pPr>
              <a:lnSpc>
                <a:spcPts val="3706"/>
              </a:lnSpc>
            </a:pP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Panitia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kecil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mengadakan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pertemuan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untuk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mengumpulkan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dan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memeriksa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usul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usul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menyangkut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beberapa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masalah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yaitu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Indonesia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merdeka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.</a:t>
            </a:r>
          </a:p>
          <a:p>
            <a:pPr>
              <a:lnSpc>
                <a:spcPts val="3706"/>
              </a:lnSpc>
            </a:pP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Sidang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ini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dilaksanakan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di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gedung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CHUO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SANGI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IN </a:t>
            </a:r>
          </a:p>
          <a:p>
            <a:pPr>
              <a:lnSpc>
                <a:spcPts val="3706"/>
              </a:lnSpc>
            </a:pP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Panitia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kecil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ini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yang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berjumlah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sembilan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orang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dikenal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dengan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sebutan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Panitia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Sembilan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bertugas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untuk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menyelidiki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usul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usul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mengenai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perumusan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dasar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negara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.</a:t>
            </a:r>
          </a:p>
          <a:p>
            <a:pPr>
              <a:lnSpc>
                <a:spcPts val="3706"/>
              </a:lnSpc>
            </a:pP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Mengadakan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rapat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tanggal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22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Juni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1945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untuk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mencapai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satu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persetujuan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tentang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rancangan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Pembukaan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hukum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dasar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.</a:t>
            </a:r>
          </a:p>
          <a:p>
            <a:pPr>
              <a:lnSpc>
                <a:spcPts val="3706"/>
              </a:lnSpc>
            </a:pPr>
            <a:r>
              <a:rPr lang="en-US" sz="2851" dirty="0">
                <a:solidFill>
                  <a:srgbClr val="000000"/>
                </a:solidFill>
                <a:latin typeface="Varela Round"/>
              </a:rPr>
              <a:t>Ada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perbedaan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pada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sila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pertama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yang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berbunyi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Ketuhanan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dengan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kewajiban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menjalankan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syariat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syariat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Islam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bagi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pemeluk</a:t>
            </a:r>
            <a:r>
              <a:rPr lang="en-US" sz="2851" dirty="0">
                <a:solidFill>
                  <a:srgbClr val="000000"/>
                </a:solidFill>
                <a:latin typeface="Varela Round"/>
              </a:rPr>
              <a:t> </a:t>
            </a:r>
            <a:r>
              <a:rPr lang="en-US" sz="2851" dirty="0" err="1">
                <a:solidFill>
                  <a:srgbClr val="000000"/>
                </a:solidFill>
                <a:latin typeface="Varela Round"/>
              </a:rPr>
              <a:t>pemeluknya</a:t>
            </a:r>
            <a:endParaRPr lang="en-US" sz="2851" dirty="0">
              <a:solidFill>
                <a:srgbClr val="000000"/>
              </a:solidFill>
              <a:latin typeface="Varela Round"/>
            </a:endParaRPr>
          </a:p>
          <a:p>
            <a:pPr>
              <a:lnSpc>
                <a:spcPts val="3706"/>
              </a:lnSpc>
            </a:pPr>
            <a:endParaRPr lang="en-US" sz="2851" dirty="0">
              <a:solidFill>
                <a:srgbClr val="000000"/>
              </a:solidFill>
              <a:latin typeface="Varela Roun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62861" y="5103665"/>
            <a:ext cx="10229445" cy="388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2162861" y="4219976"/>
            <a:ext cx="10229445" cy="388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2162861" y="5987354"/>
            <a:ext cx="10229445" cy="388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2162861" y="6871043"/>
            <a:ext cx="10229445" cy="388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653478" y="2396067"/>
            <a:ext cx="5089405" cy="76480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109012" y="970319"/>
            <a:ext cx="2437194" cy="23945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399</Words>
  <Application>Microsoft Office PowerPoint</Application>
  <PresentationFormat>Custom</PresentationFormat>
  <Paragraphs>76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Varela Round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SMPN 1 SOOKO</dc:title>
  <cp:lastModifiedBy>P. Maji</cp:lastModifiedBy>
  <cp:revision>15</cp:revision>
  <cp:lastPrinted>2021-10-17T14:14:03Z</cp:lastPrinted>
  <dcterms:created xsi:type="dcterms:W3CDTF">2006-08-16T00:00:00Z</dcterms:created>
  <dcterms:modified xsi:type="dcterms:W3CDTF">2022-07-28T13:19:12Z</dcterms:modified>
  <dc:identifier>DAEs5q2m2mo</dc:identifier>
</cp:coreProperties>
</file>