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0"/>
  </p:notesMasterIdLst>
  <p:sldIdLst>
    <p:sldId id="256" r:id="rId2"/>
    <p:sldId id="295" r:id="rId3"/>
    <p:sldId id="257" r:id="rId4"/>
    <p:sldId id="259" r:id="rId5"/>
    <p:sldId id="260" r:id="rId6"/>
    <p:sldId id="261" r:id="rId7"/>
    <p:sldId id="296" r:id="rId8"/>
    <p:sldId id="293" r:id="rId9"/>
    <p:sldId id="297" r:id="rId10"/>
    <p:sldId id="262" r:id="rId11"/>
    <p:sldId id="294" r:id="rId12"/>
    <p:sldId id="263" r:id="rId13"/>
    <p:sldId id="298" r:id="rId14"/>
    <p:sldId id="299" r:id="rId15"/>
    <p:sldId id="301" r:id="rId16"/>
    <p:sldId id="302" r:id="rId17"/>
    <p:sldId id="303" r:id="rId18"/>
    <p:sldId id="282" r:id="rId19"/>
  </p:sldIdLst>
  <p:sldSz cx="9144000" cy="5143500" type="screen16x9"/>
  <p:notesSz cx="6858000" cy="9144000"/>
  <p:embeddedFontLst>
    <p:embeddedFont>
      <p:font typeface="Open Sans" panose="020B0604020202020204" charset="0"/>
      <p:regular r:id="rId21"/>
      <p:bold r:id="rId22"/>
      <p:italic r:id="rId23"/>
      <p:boldItalic r:id="rId24"/>
    </p:embeddedFont>
    <p:embeddedFont>
      <p:font typeface="Roboto Condensed Light" panose="020B0604020202020204" charset="0"/>
      <p:regular r:id="rId25"/>
      <p:italic r:id="rId26"/>
    </p:embeddedFont>
    <p:embeddedFont>
      <p:font typeface="Rochester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3C4B87-C137-482D-9888-55E8236AF120}">
  <a:tblStyle styleId="{DC3C4B87-C137-482D-9888-55E8236AF1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8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0204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e695bdf7e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e695bdf7e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421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e695bdf7eb_1_1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e695bdf7eb_1_1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351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e695bdf7eb_1_1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e695bdf7eb_1_1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879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e695bdf7eb_1_1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e695bdf7eb_1_1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8fb8d6ea64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8fb8d6ea64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d88af441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d88af441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e695bdf7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e695bdf7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e695bdf7e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e695bdf7e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e695bdf7e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e695bdf7e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240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e695bdf7e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e695bdf7e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822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54324" y="2539975"/>
            <a:ext cx="1184750" cy="1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01870">
            <a:off x="467649" y="1213498"/>
            <a:ext cx="1419755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030825" y="3562100"/>
            <a:ext cx="63999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30825" y="965475"/>
            <a:ext cx="6399900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65820">
            <a:off x="1802577" y="-593946"/>
            <a:ext cx="1167272" cy="136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75509" y="-1131675"/>
            <a:ext cx="3641590" cy="306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92348">
            <a:off x="-938027" y="929395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04750">
            <a:off x="7728997" y="2967165"/>
            <a:ext cx="2386256" cy="2752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9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>
            <a:spLocks noGrp="1"/>
          </p:cNvSpPr>
          <p:nvPr>
            <p:ph type="title"/>
          </p:nvPr>
        </p:nvSpPr>
        <p:spPr>
          <a:xfrm>
            <a:off x="2697630" y="957188"/>
            <a:ext cx="3748800" cy="16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88" name="Google Shape;288;p24"/>
          <p:cNvSpPr txBox="1">
            <a:spLocks noGrp="1"/>
          </p:cNvSpPr>
          <p:nvPr>
            <p:ph type="subTitle" idx="1"/>
          </p:nvPr>
        </p:nvSpPr>
        <p:spPr>
          <a:xfrm>
            <a:off x="3114675" y="2529913"/>
            <a:ext cx="2914800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/>
          <p:nvPr/>
        </p:nvSpPr>
        <p:spPr>
          <a:xfrm>
            <a:off x="50" y="4781551"/>
            <a:ext cx="9144142" cy="36194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2" name="Google Shape;34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96921">
            <a:off x="8129043" y="3967095"/>
            <a:ext cx="1523039" cy="175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3" flipH="1">
            <a:off x="-419424" y="328152"/>
            <a:ext cx="847557" cy="119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87320" flipH="1">
            <a:off x="-26230" y="-223612"/>
            <a:ext cx="782837" cy="91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 hasCustomPrompt="1"/>
          </p:nvPr>
        </p:nvSpPr>
        <p:spPr>
          <a:xfrm>
            <a:off x="1753000" y="1573500"/>
            <a:ext cx="2012400" cy="199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5355950" y="3035238"/>
            <a:ext cx="273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5355950" y="1440738"/>
            <a:ext cx="2733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265486" flipH="1">
            <a:off x="7143703" y="-923801"/>
            <a:ext cx="2890299" cy="2428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13100" y="1147950"/>
            <a:ext cx="7717800" cy="35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00">
                <a:solidFill>
                  <a:schemeClr val="accent3"/>
                </a:solidFill>
              </a:defRPr>
            </a:lvl1pPr>
            <a:lvl2pPr marL="914400" lvl="1" indent="-304800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3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3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rabicPeriod"/>
              <a:defRPr sz="1200">
                <a:solidFill>
                  <a:schemeClr val="accent3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3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3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rabicPeriod"/>
              <a:defRPr sz="1200">
                <a:solidFill>
                  <a:schemeClr val="accent3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3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250940">
            <a:off x="44950" y="-339851"/>
            <a:ext cx="738775" cy="104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04741">
            <a:off x="8301808" y="4004242"/>
            <a:ext cx="1253152" cy="144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78964" flipH="1">
            <a:off x="8047571" y="4401249"/>
            <a:ext cx="766305" cy="898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458776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461275" y="3356450"/>
            <a:ext cx="29535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4729337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732425" y="3356450"/>
            <a:ext cx="29496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58409">
            <a:off x="-114981" y="3001735"/>
            <a:ext cx="681780" cy="79926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 flipH="1">
            <a:off x="58" y="4684902"/>
            <a:ext cx="9144142" cy="458624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24069" flipH="1">
            <a:off x="-830586" y="3523975"/>
            <a:ext cx="1740569" cy="154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1" flipH="1">
            <a:off x="8154842" y="251104"/>
            <a:ext cx="1986090" cy="176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68951">
            <a:off x="-24600" y="4349228"/>
            <a:ext cx="1215509" cy="140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335978">
            <a:off x="128568" y="953580"/>
            <a:ext cx="996762" cy="32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8111254" y="409798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75123">
            <a:off x="8559842" y="4858981"/>
            <a:ext cx="1176091" cy="38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-284846" y="24563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50997">
            <a:off x="7872970" y="-712491"/>
            <a:ext cx="1386959" cy="159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2324700" y="1476375"/>
            <a:ext cx="4495200" cy="22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1874485" y="-2028824"/>
            <a:ext cx="12390986" cy="8960275"/>
            <a:chOff x="-1874485" y="-2028824"/>
            <a:chExt cx="12390986" cy="8960275"/>
          </a:xfrm>
        </p:grpSpPr>
        <p:pic>
          <p:nvPicPr>
            <p:cNvPr id="70" name="Google Shape;70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644114">
              <a:off x="6600143" y="3683219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799995" flipH="1">
              <a:off x="-410290" y="745942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146030" flipH="1">
              <a:off x="5984582" y="4265175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-410300" y="4210776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155886" flipH="1">
              <a:off x="-1515157" y="3152620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822065" flipH="1">
              <a:off x="-1107394" y="-1441475"/>
              <a:ext cx="3641590" cy="3060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406173" flipH="1">
              <a:off x="1605199" y="-1681245"/>
              <a:ext cx="1864251" cy="2150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977938">
              <a:off x="7947059" y="2454176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910329" flipH="1">
              <a:off x="8161624" y="-624731"/>
              <a:ext cx="1864251" cy="215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219239" flipH="1">
              <a:off x="7417688" y="-683442"/>
              <a:ext cx="1184749" cy="1668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550003" flipH="1">
              <a:off x="166269" y="2486299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249997" flipH="1">
              <a:off x="6376569" y="-428351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6605143">
            <a:off x="6524119" y="-552263"/>
            <a:ext cx="1123385" cy="131697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951200" y="490350"/>
            <a:ext cx="5241600" cy="11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2236800" y="3680700"/>
            <a:ext cx="46704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86" name="Google Shape;86;p9"/>
          <p:cNvGrpSpPr/>
          <p:nvPr/>
        </p:nvGrpSpPr>
        <p:grpSpPr>
          <a:xfrm>
            <a:off x="-1240803" y="2069027"/>
            <a:ext cx="3908406" cy="4146756"/>
            <a:chOff x="-952500" y="1792053"/>
            <a:chExt cx="3908406" cy="4146756"/>
          </a:xfrm>
        </p:grpSpPr>
        <p:pic>
          <p:nvPicPr>
            <p:cNvPr id="87" name="Google Shape;87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883189">
              <a:off x="-476188" y="1978486"/>
              <a:ext cx="1184750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005392" flipH="1">
              <a:off x="1351862" y="4026961"/>
              <a:ext cx="1184751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91162">
              <a:off x="638601" y="2012429"/>
              <a:ext cx="1167273" cy="1368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-1243224" y="2587944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" name="Google Shape;91;p9"/>
          <p:cNvGrpSpPr/>
          <p:nvPr/>
        </p:nvGrpSpPr>
        <p:grpSpPr>
          <a:xfrm rot="10800000">
            <a:off x="7181186" y="-1030059"/>
            <a:ext cx="3060143" cy="4146756"/>
            <a:chOff x="-895350" y="1792053"/>
            <a:chExt cx="3060143" cy="4146756"/>
          </a:xfrm>
        </p:grpSpPr>
        <p:pic>
          <p:nvPicPr>
            <p:cNvPr id="92" name="Google Shape;9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883189">
              <a:off x="-476188" y="1978486"/>
              <a:ext cx="1184750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91162">
              <a:off x="638601" y="2012429"/>
              <a:ext cx="1167273" cy="1368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-1186074" y="2587944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"/>
          <p:cNvSpPr txBox="1">
            <a:spLocks noGrp="1"/>
          </p:cNvSpPr>
          <p:nvPr>
            <p:ph type="subTitle" idx="1"/>
          </p:nvPr>
        </p:nvSpPr>
        <p:spPr>
          <a:xfrm>
            <a:off x="1605425" y="1764487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subTitle" idx="2"/>
          </p:nvPr>
        </p:nvSpPr>
        <p:spPr>
          <a:xfrm>
            <a:off x="1605425" y="2073853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subTitle" idx="3"/>
          </p:nvPr>
        </p:nvSpPr>
        <p:spPr>
          <a:xfrm>
            <a:off x="5024900" y="1762416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7"/>
          <p:cNvSpPr txBox="1">
            <a:spLocks noGrp="1"/>
          </p:cNvSpPr>
          <p:nvPr>
            <p:ph type="subTitle" idx="4"/>
          </p:nvPr>
        </p:nvSpPr>
        <p:spPr>
          <a:xfrm>
            <a:off x="5024900" y="2073620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181" name="Google Shape;181;p17"/>
          <p:cNvSpPr txBox="1">
            <a:spLocks noGrp="1"/>
          </p:cNvSpPr>
          <p:nvPr>
            <p:ph type="subTitle" idx="5"/>
          </p:nvPr>
        </p:nvSpPr>
        <p:spPr>
          <a:xfrm>
            <a:off x="3315150" y="3369732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17"/>
          <p:cNvSpPr txBox="1">
            <a:spLocks noGrp="1"/>
          </p:cNvSpPr>
          <p:nvPr>
            <p:ph type="subTitle" idx="6"/>
          </p:nvPr>
        </p:nvSpPr>
        <p:spPr>
          <a:xfrm>
            <a:off x="3315150" y="3682775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title"/>
          </p:nvPr>
        </p:nvSpPr>
        <p:spPr>
          <a:xfrm>
            <a:off x="1815500" y="452325"/>
            <a:ext cx="55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84" name="Google Shape;18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44114">
            <a:off x="6600143" y="3683219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">
            <a:off x="-410290" y="2488060"/>
            <a:ext cx="1184750" cy="1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46030" flipH="1">
            <a:off x="5984582" y="4265175"/>
            <a:ext cx="1480484" cy="173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10300" y="-2028824"/>
            <a:ext cx="3237624" cy="27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44114">
            <a:off x="-1515157" y="-671256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977935">
            <a:off x="-1107394" y="3283959"/>
            <a:ext cx="3641590" cy="3060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393827">
            <a:off x="1605199" y="4433632"/>
            <a:ext cx="1864251" cy="215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977938">
            <a:off x="7947059" y="2454176"/>
            <a:ext cx="2574835" cy="2163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910329" flipH="1">
            <a:off x="8161624" y="-624731"/>
            <a:ext cx="1864251" cy="215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219239" flipH="1">
            <a:off x="7417688" y="-683442"/>
            <a:ext cx="1184749" cy="1668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9100" y="774575"/>
            <a:ext cx="1044925" cy="1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242905" y="331925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8" r:id="rId7"/>
    <p:sldLayoutId id="2147483663" r:id="rId8"/>
    <p:sldLayoutId id="2147483666" r:id="rId9"/>
    <p:sldLayoutId id="2147483670" r:id="rId10"/>
    <p:sldLayoutId id="2147483674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20" y="397934"/>
            <a:ext cx="3129681" cy="41729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54" name="Google Shape;354;p32"/>
          <p:cNvSpPr txBox="1">
            <a:spLocks noGrp="1"/>
          </p:cNvSpPr>
          <p:nvPr>
            <p:ph type="ctrTitle"/>
          </p:nvPr>
        </p:nvSpPr>
        <p:spPr>
          <a:xfrm>
            <a:off x="1682250" y="1264873"/>
            <a:ext cx="3809542" cy="23038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Salam Budaya</a:t>
            </a:r>
            <a:br>
              <a:rPr lang="en" sz="4800" dirty="0"/>
            </a:br>
            <a:r>
              <a:rPr lang="en" sz="2800" dirty="0"/>
              <a:t>Yeni Kusumawati, S.Pd.</a:t>
            </a:r>
            <a:br>
              <a:rPr lang="en" sz="2800" dirty="0"/>
            </a:br>
            <a:r>
              <a:rPr lang="en" sz="2800" dirty="0"/>
              <a:t>Guru Seni Budaya</a:t>
            </a:r>
            <a:br>
              <a:rPr lang="en" sz="2800" dirty="0"/>
            </a:br>
            <a:r>
              <a:rPr lang="en" sz="2800" dirty="0"/>
              <a:t>SMP N I Sooko</a:t>
            </a:r>
            <a:endParaRPr sz="2800" dirty="0"/>
          </a:p>
        </p:txBody>
      </p:sp>
      <p:cxnSp>
        <p:nvCxnSpPr>
          <p:cNvPr id="355" name="Google Shape;355;p32"/>
          <p:cNvCxnSpPr/>
          <p:nvPr/>
        </p:nvCxnSpPr>
        <p:spPr>
          <a:xfrm>
            <a:off x="2087675" y="3444388"/>
            <a:ext cx="24222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47771">
            <a:off x="5488529" y="3696281"/>
            <a:ext cx="1645944" cy="53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80125">
            <a:off x="8465155" y="2030976"/>
            <a:ext cx="1382593" cy="449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8"/>
          <p:cNvSpPr txBox="1">
            <a:spLocks noGrp="1"/>
          </p:cNvSpPr>
          <p:nvPr>
            <p:ph type="subTitle" idx="2"/>
          </p:nvPr>
        </p:nvSpPr>
        <p:spPr>
          <a:xfrm>
            <a:off x="904327" y="1291138"/>
            <a:ext cx="2953500" cy="2384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tari</a:t>
            </a:r>
            <a:r>
              <a:rPr lang="en-US" dirty="0"/>
              <a:t> yang </a:t>
            </a:r>
            <a:r>
              <a:rPr lang="en-US" dirty="0" err="1"/>
              <a:t>disusun</a:t>
            </a:r>
            <a:r>
              <a:rPr lang="en-US" dirty="0"/>
              <a:t> </a:t>
            </a:r>
            <a:r>
              <a:rPr lang="en-US" dirty="0" err="1"/>
              <a:t>sengaja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diperton</a:t>
            </a:r>
            <a:r>
              <a:rPr lang="en-US" dirty="0"/>
              <a:t> </a:t>
            </a:r>
            <a:r>
              <a:rPr lang="en-US" dirty="0" err="1"/>
              <a:t>tonkan</a:t>
            </a:r>
            <a:r>
              <a:rPr lang="en-US" dirty="0"/>
              <a:t>.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,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penyajiannya</a:t>
            </a:r>
            <a:r>
              <a:rPr lang="en-US" dirty="0"/>
              <a:t> </a:t>
            </a:r>
            <a:r>
              <a:rPr lang="en-US" dirty="0" err="1"/>
              <a:t>meng</a:t>
            </a:r>
            <a:r>
              <a:rPr lang="en-US" dirty="0"/>
              <a:t> </a:t>
            </a:r>
            <a:r>
              <a:rPr lang="en-US" dirty="0" err="1"/>
              <a:t>uta</a:t>
            </a:r>
            <a:r>
              <a:rPr lang="en-US" dirty="0"/>
              <a:t> ma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segi</a:t>
            </a:r>
            <a:r>
              <a:rPr lang="en-US" dirty="0"/>
              <a:t> </a:t>
            </a:r>
            <a:r>
              <a:rPr lang="en-US" dirty="0" err="1"/>
              <a:t>artistiknya</a:t>
            </a:r>
            <a:r>
              <a:rPr lang="en-US" dirty="0"/>
              <a:t>, </a:t>
            </a:r>
            <a:r>
              <a:rPr lang="en-US" dirty="0" err="1"/>
              <a:t>peng</a:t>
            </a:r>
            <a:r>
              <a:rPr lang="en-US" dirty="0"/>
              <a:t> </a:t>
            </a:r>
            <a:r>
              <a:rPr lang="en-US" dirty="0" err="1"/>
              <a:t>garapan</a:t>
            </a:r>
            <a:r>
              <a:rPr lang="en-US" dirty="0"/>
              <a:t> </a:t>
            </a:r>
            <a:r>
              <a:rPr lang="en-US" dirty="0" err="1"/>
              <a:t>koreografi</a:t>
            </a:r>
            <a:r>
              <a:rPr lang="en-US" dirty="0"/>
              <a:t> yang </a:t>
            </a:r>
            <a:r>
              <a:rPr lang="en-US" dirty="0" err="1"/>
              <a:t>baik</a:t>
            </a:r>
            <a:r>
              <a:rPr lang="en-US" dirty="0"/>
              <a:t>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yang </a:t>
            </a:r>
            <a:r>
              <a:rPr lang="en-US" dirty="0" err="1"/>
              <a:t>jelas</a:t>
            </a:r>
            <a:r>
              <a:rPr lang="en-US" dirty="0"/>
              <a:t>. 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608169" y="186232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err="1"/>
              <a:t>Keunikan</a:t>
            </a:r>
            <a:r>
              <a:rPr lang="en-US" dirty="0"/>
              <a:t> </a:t>
            </a:r>
            <a:r>
              <a:rPr lang="en-US" dirty="0" err="1"/>
              <a:t>Gerak</a:t>
            </a:r>
            <a:r>
              <a:rPr lang="en-US" dirty="0"/>
              <a:t> </a:t>
            </a:r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Kreasi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443" name="Google Shape;443;p38"/>
          <p:cNvSpPr txBox="1">
            <a:spLocks noGrp="1"/>
          </p:cNvSpPr>
          <p:nvPr>
            <p:ph type="subTitle" idx="1"/>
          </p:nvPr>
        </p:nvSpPr>
        <p:spPr>
          <a:xfrm>
            <a:off x="908477" y="870538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Gegot</a:t>
            </a:r>
            <a:endParaRPr dirty="0"/>
          </a:p>
        </p:txBody>
      </p:sp>
      <p:sp>
        <p:nvSpPr>
          <p:cNvPr id="444" name="Google Shape;444;p38"/>
          <p:cNvSpPr txBox="1">
            <a:spLocks noGrp="1"/>
          </p:cNvSpPr>
          <p:nvPr>
            <p:ph type="subTitle" idx="3"/>
          </p:nvPr>
        </p:nvSpPr>
        <p:spPr>
          <a:xfrm>
            <a:off x="4972671" y="870538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Ronggeng</a:t>
            </a:r>
            <a:r>
              <a:rPr lang="en-US" dirty="0"/>
              <a:t> </a:t>
            </a:r>
            <a:r>
              <a:rPr lang="en-US" dirty="0" err="1"/>
              <a:t>Blantek</a:t>
            </a:r>
            <a:endParaRPr dirty="0"/>
          </a:p>
        </p:txBody>
      </p:sp>
      <p:sp>
        <p:nvSpPr>
          <p:cNvPr id="445" name="Google Shape;445;p38"/>
          <p:cNvSpPr txBox="1">
            <a:spLocks noGrp="1"/>
          </p:cNvSpPr>
          <p:nvPr>
            <p:ph type="subTitle" idx="4"/>
          </p:nvPr>
        </p:nvSpPr>
        <p:spPr>
          <a:xfrm>
            <a:off x="5122218" y="1291138"/>
            <a:ext cx="29496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 err="1"/>
              <a:t>Blantek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kreasi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 yang </a:t>
            </a:r>
            <a:r>
              <a:rPr lang="en-US" dirty="0" err="1"/>
              <a:t>diangkat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teater</a:t>
            </a:r>
            <a:r>
              <a:rPr lang="en-US" dirty="0"/>
              <a:t> </a:t>
            </a:r>
            <a:r>
              <a:rPr lang="en-US" dirty="0" err="1"/>
              <a:t>Betawi</a:t>
            </a:r>
            <a:r>
              <a:rPr lang="en-US" dirty="0"/>
              <a:t>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Topeng</a:t>
            </a:r>
            <a:r>
              <a:rPr lang="en-US" dirty="0"/>
              <a:t> </a:t>
            </a:r>
            <a:r>
              <a:rPr lang="en-US" dirty="0" err="1"/>
              <a:t>Blantek</a:t>
            </a:r>
            <a:r>
              <a:rPr lang="en-US" dirty="0"/>
              <a:t>, di mana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memulai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pertunjukan</a:t>
            </a:r>
            <a:r>
              <a:rPr lang="en-US" dirty="0"/>
              <a:t> </a:t>
            </a:r>
            <a:r>
              <a:rPr lang="en-US" dirty="0" err="1"/>
              <a:t>topeng</a:t>
            </a:r>
            <a:r>
              <a:rPr lang="en-US" dirty="0"/>
              <a:t>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pembuka</a:t>
            </a:r>
            <a:r>
              <a:rPr lang="en-US" dirty="0"/>
              <a:t> </a:t>
            </a:r>
            <a:r>
              <a:rPr lang="en-US" dirty="0" err="1"/>
              <a:t>diawali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pertunjukan</a:t>
            </a:r>
            <a:r>
              <a:rPr lang="en-US" dirty="0"/>
              <a:t> </a:t>
            </a:r>
            <a:r>
              <a:rPr lang="en-US" dirty="0" err="1"/>
              <a:t>tari</a:t>
            </a:r>
            <a:r>
              <a:rPr lang="en-US" dirty="0"/>
              <a:t> yang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Ronggeng</a:t>
            </a:r>
            <a:r>
              <a:rPr lang="en-US" dirty="0"/>
              <a:t> </a:t>
            </a:r>
            <a:r>
              <a:rPr lang="en-US" dirty="0" err="1"/>
              <a:t>Blantek</a:t>
            </a:r>
            <a:endParaRPr dirty="0">
              <a:solidFill>
                <a:schemeClr val="accent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81" y="2886542"/>
            <a:ext cx="2058337" cy="20583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93676" y="1366062"/>
            <a:ext cx="2955900" cy="420600"/>
          </a:xfrm>
        </p:spPr>
        <p:txBody>
          <a:bodyPr/>
          <a:lstStyle/>
          <a:p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Loliyana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>
          <a:xfrm>
            <a:off x="1311802" y="1786662"/>
            <a:ext cx="2953500" cy="2683738"/>
          </a:xfrm>
        </p:spPr>
        <p:txBody>
          <a:bodyPr/>
          <a:lstStyle/>
          <a:p>
            <a:r>
              <a:rPr lang="en-US" sz="1400" dirty="0" err="1"/>
              <a:t>Tari</a:t>
            </a:r>
            <a:r>
              <a:rPr lang="en-US" sz="1400" dirty="0"/>
              <a:t> </a:t>
            </a:r>
            <a:r>
              <a:rPr lang="en-US" sz="1400" dirty="0" err="1"/>
              <a:t>Loliyana</a:t>
            </a:r>
            <a:r>
              <a:rPr lang="en-US" sz="1400" dirty="0"/>
              <a:t> </a:t>
            </a:r>
            <a:r>
              <a:rPr lang="en-US" sz="1400" dirty="0" err="1"/>
              <a:t>berasal</a:t>
            </a:r>
            <a:r>
              <a:rPr lang="en-US" sz="1400" dirty="0"/>
              <a:t> </a:t>
            </a:r>
            <a:r>
              <a:rPr lang="en-US" sz="1400" dirty="0" err="1"/>
              <a:t>dari</a:t>
            </a:r>
            <a:r>
              <a:rPr lang="en-US" sz="1400" dirty="0"/>
              <a:t> kata Lola, </a:t>
            </a:r>
            <a:r>
              <a:rPr lang="en-US" sz="1400" dirty="0" err="1"/>
              <a:t>yaitu</a:t>
            </a:r>
            <a:r>
              <a:rPr lang="en-US" sz="1400" dirty="0"/>
              <a:t> </a:t>
            </a:r>
            <a:r>
              <a:rPr lang="en-US" sz="1400" dirty="0" err="1"/>
              <a:t>pekerjaan</a:t>
            </a:r>
            <a:r>
              <a:rPr lang="en-US" sz="1400" dirty="0"/>
              <a:t> </a:t>
            </a:r>
            <a:r>
              <a:rPr lang="en-US" sz="1400" dirty="0" err="1"/>
              <a:t>mengumpulkan</a:t>
            </a:r>
            <a:r>
              <a:rPr lang="en-US" sz="1400" dirty="0"/>
              <a:t> </a:t>
            </a:r>
            <a:r>
              <a:rPr lang="en-US" sz="1400" dirty="0" err="1"/>
              <a:t>hasil</a:t>
            </a:r>
            <a:r>
              <a:rPr lang="en-US" sz="1400" dirty="0"/>
              <a:t> </a:t>
            </a:r>
            <a:r>
              <a:rPr lang="en-US" sz="1400" dirty="0" err="1"/>
              <a:t>laut</a:t>
            </a:r>
            <a:r>
              <a:rPr lang="en-US" sz="1400" dirty="0"/>
              <a:t>. Proses </a:t>
            </a:r>
            <a:r>
              <a:rPr lang="en-US" sz="1400" dirty="0" err="1"/>
              <a:t>panen</a:t>
            </a:r>
            <a:r>
              <a:rPr lang="en-US" sz="1400" dirty="0"/>
              <a:t> </a:t>
            </a:r>
            <a:r>
              <a:rPr lang="en-US" sz="1400" dirty="0" err="1"/>
              <a:t>lola</a:t>
            </a:r>
            <a:r>
              <a:rPr lang="en-US" sz="1400" dirty="0"/>
              <a:t> </a:t>
            </a:r>
            <a:r>
              <a:rPr lang="en-US" sz="1400" dirty="0" err="1"/>
              <a:t>diawali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pesta</a:t>
            </a:r>
            <a:r>
              <a:rPr lang="en-US" sz="1400" dirty="0"/>
              <a:t> </a:t>
            </a:r>
            <a:r>
              <a:rPr lang="en-US" sz="1400" dirty="0" err="1"/>
              <a:t>rakyat</a:t>
            </a:r>
            <a:r>
              <a:rPr lang="en-US" sz="1400" dirty="0"/>
              <a:t> </a:t>
            </a:r>
            <a:r>
              <a:rPr lang="en-US" sz="1400" dirty="0" err="1"/>
              <a:t>mengelilingi</a:t>
            </a:r>
            <a:r>
              <a:rPr lang="en-US" sz="1400" dirty="0"/>
              <a:t> </a:t>
            </a:r>
            <a:r>
              <a:rPr lang="en-US" sz="1400" dirty="0" err="1"/>
              <a:t>api</a:t>
            </a:r>
            <a:r>
              <a:rPr lang="en-US" sz="1400" dirty="0"/>
              <a:t> </a:t>
            </a:r>
            <a:r>
              <a:rPr lang="en-US" sz="1400" dirty="0" err="1"/>
              <a:t>unggun</a:t>
            </a:r>
            <a:r>
              <a:rPr lang="en-US" sz="1400" dirty="0"/>
              <a:t> </a:t>
            </a:r>
            <a:r>
              <a:rPr lang="en-US" sz="1400" dirty="0" err="1"/>
              <a:t>dari</a:t>
            </a:r>
            <a:r>
              <a:rPr lang="en-US" sz="1400" dirty="0"/>
              <a:t> </a:t>
            </a:r>
            <a:r>
              <a:rPr lang="en-US" sz="1400" dirty="0" err="1"/>
              <a:t>malam</a:t>
            </a:r>
            <a:r>
              <a:rPr lang="en-US" sz="1400" dirty="0"/>
              <a:t> </a:t>
            </a:r>
            <a:r>
              <a:rPr lang="en-US" sz="1400" dirty="0" err="1"/>
              <a:t>hingga</a:t>
            </a:r>
            <a:r>
              <a:rPr lang="en-US" sz="1400" dirty="0"/>
              <a:t> </a:t>
            </a:r>
            <a:r>
              <a:rPr lang="en-US" sz="1400" dirty="0" err="1"/>
              <a:t>subuh</a:t>
            </a:r>
            <a:r>
              <a:rPr lang="en-US" sz="1400" dirty="0"/>
              <a:t>, </a:t>
            </a:r>
            <a:r>
              <a:rPr lang="en-US" sz="1400" dirty="0" err="1"/>
              <a:t>dilanjutkan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syukuran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doa</a:t>
            </a:r>
            <a:r>
              <a:rPr lang="en-US" sz="1400" dirty="0"/>
              <a:t> </a:t>
            </a:r>
            <a:r>
              <a:rPr lang="en-US" sz="1400" dirty="0" err="1"/>
              <a:t>kepada</a:t>
            </a:r>
            <a:r>
              <a:rPr lang="en-US" sz="1400" dirty="0"/>
              <a:t> Yang </a:t>
            </a:r>
            <a:r>
              <a:rPr lang="en-US" sz="1400" dirty="0" err="1"/>
              <a:t>Maha</a:t>
            </a:r>
            <a:r>
              <a:rPr lang="en-US" sz="1400" dirty="0"/>
              <a:t> </a:t>
            </a:r>
            <a:r>
              <a:rPr lang="en-US" sz="1400" dirty="0" err="1"/>
              <a:t>Kuasa</a:t>
            </a:r>
            <a:r>
              <a:rPr lang="en-US" sz="1400" dirty="0"/>
              <a:t> demi </a:t>
            </a:r>
            <a:r>
              <a:rPr lang="en-US" sz="1400" dirty="0" err="1"/>
              <a:t>keberhasilan</a:t>
            </a:r>
            <a:r>
              <a:rPr lang="en-US" sz="1400" dirty="0"/>
              <a:t> </a:t>
            </a:r>
            <a:r>
              <a:rPr lang="en-US" sz="1400" dirty="0" err="1"/>
              <a:t>panen</a:t>
            </a:r>
            <a:r>
              <a:rPr lang="en-US" sz="1400" dirty="0"/>
              <a:t> yang </a:t>
            </a:r>
            <a:r>
              <a:rPr lang="en-US" sz="1400" dirty="0" err="1"/>
              <a:t>akan</a:t>
            </a:r>
            <a:r>
              <a:rPr lang="en-US" sz="1400" dirty="0"/>
              <a:t> </a:t>
            </a:r>
            <a:r>
              <a:rPr lang="en-US" sz="1400" dirty="0" err="1"/>
              <a:t>dilaksanakan</a:t>
            </a:r>
            <a:endParaRPr lang="en-US" sz="1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3"/>
          </p:nvPr>
        </p:nvSpPr>
        <p:spPr>
          <a:xfrm>
            <a:off x="4283428" y="1366062"/>
            <a:ext cx="2955900" cy="420600"/>
          </a:xfrm>
        </p:spPr>
        <p:txBody>
          <a:bodyPr/>
          <a:lstStyle/>
          <a:p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Saman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4572000" y="1786662"/>
            <a:ext cx="2949600" cy="2683738"/>
          </a:xfrm>
        </p:spPr>
        <p:txBody>
          <a:bodyPr/>
          <a:lstStyle/>
          <a:p>
            <a:r>
              <a:rPr lang="en-US" sz="1400" dirty="0" err="1"/>
              <a:t>Tari</a:t>
            </a:r>
            <a:r>
              <a:rPr lang="en-US" sz="1400" dirty="0"/>
              <a:t> </a:t>
            </a:r>
            <a:r>
              <a:rPr lang="en-US" sz="1400" dirty="0" err="1"/>
              <a:t>Saman</a:t>
            </a:r>
            <a:r>
              <a:rPr lang="en-US" sz="1400" dirty="0"/>
              <a:t> </a:t>
            </a:r>
            <a:r>
              <a:rPr lang="en-US" sz="1400" dirty="0" err="1"/>
              <a:t>adalah</a:t>
            </a:r>
            <a:r>
              <a:rPr lang="en-US" sz="1400" dirty="0"/>
              <a:t> </a:t>
            </a:r>
            <a:r>
              <a:rPr lang="en-US" sz="1400" dirty="0" err="1"/>
              <a:t>sebuah</a:t>
            </a:r>
            <a:r>
              <a:rPr lang="en-US" sz="1400" dirty="0"/>
              <a:t> </a:t>
            </a:r>
            <a:r>
              <a:rPr lang="en-US" sz="1400" dirty="0" err="1"/>
              <a:t>tarian</a:t>
            </a:r>
            <a:r>
              <a:rPr lang="en-US" sz="1400" dirty="0"/>
              <a:t> </a:t>
            </a:r>
            <a:r>
              <a:rPr lang="en-US" sz="1400" dirty="0" err="1"/>
              <a:t>suku</a:t>
            </a:r>
            <a:r>
              <a:rPr lang="en-US" sz="1400" dirty="0"/>
              <a:t> </a:t>
            </a:r>
            <a:r>
              <a:rPr lang="en-US" sz="1400" dirty="0" err="1"/>
              <a:t>Gayo</a:t>
            </a:r>
            <a:r>
              <a:rPr lang="en-US" sz="1400" dirty="0"/>
              <a:t> yang </a:t>
            </a:r>
            <a:r>
              <a:rPr lang="en-US" sz="1400" dirty="0" err="1"/>
              <a:t>biasa</a:t>
            </a:r>
            <a:r>
              <a:rPr lang="en-US" sz="1400" dirty="0"/>
              <a:t> </a:t>
            </a:r>
            <a:r>
              <a:rPr lang="en-US" sz="1400" dirty="0" err="1"/>
              <a:t>ditampilkan</a:t>
            </a:r>
            <a:r>
              <a:rPr lang="en-US" sz="1400" dirty="0"/>
              <a:t> </a:t>
            </a:r>
            <a:r>
              <a:rPr lang="en-US" sz="1400" dirty="0" err="1"/>
              <a:t>untuk</a:t>
            </a:r>
            <a:r>
              <a:rPr lang="en-US" sz="1400" dirty="0"/>
              <a:t> </a:t>
            </a:r>
            <a:r>
              <a:rPr lang="en-US" sz="1400" dirty="0" err="1"/>
              <a:t>merayakan</a:t>
            </a:r>
            <a:r>
              <a:rPr lang="en-US" sz="1400" dirty="0"/>
              <a:t> </a:t>
            </a:r>
            <a:r>
              <a:rPr lang="en-US" sz="1400" dirty="0" err="1"/>
              <a:t>peristiwa-peristiwa</a:t>
            </a:r>
            <a:r>
              <a:rPr lang="en-US" sz="1400" dirty="0"/>
              <a:t> </a:t>
            </a:r>
            <a:r>
              <a:rPr lang="en-US" sz="1400" dirty="0" err="1"/>
              <a:t>penting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adatnya</a:t>
            </a:r>
            <a:r>
              <a:rPr lang="en-US" sz="1400" dirty="0"/>
              <a:t>. </a:t>
            </a:r>
            <a:r>
              <a:rPr lang="en-US" sz="1400" dirty="0" err="1"/>
              <a:t>Syair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tarian</a:t>
            </a:r>
            <a:r>
              <a:rPr lang="en-US" sz="1400" dirty="0"/>
              <a:t> </a:t>
            </a:r>
            <a:r>
              <a:rPr lang="en-US" sz="1400" dirty="0" err="1"/>
              <a:t>saman</a:t>
            </a:r>
            <a:r>
              <a:rPr lang="en-US" sz="1400" dirty="0"/>
              <a:t> </a:t>
            </a:r>
            <a:r>
              <a:rPr lang="en-US" sz="1400" dirty="0" err="1"/>
              <a:t>menggunakan</a:t>
            </a:r>
            <a:r>
              <a:rPr lang="en-US" sz="1400" dirty="0"/>
              <a:t> </a:t>
            </a:r>
            <a:r>
              <a:rPr lang="en-US" sz="1400" dirty="0" err="1"/>
              <a:t>bahasa</a:t>
            </a:r>
            <a:r>
              <a:rPr lang="en-US" sz="1400" dirty="0"/>
              <a:t> </a:t>
            </a:r>
            <a:r>
              <a:rPr lang="en-US" sz="1400" dirty="0" err="1"/>
              <a:t>Gayo</a:t>
            </a:r>
            <a:r>
              <a:rPr lang="en-US" sz="1400" dirty="0"/>
              <a:t>. </a:t>
            </a:r>
            <a:r>
              <a:rPr lang="en-US" sz="1400" dirty="0" err="1"/>
              <a:t>Selain</a:t>
            </a:r>
            <a:r>
              <a:rPr lang="en-US" sz="1400" dirty="0"/>
              <a:t> </a:t>
            </a:r>
            <a:r>
              <a:rPr lang="en-US" sz="1400" dirty="0" err="1"/>
              <a:t>itu</a:t>
            </a:r>
            <a:r>
              <a:rPr lang="en-US" sz="1400" dirty="0"/>
              <a:t>, </a:t>
            </a:r>
            <a:r>
              <a:rPr lang="en-US" sz="1400" dirty="0" err="1"/>
              <a:t>biasanya</a:t>
            </a:r>
            <a:r>
              <a:rPr lang="en-US" sz="1400" dirty="0"/>
              <a:t> </a:t>
            </a:r>
            <a:r>
              <a:rPr lang="en-US" sz="1400" dirty="0" err="1"/>
              <a:t>tarian</a:t>
            </a:r>
            <a:r>
              <a:rPr lang="en-US" sz="1400" dirty="0"/>
              <a:t> </a:t>
            </a:r>
            <a:r>
              <a:rPr lang="en-US" sz="1400" dirty="0" err="1"/>
              <a:t>ini</a:t>
            </a:r>
            <a:r>
              <a:rPr lang="en-US" sz="1400" dirty="0"/>
              <a:t> </a:t>
            </a:r>
            <a:r>
              <a:rPr lang="en-US" sz="1400" dirty="0" err="1"/>
              <a:t>juga</a:t>
            </a:r>
            <a:r>
              <a:rPr lang="en-US" sz="1400" dirty="0"/>
              <a:t> </a:t>
            </a:r>
            <a:r>
              <a:rPr lang="en-US" sz="1400" dirty="0" err="1"/>
              <a:t>ditampilkan</a:t>
            </a:r>
            <a:r>
              <a:rPr lang="en-US" sz="1400" dirty="0"/>
              <a:t> </a:t>
            </a:r>
            <a:r>
              <a:rPr lang="en-US" sz="1400" dirty="0" err="1"/>
              <a:t>untuk</a:t>
            </a:r>
            <a:r>
              <a:rPr lang="en-US" sz="1400" dirty="0"/>
              <a:t> </a:t>
            </a:r>
            <a:r>
              <a:rPr lang="en-US" sz="1400" dirty="0" err="1"/>
              <a:t>merayakan</a:t>
            </a:r>
            <a:r>
              <a:rPr lang="en-US" sz="1400" dirty="0"/>
              <a:t> </a:t>
            </a:r>
            <a:r>
              <a:rPr lang="en-US" sz="1400" dirty="0" err="1"/>
              <a:t>kelahiran</a:t>
            </a:r>
            <a:r>
              <a:rPr lang="en-US" sz="1400" dirty="0"/>
              <a:t> </a:t>
            </a:r>
            <a:r>
              <a:rPr lang="en-US" sz="1400" dirty="0" err="1"/>
              <a:t>Nabi</a:t>
            </a:r>
            <a:r>
              <a:rPr lang="en-US" sz="1400" dirty="0"/>
              <a:t> Muhammad SAW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Keunikan</a:t>
            </a:r>
            <a:r>
              <a:rPr lang="en-US" dirty="0"/>
              <a:t> </a:t>
            </a:r>
            <a:r>
              <a:rPr lang="en-US" dirty="0" err="1"/>
              <a:t>Gerak</a:t>
            </a:r>
            <a:r>
              <a:rPr lang="en-US" dirty="0"/>
              <a:t> </a:t>
            </a:r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Kreasi</a:t>
            </a:r>
            <a:r>
              <a:rPr lang="en-US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1" y="2807569"/>
            <a:ext cx="1143466" cy="1016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34" y="284226"/>
            <a:ext cx="1143466" cy="101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643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9"/>
          <p:cNvSpPr/>
          <p:nvPr/>
        </p:nvSpPr>
        <p:spPr>
          <a:xfrm>
            <a:off x="1381125" y="1529750"/>
            <a:ext cx="2962200" cy="1478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9"/>
          <p:cNvSpPr/>
          <p:nvPr/>
        </p:nvSpPr>
        <p:spPr>
          <a:xfrm>
            <a:off x="4800638" y="1529750"/>
            <a:ext cx="2962200" cy="1478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9"/>
          <p:cNvSpPr/>
          <p:nvPr/>
        </p:nvSpPr>
        <p:spPr>
          <a:xfrm>
            <a:off x="3090938" y="3126000"/>
            <a:ext cx="2962200" cy="1478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9"/>
          <p:cNvSpPr txBox="1">
            <a:spLocks noGrp="1"/>
          </p:cNvSpPr>
          <p:nvPr>
            <p:ph type="subTitle" idx="1"/>
          </p:nvPr>
        </p:nvSpPr>
        <p:spPr>
          <a:xfrm>
            <a:off x="1605425" y="1764487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Mars</a:t>
            </a:r>
            <a:endParaRPr dirty="0"/>
          </a:p>
        </p:txBody>
      </p:sp>
      <p:sp>
        <p:nvSpPr>
          <p:cNvPr id="473" name="Google Shape;473;p39"/>
          <p:cNvSpPr txBox="1">
            <a:spLocks noGrp="1"/>
          </p:cNvSpPr>
          <p:nvPr>
            <p:ph type="subTitle" idx="3"/>
          </p:nvPr>
        </p:nvSpPr>
        <p:spPr>
          <a:xfrm>
            <a:off x="5024900" y="1762416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474" name="Google Shape;474;p39"/>
          <p:cNvSpPr txBox="1">
            <a:spLocks noGrp="1"/>
          </p:cNvSpPr>
          <p:nvPr>
            <p:ph type="subTitle" idx="4"/>
          </p:nvPr>
        </p:nvSpPr>
        <p:spPr>
          <a:xfrm>
            <a:off x="5024900" y="2073620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It’s a gas giant, and the biggest planet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475" name="Google Shape;475;p39"/>
          <p:cNvSpPr txBox="1">
            <a:spLocks noGrp="1"/>
          </p:cNvSpPr>
          <p:nvPr>
            <p:ph type="subTitle" idx="5"/>
          </p:nvPr>
        </p:nvSpPr>
        <p:spPr>
          <a:xfrm>
            <a:off x="3315150" y="3369732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477" name="Google Shape;477;p39"/>
          <p:cNvSpPr txBox="1">
            <a:spLocks noGrp="1"/>
          </p:cNvSpPr>
          <p:nvPr>
            <p:ph type="title"/>
          </p:nvPr>
        </p:nvSpPr>
        <p:spPr>
          <a:xfrm>
            <a:off x="1815500" y="452325"/>
            <a:ext cx="55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TARI GEGOT DARI BETAWI</a:t>
            </a:r>
            <a:endParaRPr sz="2400" b="1" dirty="0"/>
          </a:p>
        </p:txBody>
      </p:sp>
      <p:pic>
        <p:nvPicPr>
          <p:cNvPr id="5122" name="Picture 2" descr="TARIAN TOPENG BETAWI – SEMANG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562" y="1039282"/>
            <a:ext cx="6251538" cy="4660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9"/>
          <p:cNvSpPr/>
          <p:nvPr/>
        </p:nvSpPr>
        <p:spPr>
          <a:xfrm>
            <a:off x="1381125" y="1529750"/>
            <a:ext cx="2962200" cy="1478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9"/>
          <p:cNvSpPr/>
          <p:nvPr/>
        </p:nvSpPr>
        <p:spPr>
          <a:xfrm>
            <a:off x="4800638" y="1529750"/>
            <a:ext cx="2962200" cy="1478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9"/>
          <p:cNvSpPr/>
          <p:nvPr/>
        </p:nvSpPr>
        <p:spPr>
          <a:xfrm>
            <a:off x="3090938" y="3126000"/>
            <a:ext cx="2962200" cy="1478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9"/>
          <p:cNvSpPr txBox="1">
            <a:spLocks noGrp="1"/>
          </p:cNvSpPr>
          <p:nvPr>
            <p:ph type="subTitle" idx="1"/>
          </p:nvPr>
        </p:nvSpPr>
        <p:spPr>
          <a:xfrm>
            <a:off x="1605425" y="1764487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</a:t>
            </a:r>
            <a:endParaRPr dirty="0"/>
          </a:p>
        </p:txBody>
      </p:sp>
      <p:sp>
        <p:nvSpPr>
          <p:cNvPr id="473" name="Google Shape;473;p39"/>
          <p:cNvSpPr txBox="1">
            <a:spLocks noGrp="1"/>
          </p:cNvSpPr>
          <p:nvPr>
            <p:ph type="subTitle" idx="3"/>
          </p:nvPr>
        </p:nvSpPr>
        <p:spPr>
          <a:xfrm>
            <a:off x="5024900" y="1762416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474" name="Google Shape;474;p39"/>
          <p:cNvSpPr txBox="1">
            <a:spLocks noGrp="1"/>
          </p:cNvSpPr>
          <p:nvPr>
            <p:ph type="subTitle" idx="4"/>
          </p:nvPr>
        </p:nvSpPr>
        <p:spPr>
          <a:xfrm>
            <a:off x="5024900" y="2073620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It’s a gas giant, and the biggest planet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475" name="Google Shape;475;p39"/>
          <p:cNvSpPr txBox="1">
            <a:spLocks noGrp="1"/>
          </p:cNvSpPr>
          <p:nvPr>
            <p:ph type="subTitle" idx="5"/>
          </p:nvPr>
        </p:nvSpPr>
        <p:spPr>
          <a:xfrm>
            <a:off x="3315150" y="3369732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477" name="Google Shape;477;p39"/>
          <p:cNvSpPr txBox="1">
            <a:spLocks noGrp="1"/>
          </p:cNvSpPr>
          <p:nvPr>
            <p:ph type="title"/>
          </p:nvPr>
        </p:nvSpPr>
        <p:spPr>
          <a:xfrm>
            <a:off x="1815500" y="452325"/>
            <a:ext cx="55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TARI RONGGENG BLANTEK</a:t>
            </a:r>
            <a:endParaRPr sz="2400" b="1" dirty="0"/>
          </a:p>
        </p:txBody>
      </p:sp>
      <p:pic>
        <p:nvPicPr>
          <p:cNvPr id="6146" name="Picture 2" descr="Berkas:Tari Ronggeng Blantek.jpg - Wikipedia bahasa Indonesia, ensiklopedia  beb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500" y="1241774"/>
            <a:ext cx="5947338" cy="3685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696596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9"/>
          <p:cNvSpPr/>
          <p:nvPr/>
        </p:nvSpPr>
        <p:spPr>
          <a:xfrm>
            <a:off x="3208661" y="4203131"/>
            <a:ext cx="3877437" cy="21190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9"/>
          <p:cNvSpPr/>
          <p:nvPr/>
        </p:nvSpPr>
        <p:spPr>
          <a:xfrm>
            <a:off x="4800638" y="1529750"/>
            <a:ext cx="2962200" cy="1478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9"/>
          <p:cNvSpPr/>
          <p:nvPr/>
        </p:nvSpPr>
        <p:spPr>
          <a:xfrm>
            <a:off x="3090938" y="3126000"/>
            <a:ext cx="2962200" cy="1478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9"/>
          <p:cNvSpPr txBox="1">
            <a:spLocks noGrp="1"/>
          </p:cNvSpPr>
          <p:nvPr>
            <p:ph type="subTitle" idx="1"/>
          </p:nvPr>
        </p:nvSpPr>
        <p:spPr>
          <a:xfrm>
            <a:off x="1605425" y="1764487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</a:t>
            </a:r>
            <a:endParaRPr dirty="0"/>
          </a:p>
        </p:txBody>
      </p:sp>
      <p:sp>
        <p:nvSpPr>
          <p:cNvPr id="473" name="Google Shape;473;p39"/>
          <p:cNvSpPr txBox="1">
            <a:spLocks noGrp="1"/>
          </p:cNvSpPr>
          <p:nvPr>
            <p:ph type="subTitle" idx="3"/>
          </p:nvPr>
        </p:nvSpPr>
        <p:spPr>
          <a:xfrm>
            <a:off x="5024900" y="1762416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474" name="Google Shape;474;p39"/>
          <p:cNvSpPr txBox="1">
            <a:spLocks noGrp="1"/>
          </p:cNvSpPr>
          <p:nvPr>
            <p:ph type="subTitle" idx="4"/>
          </p:nvPr>
        </p:nvSpPr>
        <p:spPr>
          <a:xfrm>
            <a:off x="5024900" y="2073620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It’s a gas giant, and the biggest planet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475" name="Google Shape;475;p39"/>
          <p:cNvSpPr txBox="1">
            <a:spLocks noGrp="1"/>
          </p:cNvSpPr>
          <p:nvPr>
            <p:ph type="subTitle" idx="5"/>
          </p:nvPr>
        </p:nvSpPr>
        <p:spPr>
          <a:xfrm>
            <a:off x="3315150" y="3369732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477" name="Google Shape;477;p39"/>
          <p:cNvSpPr txBox="1">
            <a:spLocks noGrp="1"/>
          </p:cNvSpPr>
          <p:nvPr>
            <p:ph type="title"/>
          </p:nvPr>
        </p:nvSpPr>
        <p:spPr>
          <a:xfrm>
            <a:off x="1815500" y="452325"/>
            <a:ext cx="55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TARI LOLIYANA</a:t>
            </a:r>
            <a:endParaRPr sz="2400" b="1" dirty="0"/>
          </a:p>
        </p:txBody>
      </p:sp>
      <p:pic>
        <p:nvPicPr>
          <p:cNvPr id="7170" name="Picture 2" descr="Tari Tarian Malu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500" y="1331944"/>
            <a:ext cx="6109300" cy="40147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396975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9"/>
          <p:cNvSpPr/>
          <p:nvPr/>
        </p:nvSpPr>
        <p:spPr>
          <a:xfrm>
            <a:off x="3208661" y="4203131"/>
            <a:ext cx="3877437" cy="21190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9"/>
          <p:cNvSpPr/>
          <p:nvPr/>
        </p:nvSpPr>
        <p:spPr>
          <a:xfrm>
            <a:off x="4800638" y="1529750"/>
            <a:ext cx="2962200" cy="1478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9"/>
          <p:cNvSpPr/>
          <p:nvPr/>
        </p:nvSpPr>
        <p:spPr>
          <a:xfrm>
            <a:off x="3090938" y="3126000"/>
            <a:ext cx="2962200" cy="1478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9"/>
          <p:cNvSpPr txBox="1">
            <a:spLocks noGrp="1"/>
          </p:cNvSpPr>
          <p:nvPr>
            <p:ph type="subTitle" idx="1"/>
          </p:nvPr>
        </p:nvSpPr>
        <p:spPr>
          <a:xfrm>
            <a:off x="1605425" y="1764487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</a:t>
            </a:r>
            <a:endParaRPr dirty="0"/>
          </a:p>
        </p:txBody>
      </p:sp>
      <p:sp>
        <p:nvSpPr>
          <p:cNvPr id="473" name="Google Shape;473;p39"/>
          <p:cNvSpPr txBox="1">
            <a:spLocks noGrp="1"/>
          </p:cNvSpPr>
          <p:nvPr>
            <p:ph type="subTitle" idx="3"/>
          </p:nvPr>
        </p:nvSpPr>
        <p:spPr>
          <a:xfrm>
            <a:off x="5024900" y="1762416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474" name="Google Shape;474;p39"/>
          <p:cNvSpPr txBox="1">
            <a:spLocks noGrp="1"/>
          </p:cNvSpPr>
          <p:nvPr>
            <p:ph type="subTitle" idx="4"/>
          </p:nvPr>
        </p:nvSpPr>
        <p:spPr>
          <a:xfrm>
            <a:off x="5024900" y="2073620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It’s a gas giant, and the biggest planet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475" name="Google Shape;475;p39"/>
          <p:cNvSpPr txBox="1">
            <a:spLocks noGrp="1"/>
          </p:cNvSpPr>
          <p:nvPr>
            <p:ph type="subTitle" idx="5"/>
          </p:nvPr>
        </p:nvSpPr>
        <p:spPr>
          <a:xfrm>
            <a:off x="3315150" y="3369732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477" name="Google Shape;477;p39"/>
          <p:cNvSpPr txBox="1">
            <a:spLocks noGrp="1"/>
          </p:cNvSpPr>
          <p:nvPr>
            <p:ph type="title"/>
          </p:nvPr>
        </p:nvSpPr>
        <p:spPr>
          <a:xfrm>
            <a:off x="1815500" y="452325"/>
            <a:ext cx="55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TARI SAMAN</a:t>
            </a:r>
            <a:endParaRPr sz="2400" b="1" dirty="0"/>
          </a:p>
        </p:txBody>
      </p:sp>
      <p:sp>
        <p:nvSpPr>
          <p:cNvPr id="2" name="AutoShape 2" descr="Tari Saman Aceh - Sejarah, Gerakan, Syair, Iringan, dan Bentuk Penyaj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ari Saman Aceh - Sejarah, Gerakan, Syair, Iringan, dan Bentuk Penyajian"/>
          <p:cNvSpPr>
            <a:spLocks noChangeAspect="1" noChangeArrowheads="1"/>
          </p:cNvSpPr>
          <p:nvPr/>
        </p:nvSpPr>
        <p:spPr bwMode="auto">
          <a:xfrm>
            <a:off x="3102426" y="2627074"/>
            <a:ext cx="420209" cy="3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2" name="Picture 6" descr="Tari Saman - Nangroe Aceh Darussalam #PINdonesia | Indonesia, Buda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50" y="955429"/>
            <a:ext cx="6126176" cy="37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72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07-27 at 18.23.00">
            <a:hlinkClick r:id="" action="ppaction://media"/>
            <a:extLst>
              <a:ext uri="{FF2B5EF4-FFF2-40B4-BE49-F238E27FC236}">
                <a16:creationId xmlns:a16="http://schemas.microsoft.com/office/drawing/2014/main" id="{62CE4E8D-7EC1-40A5-9EA6-F90E000C2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253" y="737203"/>
            <a:ext cx="7165494" cy="39419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7A625A-B5D6-4480-AF85-90901D064A60}"/>
              </a:ext>
            </a:extLst>
          </p:cNvPr>
          <p:cNvSpPr/>
          <p:nvPr/>
        </p:nvSpPr>
        <p:spPr>
          <a:xfrm>
            <a:off x="2158042" y="360461"/>
            <a:ext cx="3576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b="1" dirty="0"/>
              <a:t>V</a:t>
            </a:r>
            <a:r>
              <a:rPr lang="en" b="1" dirty="0"/>
              <a:t>idio saat menerangkan tari kreasi baru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38094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7A625A-B5D6-4480-AF85-90901D064A60}"/>
              </a:ext>
            </a:extLst>
          </p:cNvPr>
          <p:cNvSpPr/>
          <p:nvPr/>
        </p:nvSpPr>
        <p:spPr>
          <a:xfrm>
            <a:off x="2158042" y="360461"/>
            <a:ext cx="3804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b="1" dirty="0"/>
              <a:t>V</a:t>
            </a:r>
            <a:r>
              <a:rPr lang="en" b="1" dirty="0"/>
              <a:t>idio </a:t>
            </a:r>
            <a:r>
              <a:rPr lang="en-ID" b="1" dirty="0" err="1"/>
              <a:t>peserta</a:t>
            </a:r>
            <a:r>
              <a:rPr lang="en-ID" b="1" dirty="0"/>
              <a:t> </a:t>
            </a:r>
            <a:r>
              <a:rPr lang="en-ID" b="1" dirty="0" err="1"/>
              <a:t>didik</a:t>
            </a:r>
            <a:r>
              <a:rPr lang="en-ID" b="1" dirty="0"/>
              <a:t> </a:t>
            </a:r>
            <a:r>
              <a:rPr lang="en-ID" b="1" dirty="0" err="1"/>
              <a:t>berlatih</a:t>
            </a:r>
            <a:r>
              <a:rPr lang="en-ID" b="1" dirty="0"/>
              <a:t> </a:t>
            </a:r>
            <a:r>
              <a:rPr lang="en-ID" b="1" dirty="0" err="1"/>
              <a:t>tari</a:t>
            </a:r>
            <a:r>
              <a:rPr lang="en-ID" b="1" dirty="0"/>
              <a:t> </a:t>
            </a:r>
            <a:r>
              <a:rPr lang="en-ID" b="1" dirty="0" err="1"/>
              <a:t>kreasi</a:t>
            </a:r>
            <a:r>
              <a:rPr lang="en-ID" b="1" dirty="0"/>
              <a:t> </a:t>
            </a:r>
            <a:r>
              <a:rPr lang="en-ID" b="1" dirty="0" err="1"/>
              <a:t>baru</a:t>
            </a:r>
            <a:endParaRPr lang="en-ID" dirty="0"/>
          </a:p>
        </p:txBody>
      </p:sp>
      <p:pic>
        <p:nvPicPr>
          <p:cNvPr id="4" name="WhatsApp Video 2022-07-27 at 19.36.55">
            <a:hlinkClick r:id="" action="ppaction://media"/>
            <a:extLst>
              <a:ext uri="{FF2B5EF4-FFF2-40B4-BE49-F238E27FC236}">
                <a16:creationId xmlns:a16="http://schemas.microsoft.com/office/drawing/2014/main" id="{20B55B09-39E4-494C-8D4E-E0D9D719E5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012" y="1009920"/>
            <a:ext cx="8187975" cy="368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49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D9938661-E55E-4D38-BE79-6CCE3E2DF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504" y="959629"/>
            <a:ext cx="5967248" cy="345646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419100"/>
            <a:ext cx="3911600" cy="3530600"/>
          </a:xfrm>
        </p:spPr>
        <p:txBody>
          <a:bodyPr/>
          <a:lstStyle/>
          <a:p>
            <a:r>
              <a:rPr lang="en-US" sz="4000" b="1" dirty="0">
                <a:solidFill>
                  <a:schemeClr val="bg2"/>
                </a:solidFill>
              </a:rPr>
              <a:t>TARI KREASI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10 Contoh Tari Kreasi Baru dari Berbagai Daerah di Indone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9100"/>
            <a:ext cx="4416150" cy="429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9" y="4081982"/>
            <a:ext cx="1207853" cy="1073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2" y="3380282"/>
            <a:ext cx="909031" cy="807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16" y="2605577"/>
            <a:ext cx="909031" cy="80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8864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3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Pengertian Tari Kreasi</a:t>
            </a:r>
            <a:endParaRPr dirty="0"/>
          </a:p>
        </p:txBody>
      </p:sp>
      <p:sp>
        <p:nvSpPr>
          <p:cNvPr id="364" name="Google Shape;364;p33"/>
          <p:cNvSpPr txBox="1">
            <a:spLocks noGrp="1"/>
          </p:cNvSpPr>
          <p:nvPr>
            <p:ph type="body" idx="1"/>
          </p:nvPr>
        </p:nvSpPr>
        <p:spPr>
          <a:xfrm>
            <a:off x="713100" y="1147950"/>
            <a:ext cx="7717800" cy="35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awalnya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kreasi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merupakan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pengembangan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rakyat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klasik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kreasi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muncul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karena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adanya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panduan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gerak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daerah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masuknya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gerak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negara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dikembangkan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unsur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tradisi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iringan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bervariasi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sehingga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menjadikan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Indonesia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semakin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beragam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kreasi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mempunyai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bentuk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mengekspresikan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artistik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bersifat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individual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menekankan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ekspresi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estetika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pertunjukannya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0799"/>
            <a:ext cx="1432185" cy="143218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35"/>
          <p:cNvGrpSpPr/>
          <p:nvPr/>
        </p:nvGrpSpPr>
        <p:grpSpPr>
          <a:xfrm>
            <a:off x="7593019" y="2358828"/>
            <a:ext cx="3029216" cy="3376724"/>
            <a:chOff x="5325298" y="1401875"/>
            <a:chExt cx="3029216" cy="3376724"/>
          </a:xfrm>
        </p:grpSpPr>
        <p:pic>
          <p:nvPicPr>
            <p:cNvPr id="395" name="Google Shape;395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834659">
              <a:off x="6665023" y="2077497"/>
              <a:ext cx="1097961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244271">
              <a:off x="6493573" y="1779848"/>
              <a:ext cx="1097958" cy="3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172484" flipH="1">
              <a:off x="7130170" y="2170760"/>
              <a:ext cx="990785" cy="139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325298" y="2329184"/>
              <a:ext cx="2914801" cy="24494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9" name="Google Shape;399;p35"/>
          <p:cNvGrpSpPr/>
          <p:nvPr/>
        </p:nvGrpSpPr>
        <p:grpSpPr>
          <a:xfrm>
            <a:off x="-1675571" y="-965712"/>
            <a:ext cx="3777681" cy="4069091"/>
            <a:chOff x="395551" y="-262634"/>
            <a:chExt cx="3777681" cy="4069091"/>
          </a:xfrm>
        </p:grpSpPr>
        <p:pic>
          <p:nvPicPr>
            <p:cNvPr id="400" name="Google Shape;400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265453" flipH="1">
              <a:off x="1468984" y="2821772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 flipH="1">
              <a:off x="1717059" y="3078947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1867234" flipH="1">
              <a:off x="665176" y="-4947"/>
              <a:ext cx="1167270" cy="1368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6" name="Google Shape;406;p35"/>
          <p:cNvSpPr txBox="1">
            <a:spLocks noGrp="1"/>
          </p:cNvSpPr>
          <p:nvPr>
            <p:ph type="title"/>
          </p:nvPr>
        </p:nvSpPr>
        <p:spPr>
          <a:xfrm>
            <a:off x="1309864" y="901853"/>
            <a:ext cx="3748800" cy="5438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Pengertian ke 2</a:t>
            </a:r>
            <a:endParaRPr sz="3600" dirty="0"/>
          </a:p>
        </p:txBody>
      </p:sp>
      <p:sp>
        <p:nvSpPr>
          <p:cNvPr id="407" name="Google Shape;407;p35"/>
          <p:cNvSpPr txBox="1">
            <a:spLocks noGrp="1"/>
          </p:cNvSpPr>
          <p:nvPr>
            <p:ph type="subTitle" idx="1"/>
          </p:nvPr>
        </p:nvSpPr>
        <p:spPr>
          <a:xfrm>
            <a:off x="560992" y="1602979"/>
            <a:ext cx="8583008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Pengertian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kreasi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jenis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koreografi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masih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bertolak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tradisional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pengembangan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pola-pola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sudah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Terbentuknya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kreasi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karena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dipengaruhi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gaya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daerah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negara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maupun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hasil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kreativitas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penciptanya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Sebagai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contoh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Gebyar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Trompong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Oleg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Tambulilingan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Manuk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(Bali),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Karonsih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Jawa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tengah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Kipas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Kampu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(Sumatra).</a:t>
            </a:r>
            <a:endParaRPr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8" name="Google Shape;40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-356346" y="4130431"/>
            <a:ext cx="1645944" cy="53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576772">
            <a:off x="5322242" y="916405"/>
            <a:ext cx="1645944" cy="53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392363">
            <a:off x="8205432" y="3855048"/>
            <a:ext cx="1333828" cy="118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2456330" y="3738901"/>
            <a:ext cx="1382593" cy="449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584082">
            <a:off x="7717035" y="446731"/>
            <a:ext cx="1645945" cy="53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2" y="3604529"/>
            <a:ext cx="1557817" cy="1557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57" y="122944"/>
            <a:ext cx="1557817" cy="155781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6"/>
          <p:cNvSpPr txBox="1">
            <a:spLocks noGrp="1"/>
          </p:cNvSpPr>
          <p:nvPr>
            <p:ph type="title" idx="2"/>
          </p:nvPr>
        </p:nvSpPr>
        <p:spPr>
          <a:xfrm>
            <a:off x="4254126" y="1010862"/>
            <a:ext cx="3164847" cy="8055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Ada 2 </a:t>
            </a:r>
            <a:r>
              <a:rPr lang="en-US" sz="2800" dirty="0" err="1"/>
              <a:t>jenis</a:t>
            </a:r>
            <a:r>
              <a:rPr lang="en-US" sz="2800" dirty="0"/>
              <a:t> : </a:t>
            </a:r>
            <a:endParaRPr sz="2800" dirty="0"/>
          </a:p>
        </p:txBody>
      </p:sp>
      <p:sp>
        <p:nvSpPr>
          <p:cNvPr id="418" name="Google Shape;418;p36"/>
          <p:cNvSpPr txBox="1">
            <a:spLocks noGrp="1"/>
          </p:cNvSpPr>
          <p:nvPr>
            <p:ph type="subTitle" idx="1"/>
          </p:nvPr>
        </p:nvSpPr>
        <p:spPr>
          <a:xfrm>
            <a:off x="4487724" y="1656324"/>
            <a:ext cx="4084325" cy="12608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buAutoNum type="arabicPeriod"/>
            </a:pPr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kreasi</a:t>
            </a:r>
            <a:r>
              <a:rPr lang="en-US" dirty="0"/>
              <a:t> </a:t>
            </a:r>
            <a:r>
              <a:rPr lang="en-US" dirty="0" err="1"/>
              <a:t>berpolakan</a:t>
            </a:r>
            <a:r>
              <a:rPr lang="en-US" dirty="0"/>
              <a:t> </a:t>
            </a:r>
            <a:r>
              <a:rPr lang="en-US" dirty="0" err="1"/>
              <a:t>tradisi</a:t>
            </a:r>
            <a:r>
              <a:rPr lang="en-US" dirty="0"/>
              <a:t> </a:t>
            </a:r>
          </a:p>
          <a:p>
            <a:pPr marL="342900" lvl="0" indent="-342900">
              <a:buAutoNum type="arabicPeriod"/>
            </a:pPr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kreasi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berpolakan</a:t>
            </a:r>
            <a:r>
              <a:rPr lang="en-US" dirty="0"/>
              <a:t> </a:t>
            </a:r>
            <a:r>
              <a:rPr lang="en-US" dirty="0" err="1"/>
              <a:t>tradisi</a:t>
            </a:r>
            <a:r>
              <a:rPr lang="en-US" dirty="0"/>
              <a:t> (</a:t>
            </a:r>
            <a:r>
              <a:rPr lang="en-US" dirty="0" err="1"/>
              <a:t>nontradisi</a:t>
            </a:r>
            <a:r>
              <a:rPr lang="en-US" dirty="0"/>
              <a:t>) </a:t>
            </a:r>
          </a:p>
          <a:p>
            <a:pPr marL="342900" lvl="0" indent="-342900">
              <a:buAutoNum type="arabicPeriod"/>
            </a:pPr>
            <a:endParaRPr dirty="0"/>
          </a:p>
        </p:txBody>
      </p:sp>
      <p:sp>
        <p:nvSpPr>
          <p:cNvPr id="419" name="Google Shape;419;p36"/>
          <p:cNvSpPr/>
          <p:nvPr/>
        </p:nvSpPr>
        <p:spPr>
          <a:xfrm>
            <a:off x="1054150" y="866700"/>
            <a:ext cx="3410100" cy="341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0" name="Google Shape;420;p36"/>
          <p:cNvGrpSpPr/>
          <p:nvPr/>
        </p:nvGrpSpPr>
        <p:grpSpPr>
          <a:xfrm rot="10800000" flipH="1">
            <a:off x="-1409548" y="577650"/>
            <a:ext cx="4545173" cy="5340275"/>
            <a:chOff x="-1304773" y="-1131675"/>
            <a:chExt cx="4545173" cy="5340275"/>
          </a:xfrm>
        </p:grpSpPr>
        <p:pic>
          <p:nvPicPr>
            <p:cNvPr id="421" name="Google Shape;421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1679198" y="1258394"/>
            <a:ext cx="2326327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Jenis Tari Kreasi</a:t>
            </a:r>
            <a:endParaRPr sz="4400" dirty="0"/>
          </a:p>
        </p:txBody>
      </p:sp>
      <p:pic>
        <p:nvPicPr>
          <p:cNvPr id="426" name="Google Shape;42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823372">
            <a:off x="5580248" y="423083"/>
            <a:ext cx="1380599" cy="4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149488">
            <a:off x="3423519" y="3692004"/>
            <a:ext cx="996762" cy="3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810529">
            <a:off x="7426467" y="5035030"/>
            <a:ext cx="996764" cy="3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05" y="2807606"/>
            <a:ext cx="2190356" cy="189830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7"/>
          <p:cNvSpPr txBox="1">
            <a:spLocks noGrp="1"/>
          </p:cNvSpPr>
          <p:nvPr>
            <p:ph type="body" idx="1"/>
          </p:nvPr>
        </p:nvSpPr>
        <p:spPr>
          <a:xfrm>
            <a:off x="1687050" y="1759500"/>
            <a:ext cx="5769900" cy="2660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kreasi</a:t>
            </a:r>
            <a:r>
              <a:rPr lang="en-US" dirty="0"/>
              <a:t> yang </a:t>
            </a:r>
            <a:r>
              <a:rPr lang="en-US" dirty="0" err="1"/>
              <a:t>garapannya</a:t>
            </a:r>
            <a:r>
              <a:rPr lang="en-US" dirty="0"/>
              <a:t> </a:t>
            </a:r>
            <a:r>
              <a:rPr lang="en-US" dirty="0" err="1"/>
              <a:t>dilandasi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kaidah-kaidah</a:t>
            </a:r>
            <a:r>
              <a:rPr lang="en-US" dirty="0"/>
              <a:t> </a:t>
            </a:r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tradisi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koreografi</a:t>
            </a:r>
            <a:r>
              <a:rPr lang="en-US" dirty="0"/>
              <a:t> , </a:t>
            </a:r>
            <a:r>
              <a:rPr lang="en-US" dirty="0" err="1"/>
              <a:t>musik</a:t>
            </a:r>
            <a:r>
              <a:rPr lang="en-US" dirty="0"/>
              <a:t>/</a:t>
            </a:r>
            <a:r>
              <a:rPr lang="en-US" dirty="0" err="1"/>
              <a:t>karawitan</a:t>
            </a:r>
            <a:r>
              <a:rPr lang="en-US" dirty="0"/>
              <a:t>, </a:t>
            </a:r>
            <a:r>
              <a:rPr lang="en-US" dirty="0" err="1"/>
              <a:t>tata</a:t>
            </a:r>
            <a:r>
              <a:rPr lang="en-US" dirty="0"/>
              <a:t> </a:t>
            </a:r>
            <a:r>
              <a:rPr lang="en-US" dirty="0" err="1"/>
              <a:t>busana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rias,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tata</a:t>
            </a:r>
            <a:r>
              <a:rPr lang="en-US" dirty="0"/>
              <a:t> </a:t>
            </a:r>
            <a:r>
              <a:rPr lang="en-US" dirty="0" err="1"/>
              <a:t>teknik</a:t>
            </a:r>
            <a:r>
              <a:rPr lang="en-US" dirty="0"/>
              <a:t> </a:t>
            </a:r>
            <a:r>
              <a:rPr lang="en-US" dirty="0" err="1"/>
              <a:t>pentasnya</a:t>
            </a:r>
            <a:r>
              <a:rPr lang="en-US" dirty="0"/>
              <a:t>,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menghilangkan</a:t>
            </a:r>
            <a:r>
              <a:rPr lang="en-US" dirty="0"/>
              <a:t> </a:t>
            </a:r>
            <a:r>
              <a:rPr lang="en-US" dirty="0" err="1"/>
              <a:t>esensi</a:t>
            </a:r>
            <a:r>
              <a:rPr lang="en-US" dirty="0"/>
              <a:t> </a:t>
            </a:r>
            <a:r>
              <a:rPr lang="en-US" dirty="0" err="1"/>
              <a:t>tradisinya</a:t>
            </a:r>
            <a:r>
              <a:rPr lang="en-US" dirty="0"/>
              <a:t>. 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kreasi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Nandak</a:t>
            </a:r>
            <a:r>
              <a:rPr lang="en-US" dirty="0"/>
              <a:t> </a:t>
            </a:r>
            <a:r>
              <a:rPr lang="en-US" dirty="0" err="1"/>
              <a:t>Gojek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Betawi</a:t>
            </a:r>
            <a:r>
              <a:rPr lang="en-US" dirty="0"/>
              <a:t>, yang </a:t>
            </a:r>
            <a:r>
              <a:rPr lang="en-US" dirty="0" err="1"/>
              <a:t>ditarikan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siswi</a:t>
            </a:r>
            <a:r>
              <a:rPr lang="en-US" dirty="0"/>
              <a:t> SMK </a:t>
            </a:r>
            <a:r>
              <a:rPr lang="en-US" dirty="0" err="1"/>
              <a:t>Negeri</a:t>
            </a:r>
            <a:r>
              <a:rPr lang="en-US" dirty="0"/>
              <a:t> di Jakarta </a:t>
            </a:r>
            <a:r>
              <a:rPr lang="en-US" dirty="0" err="1"/>
              <a:t>Jurusan</a:t>
            </a:r>
            <a:r>
              <a:rPr lang="en-US" dirty="0"/>
              <a:t> </a:t>
            </a:r>
            <a:r>
              <a:rPr lang="en-US" dirty="0" err="1"/>
              <a:t>Seni</a:t>
            </a:r>
            <a:r>
              <a:rPr lang="en-US" dirty="0"/>
              <a:t> </a:t>
            </a:r>
            <a:r>
              <a:rPr lang="en-US" dirty="0" err="1"/>
              <a:t>Tari</a:t>
            </a:r>
            <a:r>
              <a:rPr lang="en-US" dirty="0"/>
              <a:t>. </a:t>
            </a:r>
            <a:r>
              <a:rPr lang="en-US" dirty="0" err="1"/>
              <a:t>Tarian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diciptakan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2014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siswi</a:t>
            </a:r>
            <a:r>
              <a:rPr lang="en-US" dirty="0"/>
              <a:t> SMK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bimbingan</a:t>
            </a:r>
            <a:r>
              <a:rPr lang="en-US" dirty="0"/>
              <a:t> guru </a:t>
            </a:r>
            <a:r>
              <a:rPr lang="en-US" dirty="0" err="1"/>
              <a:t>kesenian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tarian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berangkat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dirty="0" err="1"/>
              <a:t>gerak</a:t>
            </a:r>
            <a:r>
              <a:rPr lang="en-US" dirty="0"/>
              <a:t> </a:t>
            </a:r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Topeng</a:t>
            </a:r>
            <a:r>
              <a:rPr lang="en-US" dirty="0"/>
              <a:t> </a:t>
            </a:r>
            <a:r>
              <a:rPr lang="en-US" dirty="0" err="1"/>
              <a:t>Betawi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iringan</a:t>
            </a:r>
            <a:r>
              <a:rPr lang="en-US" dirty="0"/>
              <a:t> </a:t>
            </a:r>
            <a:r>
              <a:rPr lang="en-US" dirty="0" err="1"/>
              <a:t>musik</a:t>
            </a:r>
            <a:r>
              <a:rPr lang="en-US" dirty="0"/>
              <a:t> gamelan </a:t>
            </a:r>
            <a:r>
              <a:rPr lang="en-US" dirty="0" err="1"/>
              <a:t>topeng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properti</a:t>
            </a:r>
            <a:r>
              <a:rPr lang="en-US" dirty="0"/>
              <a:t> </a:t>
            </a:r>
            <a:r>
              <a:rPr lang="en-US" dirty="0" err="1"/>
              <a:t>tari</a:t>
            </a:r>
            <a:r>
              <a:rPr lang="en-US" dirty="0"/>
              <a:t>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payung</a:t>
            </a:r>
            <a:r>
              <a:rPr lang="en-US" dirty="0"/>
              <a:t>. 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34" name="Google Shape;434;p37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kreasi</a:t>
            </a:r>
            <a:r>
              <a:rPr lang="en-US" dirty="0"/>
              <a:t> </a:t>
            </a:r>
            <a:r>
              <a:rPr lang="en-US" dirty="0" err="1"/>
              <a:t>berpolakan</a:t>
            </a:r>
            <a:r>
              <a:rPr lang="en-US" dirty="0"/>
              <a:t> </a:t>
            </a:r>
            <a:r>
              <a:rPr lang="en-US" dirty="0" err="1"/>
              <a:t>tradisi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16" y="0"/>
            <a:ext cx="3005528" cy="1268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ri Janger Bali, Kesenian Tari yang Populer - Sering Ja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4" y="850900"/>
            <a:ext cx="5165725" cy="2959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454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19201" y="965022"/>
            <a:ext cx="5769900" cy="2319000"/>
          </a:xfrm>
        </p:spPr>
        <p:txBody>
          <a:bodyPr/>
          <a:lstStyle/>
          <a:p>
            <a:r>
              <a:rPr lang="en-US" sz="2000" dirty="0" err="1"/>
              <a:t>Tari</a:t>
            </a:r>
            <a:r>
              <a:rPr lang="en-US" sz="2000" dirty="0"/>
              <a:t> </a:t>
            </a:r>
            <a:r>
              <a:rPr lang="en-US" sz="2000" dirty="0" err="1"/>
              <a:t>kreasi</a:t>
            </a:r>
            <a:r>
              <a:rPr lang="en-US" sz="2000" dirty="0"/>
              <a:t> yang </a:t>
            </a:r>
            <a:r>
              <a:rPr lang="en-US" sz="2000" dirty="0" err="1"/>
              <a:t>garapannya</a:t>
            </a:r>
            <a:r>
              <a:rPr lang="en-US" sz="2000" dirty="0"/>
              <a:t> </a:t>
            </a:r>
            <a:r>
              <a:rPr lang="en-US" sz="2000" dirty="0" err="1"/>
              <a:t>melepaskan</a:t>
            </a:r>
            <a:r>
              <a:rPr lang="en-US" sz="2000" dirty="0"/>
              <a:t> </a:t>
            </a:r>
            <a:r>
              <a:rPr lang="en-US" sz="2000" dirty="0" err="1"/>
              <a:t>diri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pola-pola</a:t>
            </a:r>
            <a:r>
              <a:rPr lang="en-US" sz="2000" dirty="0"/>
              <a:t> </a:t>
            </a:r>
            <a:r>
              <a:rPr lang="en-US" sz="2000" dirty="0" err="1"/>
              <a:t>tradisi</a:t>
            </a:r>
            <a:r>
              <a:rPr lang="en-US" sz="2000" dirty="0"/>
              <a:t> </a:t>
            </a:r>
            <a:r>
              <a:rPr lang="en-US" sz="2000" dirty="0" err="1"/>
              <a:t>baik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hal</a:t>
            </a:r>
            <a:r>
              <a:rPr lang="en-US" sz="2000" dirty="0"/>
              <a:t> </a:t>
            </a:r>
            <a:r>
              <a:rPr lang="en-US" sz="2000" dirty="0" err="1"/>
              <a:t>koreografi</a:t>
            </a:r>
            <a:r>
              <a:rPr lang="en-US" sz="2000" dirty="0"/>
              <a:t> , </a:t>
            </a:r>
            <a:r>
              <a:rPr lang="en-US" sz="2000" dirty="0" err="1"/>
              <a:t>musik</a:t>
            </a:r>
            <a:r>
              <a:rPr lang="en-US" sz="2000" dirty="0"/>
              <a:t>, rias,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busana</a:t>
            </a:r>
            <a:r>
              <a:rPr lang="en-US" sz="2000" dirty="0"/>
              <a:t> </a:t>
            </a:r>
            <a:r>
              <a:rPr lang="en-US" sz="2000" dirty="0" err="1"/>
              <a:t>maupun</a:t>
            </a:r>
            <a:r>
              <a:rPr lang="en-US" sz="2000" dirty="0"/>
              <a:t> </a:t>
            </a:r>
            <a:r>
              <a:rPr lang="en-US" sz="2000" dirty="0" err="1"/>
              <a:t>tata</a:t>
            </a:r>
            <a:r>
              <a:rPr lang="en-US" sz="2000" dirty="0"/>
              <a:t> </a:t>
            </a:r>
            <a:r>
              <a:rPr lang="en-US" sz="2000" dirty="0" err="1"/>
              <a:t>teknik</a:t>
            </a:r>
            <a:r>
              <a:rPr lang="en-US" sz="2000" dirty="0"/>
              <a:t> </a:t>
            </a:r>
            <a:r>
              <a:rPr lang="en-US" sz="2000" dirty="0" err="1"/>
              <a:t>pentasnya</a:t>
            </a:r>
            <a:r>
              <a:rPr lang="en-US" sz="2000" dirty="0"/>
              <a:t>. Salah </a:t>
            </a:r>
            <a:r>
              <a:rPr lang="en-US" sz="2000" dirty="0" err="1"/>
              <a:t>satu</a:t>
            </a:r>
            <a:r>
              <a:rPr lang="en-US" sz="2000" dirty="0"/>
              <a:t> </a:t>
            </a:r>
            <a:r>
              <a:rPr lang="en-US" sz="2000" dirty="0" err="1"/>
              <a:t>tari</a:t>
            </a:r>
            <a:r>
              <a:rPr lang="en-US" sz="2000" dirty="0"/>
              <a:t> </a:t>
            </a:r>
            <a:r>
              <a:rPr lang="en-US" sz="2000" dirty="0" err="1"/>
              <a:t>kreasi</a:t>
            </a:r>
            <a:r>
              <a:rPr lang="en-US" sz="2000" dirty="0"/>
              <a:t> </a:t>
            </a:r>
            <a:r>
              <a:rPr lang="en-US" sz="2000" dirty="0" err="1"/>
              <a:t>baru</a:t>
            </a:r>
            <a:r>
              <a:rPr lang="en-US" sz="2000" dirty="0"/>
              <a:t> </a:t>
            </a:r>
            <a:r>
              <a:rPr lang="en-US" sz="2000" dirty="0" err="1"/>
              <a:t>nontradisi</a:t>
            </a:r>
            <a:r>
              <a:rPr lang="en-US" sz="2000" dirty="0"/>
              <a:t>, </a:t>
            </a:r>
            <a:r>
              <a:rPr lang="en-US" sz="2000" dirty="0" err="1"/>
              <a:t>yaitu</a:t>
            </a:r>
            <a:r>
              <a:rPr lang="en-US" sz="2000" dirty="0"/>
              <a:t> </a:t>
            </a:r>
            <a:r>
              <a:rPr lang="en-US" sz="2000" dirty="0" err="1"/>
              <a:t>tari</a:t>
            </a:r>
            <a:r>
              <a:rPr lang="en-US" sz="2000" dirty="0"/>
              <a:t> </a:t>
            </a:r>
            <a:r>
              <a:rPr lang="en-US" sz="2000" dirty="0" err="1"/>
              <a:t>kontemporer</a:t>
            </a:r>
            <a:r>
              <a:rPr lang="en-US" sz="2000" dirty="0"/>
              <a:t>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1500" y="180580"/>
            <a:ext cx="7302500" cy="572700"/>
          </a:xfrm>
        </p:spPr>
        <p:txBody>
          <a:bodyPr/>
          <a:lstStyle/>
          <a:p>
            <a:pPr algn="ctr"/>
            <a:r>
              <a:rPr lang="en-US" sz="2800" b="1" dirty="0" err="1"/>
              <a:t>Tari</a:t>
            </a:r>
            <a:r>
              <a:rPr lang="en-US" sz="2800" b="1" dirty="0"/>
              <a:t> </a:t>
            </a:r>
            <a:r>
              <a:rPr lang="en-US" sz="2800" b="1" dirty="0" err="1"/>
              <a:t>kreasi</a:t>
            </a:r>
            <a:r>
              <a:rPr lang="en-US" sz="2800" b="1" dirty="0"/>
              <a:t> </a:t>
            </a:r>
            <a:r>
              <a:rPr lang="en-US" sz="2800" b="1" dirty="0" err="1"/>
              <a:t>baru</a:t>
            </a:r>
            <a:r>
              <a:rPr lang="en-US" sz="2800" b="1" dirty="0"/>
              <a:t> </a:t>
            </a:r>
            <a:r>
              <a:rPr lang="en-US" sz="2800" b="1" dirty="0" err="1"/>
              <a:t>tidak</a:t>
            </a:r>
            <a:r>
              <a:rPr lang="en-US" sz="2800" b="1" dirty="0"/>
              <a:t> </a:t>
            </a:r>
            <a:r>
              <a:rPr lang="en-US" sz="2800" b="1" dirty="0" err="1"/>
              <a:t>berpolakan</a:t>
            </a:r>
            <a:r>
              <a:rPr lang="en-US" sz="2800" b="1" dirty="0"/>
              <a:t> </a:t>
            </a:r>
            <a:r>
              <a:rPr lang="en-US" sz="2800" b="1" dirty="0" err="1"/>
              <a:t>tradisi</a:t>
            </a:r>
            <a:r>
              <a:rPr lang="en-US" sz="2800" b="1" dirty="0"/>
              <a:t> (</a:t>
            </a:r>
            <a:r>
              <a:rPr lang="en-US" sz="2800" b="1" dirty="0" err="1"/>
              <a:t>nontradisi</a:t>
            </a:r>
            <a:r>
              <a:rPr lang="en-US" sz="2800" b="1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5" y="2851332"/>
            <a:ext cx="2970239" cy="19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3221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ari Mod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863600"/>
            <a:ext cx="5664200" cy="3416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602525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564</Words>
  <Application>Microsoft Office PowerPoint</Application>
  <PresentationFormat>On-screen Show (16:9)</PresentationFormat>
  <Paragraphs>46</Paragraphs>
  <Slides>18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Open Sans</vt:lpstr>
      <vt:lpstr>Karla</vt:lpstr>
      <vt:lpstr>Rochester</vt:lpstr>
      <vt:lpstr>Times New Roman</vt:lpstr>
      <vt:lpstr>Arial</vt:lpstr>
      <vt:lpstr>Roboto Condensed Light</vt:lpstr>
      <vt:lpstr>Language Arts Subject for Highschool - 9th Grade: Comparing Texts</vt:lpstr>
      <vt:lpstr>Salam Budaya Yeni Kusumawati, S.Pd. Guru Seni Budaya SMP N I Sooko</vt:lpstr>
      <vt:lpstr>TARI KREASI</vt:lpstr>
      <vt:lpstr>Pengertian Tari Kreasi</vt:lpstr>
      <vt:lpstr>Pengertian ke 2</vt:lpstr>
      <vt:lpstr>Ada 2 jenis : </vt:lpstr>
      <vt:lpstr>Tari kreasi berpolakan tradisi </vt:lpstr>
      <vt:lpstr>PowerPoint Presentation</vt:lpstr>
      <vt:lpstr>Tari kreasi baru tidak berpolakan tradisi (nontradisi)</vt:lpstr>
      <vt:lpstr>PowerPoint Presentation</vt:lpstr>
      <vt:lpstr>Keunikan Gerak Tari Kreasi </vt:lpstr>
      <vt:lpstr>Keunikan Gerak Tari Kreasi </vt:lpstr>
      <vt:lpstr>TARI GEGOT DARI BETAWI</vt:lpstr>
      <vt:lpstr>TARI RONGGENG BLANTEK</vt:lpstr>
      <vt:lpstr>TARI LOLIYANA</vt:lpstr>
      <vt:lpstr>TARI SAMAN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Tari Kreasi</dc:title>
  <dc:creator>ASUS</dc:creator>
  <cp:lastModifiedBy>A409JP</cp:lastModifiedBy>
  <cp:revision>35</cp:revision>
  <dcterms:modified xsi:type="dcterms:W3CDTF">2022-07-27T12:42:22Z</dcterms:modified>
</cp:coreProperties>
</file>