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latin typeface="Bell MT" panose="02020503060305020303" pitchFamily="18" charset="0"/>
              </a:rPr>
              <a:t>SISTEM REPRODUKSI MANUSIA</a:t>
            </a:r>
            <a:endParaRPr lang="id-ID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d-ID" dirty="0" smtClean="0">
                <a:latin typeface="Blackadder ITC" panose="04020505051007020D02" pitchFamily="82" charset="0"/>
                <a:ea typeface="Batang" panose="02030600000101010101" pitchFamily="18" charset="-127"/>
              </a:rPr>
              <a:t>Oleh :</a:t>
            </a:r>
          </a:p>
          <a:p>
            <a:pPr algn="ctr"/>
            <a:r>
              <a:rPr lang="id-ID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CEMPAKA CIPTA P.</a:t>
            </a:r>
            <a:endParaRPr lang="id-ID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85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3740727" y="3103418"/>
            <a:ext cx="471055" cy="3325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4060024" y="3565157"/>
            <a:ext cx="526473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4060025" y="2974188"/>
            <a:ext cx="526473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3776046" y="3436777"/>
            <a:ext cx="471055" cy="309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8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051908"/>
          </a:xfrm>
          <a:solidFill>
            <a:srgbClr val="FFFF00"/>
          </a:solidFill>
        </p:spPr>
        <p:txBody>
          <a:bodyPr/>
          <a:lstStyle/>
          <a:p>
            <a:r>
              <a:rPr lang="id-ID" dirty="0" smtClean="0">
                <a:latin typeface="Berlin Sans FB" panose="020E0602020502020306" pitchFamily="34" charset="0"/>
              </a:rPr>
              <a:t>A. ORGAN REPRODUKSI PRIA</a:t>
            </a:r>
            <a:endParaRPr lang="id-ID" dirty="0">
              <a:latin typeface="Berlin Sans FB" panose="020E0602020502020306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2821" y="1893115"/>
            <a:ext cx="5657569" cy="41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dirty="0" smtClean="0"/>
              <a:t>1. </a:t>
            </a:r>
            <a:r>
              <a:rPr lang="id-ID" dirty="0" smtClean="0">
                <a:latin typeface="Berlin Sans FB" panose="020E0602020502020306" pitchFamily="34" charset="0"/>
              </a:rPr>
              <a:t>SPERMATOGENESIS</a:t>
            </a:r>
            <a:br>
              <a:rPr lang="id-ID" dirty="0" smtClean="0">
                <a:latin typeface="Berlin Sans FB" panose="020E0602020502020306" pitchFamily="34" charset="0"/>
              </a:rPr>
            </a:br>
            <a:r>
              <a:rPr lang="id-ID" dirty="0">
                <a:latin typeface="Berlin Sans FB" panose="020E0602020502020306" pitchFamily="34" charset="0"/>
              </a:rPr>
              <a:t>	</a:t>
            </a:r>
            <a:r>
              <a:rPr lang="id-ID" i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Proses pembentukan sel sperma</a:t>
            </a:r>
            <a:endParaRPr lang="id-ID" i="1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sz="4400" dirty="0" smtClean="0">
                <a:latin typeface="Berlin Sans FB" panose="020E0602020502020306" pitchFamily="34" charset="0"/>
              </a:rPr>
              <a:t>Terjadi di </a:t>
            </a:r>
            <a:r>
              <a:rPr lang="id-ID" sz="4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testis</a:t>
            </a:r>
          </a:p>
          <a:p>
            <a:pPr marL="0" indent="0">
              <a:buNone/>
            </a:pPr>
            <a:r>
              <a:rPr lang="id-ID" sz="4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id-ID" sz="4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(tubulus seminiferus)</a:t>
            </a:r>
          </a:p>
          <a:p>
            <a:pPr marL="0" indent="0">
              <a:buNone/>
            </a:pPr>
            <a:endParaRPr lang="id-ID" sz="44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endParaRPr lang="id-ID" sz="4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3947201"/>
            <a:ext cx="3989532" cy="21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89148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id-ID" dirty="0" smtClean="0">
                <a:latin typeface="Berlin Sans FB" panose="020E0602020502020306" pitchFamily="34" charset="0"/>
              </a:rPr>
              <a:t>2. Tahap spermatogenesis</a:t>
            </a:r>
            <a:endParaRPr lang="id-ID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sz="3600" dirty="0" smtClean="0">
                <a:latin typeface="Berlin Sans FB" panose="020E0602020502020306" pitchFamily="34" charset="0"/>
              </a:rPr>
              <a:t>Sel induk sperma</a:t>
            </a:r>
          </a:p>
          <a:p>
            <a:pPr marL="0" indent="0">
              <a:buNone/>
            </a:pPr>
            <a:r>
              <a:rPr lang="id-ID" sz="3600" dirty="0" smtClean="0">
                <a:latin typeface="Berlin Sans FB" panose="020E0602020502020306" pitchFamily="34" charset="0"/>
              </a:rPr>
              <a:t> disebut </a:t>
            </a:r>
            <a:r>
              <a:rPr lang="id-ID" sz="3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spermatogonium</a:t>
            </a:r>
            <a:endParaRPr lang="id-ID" sz="3600" dirty="0">
              <a:latin typeface="Berlin Sans FB" panose="020E0602020502020306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488" y="2150696"/>
            <a:ext cx="3060783" cy="42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859402"/>
          </a:xfrm>
          <a:solidFill>
            <a:srgbClr val="FFFF00"/>
          </a:solidFill>
        </p:spPr>
        <p:txBody>
          <a:bodyPr/>
          <a:lstStyle/>
          <a:p>
            <a:r>
              <a:rPr lang="id-ID" dirty="0" smtClean="0">
                <a:latin typeface="Berlin Sans FB" panose="020E0602020502020306" pitchFamily="34" charset="0"/>
              </a:rPr>
              <a:t>B. ALAT REPRODUKSI WANITA</a:t>
            </a:r>
            <a:endParaRPr lang="id-ID" dirty="0">
              <a:latin typeface="Berlin Sans FB" panose="020E0602020502020306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545" y="1876926"/>
            <a:ext cx="6996722" cy="42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356708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Berlin Sans FB" panose="020E0602020502020306" pitchFamily="34" charset="0"/>
              </a:rPr>
              <a:t>1. OOGENESIS</a:t>
            </a:r>
            <a:br>
              <a:rPr lang="id-ID" dirty="0" smtClean="0">
                <a:latin typeface="Berlin Sans FB" panose="020E0602020502020306" pitchFamily="34" charset="0"/>
              </a:rPr>
            </a:br>
            <a:r>
              <a:rPr lang="id-ID" dirty="0">
                <a:latin typeface="Berlin Sans FB" panose="020E0602020502020306" pitchFamily="34" charset="0"/>
              </a:rPr>
              <a:t>	</a:t>
            </a:r>
            <a:r>
              <a:rPr lang="id-ID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Proses terbentuknya ovum(sel telur)</a:t>
            </a:r>
            <a:endParaRPr lang="id-ID" i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id-ID" sz="3600" dirty="0" smtClean="0">
                <a:latin typeface="Berlin Sans FB" panose="020E0602020502020306" pitchFamily="34" charset="0"/>
                <a:ea typeface="Batang" panose="02030600000101010101" pitchFamily="18" charset="-127"/>
              </a:rPr>
              <a:t>Terjadi di </a:t>
            </a:r>
            <a:r>
              <a:rPr lang="id-ID" sz="3600" dirty="0" smtClean="0">
                <a:solidFill>
                  <a:srgbClr val="00B0F0"/>
                </a:solidFill>
                <a:latin typeface="Berlin Sans FB" panose="020E0602020502020306" pitchFamily="34" charset="0"/>
                <a:ea typeface="Batang" panose="02030600000101010101" pitchFamily="18" charset="-127"/>
              </a:rPr>
              <a:t>ovarium</a:t>
            </a:r>
          </a:p>
          <a:p>
            <a:r>
              <a:rPr lang="id-ID" sz="3600" dirty="0" smtClean="0">
                <a:solidFill>
                  <a:schemeClr val="tx2"/>
                </a:solidFill>
                <a:latin typeface="Berlin Sans FB" panose="020E0602020502020306" pitchFamily="34" charset="0"/>
                <a:ea typeface="Batang" panose="02030600000101010101" pitchFamily="18" charset="-127"/>
              </a:rPr>
              <a:t>Sel induk sel telur</a:t>
            </a:r>
          </a:p>
          <a:p>
            <a:pPr marL="0" indent="0">
              <a:buNone/>
            </a:pPr>
            <a:r>
              <a:rPr lang="id-ID" sz="3600" dirty="0">
                <a:solidFill>
                  <a:schemeClr val="tx2"/>
                </a:solidFill>
                <a:latin typeface="Berlin Sans FB" panose="020E0602020502020306" pitchFamily="34" charset="0"/>
                <a:ea typeface="Batang" panose="02030600000101010101" pitchFamily="18" charset="-127"/>
              </a:rPr>
              <a:t> </a:t>
            </a:r>
            <a:r>
              <a:rPr lang="id-ID" sz="3600" dirty="0" smtClean="0">
                <a:solidFill>
                  <a:schemeClr val="tx2"/>
                </a:solidFill>
                <a:latin typeface="Berlin Sans FB" panose="020E0602020502020306" pitchFamily="34" charset="0"/>
                <a:ea typeface="Batang" panose="02030600000101010101" pitchFamily="18" charset="-127"/>
              </a:rPr>
              <a:t>  Disebut </a:t>
            </a:r>
            <a:r>
              <a:rPr lang="id-ID" sz="3600" dirty="0" smtClean="0">
                <a:solidFill>
                  <a:srgbClr val="7030A0"/>
                </a:solidFill>
                <a:latin typeface="Berlin Sans FB" panose="020E0602020502020306" pitchFamily="34" charset="0"/>
                <a:ea typeface="Batang" panose="02030600000101010101" pitchFamily="18" charset="-127"/>
              </a:rPr>
              <a:t>Oogonium</a:t>
            </a:r>
          </a:p>
          <a:p>
            <a:endParaRPr lang="id-ID" sz="3600" dirty="0">
              <a:latin typeface="Berlin Sans FB" panose="020E0602020502020306" pitchFamily="34" charset="0"/>
              <a:ea typeface="Batang" panose="02030600000101010101" pitchFamily="18" charset="-127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191" y="2261937"/>
            <a:ext cx="3574907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86144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Berlin Sans FB" panose="020E0602020502020306" pitchFamily="34" charset="0"/>
              </a:rPr>
              <a:t>1. MENSTRUASI</a:t>
            </a:r>
            <a:br>
              <a:rPr lang="id-ID" dirty="0" smtClean="0">
                <a:latin typeface="Berlin Sans FB" panose="020E0602020502020306" pitchFamily="34" charset="0"/>
              </a:rPr>
            </a:br>
            <a:r>
              <a:rPr lang="id-ID" dirty="0" smtClean="0">
                <a:latin typeface="Berlin Sans FB" panose="020E0602020502020306" pitchFamily="34" charset="0"/>
              </a:rPr>
              <a:t>	</a:t>
            </a:r>
            <a:endParaRPr lang="id-ID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id-ID" sz="4000" b="1" i="1" dirty="0" smtClean="0">
                <a:solidFill>
                  <a:srgbClr val="00B050"/>
                </a:solidFill>
                <a:latin typeface="Bradley Hand ITC" panose="03070402050302030203" pitchFamily="66" charset="0"/>
                <a:ea typeface="+mj-ea"/>
                <a:cs typeface="+mj-cs"/>
              </a:rPr>
              <a:t>Adalah</a:t>
            </a:r>
            <a:r>
              <a:rPr lang="id-ID" sz="4000" dirty="0" smtClean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 meluruhnya </a:t>
            </a:r>
            <a:r>
              <a:rPr lang="id-ID" sz="4000" dirty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didnding rahim </a:t>
            </a:r>
            <a:r>
              <a:rPr lang="id-ID" sz="4000" dirty="0" smtClean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karena sel                                            telur yang tidak dibuahi</a:t>
            </a:r>
          </a:p>
          <a:p>
            <a:pPr>
              <a:buFontTx/>
              <a:buChar char="-"/>
            </a:pPr>
            <a:r>
              <a:rPr lang="id-ID" sz="4000" dirty="0" smtClean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Diawali dengan pematangan sel telur yang dipengaruhi oleh hormon </a:t>
            </a:r>
            <a:r>
              <a:rPr lang="id-ID" sz="4000" dirty="0" smtClean="0">
                <a:solidFill>
                  <a:srgbClr val="FF0000"/>
                </a:solidFill>
                <a:latin typeface="Berlin Sans FB" panose="020E0602020502020306" pitchFamily="34" charset="0"/>
                <a:ea typeface="+mj-ea"/>
                <a:cs typeface="+mj-cs"/>
              </a:rPr>
              <a:t>FSH </a:t>
            </a:r>
            <a:r>
              <a:rPr lang="id-ID" sz="4000" dirty="0" smtClean="0">
                <a:solidFill>
                  <a:schemeClr val="tx1"/>
                </a:solidFill>
                <a:latin typeface="Berlin Sans FB" panose="020E0602020502020306" pitchFamily="34" charset="0"/>
                <a:ea typeface="+mj-ea"/>
                <a:cs typeface="+mj-cs"/>
              </a:rPr>
              <a:t>(</a:t>
            </a:r>
            <a:r>
              <a:rPr lang="id-ID" sz="4000" dirty="0" smtClean="0">
                <a:solidFill>
                  <a:srgbClr val="FF0000"/>
                </a:solidFill>
                <a:latin typeface="Berlin Sans FB" panose="020E0602020502020306" pitchFamily="34" charset="0"/>
                <a:ea typeface="+mj-ea"/>
                <a:cs typeface="+mj-cs"/>
              </a:rPr>
              <a:t>FOLICLE STIMULATING HORMON</a:t>
            </a:r>
            <a:r>
              <a:rPr lang="id-ID" sz="4000" dirty="0" smtClean="0">
                <a:solidFill>
                  <a:schemeClr val="tx1"/>
                </a:solidFill>
                <a:latin typeface="Berlin Sans FB" panose="020E0602020502020306" pitchFamily="34" charset="0"/>
                <a:ea typeface="+mj-ea"/>
                <a:cs typeface="+mj-cs"/>
              </a:rPr>
              <a:t>)</a:t>
            </a:r>
            <a:endParaRPr lang="id-ID" sz="4000" dirty="0" smtClean="0">
              <a:solidFill>
                <a:prstClr val="black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id-ID" sz="4000" dirty="0" smtClean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Dilanjutkan dengan keluarnya sel telur dari ovarium (</a:t>
            </a:r>
            <a:r>
              <a:rPr lang="id-ID" sz="4000" dirty="0" smtClean="0">
                <a:solidFill>
                  <a:srgbClr val="FF0000"/>
                </a:solidFill>
                <a:latin typeface="Berlin Sans FB" panose="020E0602020502020306" pitchFamily="34" charset="0"/>
                <a:ea typeface="+mj-ea"/>
                <a:cs typeface="+mj-cs"/>
              </a:rPr>
              <a:t>ovulasi</a:t>
            </a:r>
            <a:r>
              <a:rPr lang="id-ID" sz="4000" dirty="0" smtClean="0">
                <a:solidFill>
                  <a:schemeClr val="tx1"/>
                </a:solidFill>
                <a:latin typeface="Berlin Sans FB" panose="020E0602020502020306" pitchFamily="34" charset="0"/>
                <a:ea typeface="+mj-ea"/>
                <a:cs typeface="+mj-cs"/>
              </a:rPr>
              <a:t>)</a:t>
            </a:r>
          </a:p>
          <a:p>
            <a:pPr>
              <a:buFontTx/>
              <a:buChar char="-"/>
            </a:pPr>
            <a:r>
              <a:rPr lang="id-ID" sz="4000" dirty="0" smtClean="0">
                <a:solidFill>
                  <a:schemeClr val="tx1"/>
                </a:solidFill>
                <a:latin typeface="Berlin Sans FB" panose="020E0602020502020306" pitchFamily="34" charset="0"/>
                <a:ea typeface="+mj-ea"/>
                <a:cs typeface="+mj-cs"/>
              </a:rPr>
              <a:t>Ovulasi dipengaruhi oleh hormon </a:t>
            </a:r>
            <a:r>
              <a:rPr lang="id-ID" sz="4000" dirty="0" smtClean="0">
                <a:solidFill>
                  <a:srgbClr val="FF0000"/>
                </a:solidFill>
                <a:latin typeface="Berlin Sans FB" panose="020E0602020502020306" pitchFamily="34" charset="0"/>
                <a:ea typeface="+mj-ea"/>
                <a:cs typeface="+mj-cs"/>
              </a:rPr>
              <a:t>LH </a:t>
            </a:r>
            <a:r>
              <a:rPr lang="id-ID" sz="4000" dirty="0" smtClean="0">
                <a:solidFill>
                  <a:schemeClr val="tx1"/>
                </a:solidFill>
                <a:latin typeface="Berlin Sans FB" panose="020E0602020502020306" pitchFamily="34" charset="0"/>
                <a:ea typeface="+mj-ea"/>
                <a:cs typeface="+mj-cs"/>
              </a:rPr>
              <a:t>(</a:t>
            </a:r>
            <a:r>
              <a:rPr lang="id-ID" sz="4000" dirty="0" smtClean="0">
                <a:solidFill>
                  <a:srgbClr val="FF0000"/>
                </a:solidFill>
                <a:latin typeface="Berlin Sans FB" panose="020E0602020502020306" pitchFamily="34" charset="0"/>
                <a:ea typeface="+mj-ea"/>
                <a:cs typeface="+mj-cs"/>
              </a:rPr>
              <a:t>LUITENIZING HORMON</a:t>
            </a:r>
            <a:r>
              <a:rPr lang="id-ID" sz="4000" dirty="0" smtClean="0">
                <a:solidFill>
                  <a:schemeClr val="tx1"/>
                </a:solidFill>
                <a:latin typeface="Berlin Sans FB" panose="020E0602020502020306" pitchFamily="34" charset="0"/>
                <a:ea typeface="+mj-ea"/>
                <a:cs typeface="+mj-cs"/>
              </a:rPr>
              <a:t>)</a:t>
            </a:r>
            <a:endParaRPr lang="id-ID" sz="4000" dirty="0" smtClean="0">
              <a:solidFill>
                <a:prstClr val="black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>
              <a:buFontTx/>
              <a:buChar char="-"/>
            </a:pPr>
            <a:endParaRPr lang="id-ID" sz="4000" dirty="0" smtClean="0">
              <a:solidFill>
                <a:prstClr val="black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987739"/>
          </a:xfrm>
          <a:solidFill>
            <a:srgbClr val="92D050"/>
          </a:solidFill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2. SIKLUS MENSTRUASI</a:t>
            </a:r>
            <a:endParaRPr lang="id-ID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0228" y="2860329"/>
            <a:ext cx="6757881" cy="28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74710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Berlin Sans FB" panose="020E0602020502020306" pitchFamily="34" charset="0"/>
              </a:rPr>
              <a:t>2. FERTILISASI/PEMBUAHAN</a:t>
            </a:r>
            <a:br>
              <a:rPr lang="id-ID" dirty="0" smtClean="0">
                <a:latin typeface="Berlin Sans FB" panose="020E0602020502020306" pitchFamily="34" charset="0"/>
              </a:rPr>
            </a:br>
            <a:r>
              <a:rPr lang="id-ID" dirty="0">
                <a:latin typeface="Berlin Sans FB" panose="020E0602020502020306" pitchFamily="34" charset="0"/>
              </a:rPr>
              <a:t>	</a:t>
            </a:r>
            <a:r>
              <a:rPr lang="id-ID" dirty="0" smtClean="0">
                <a:latin typeface="Berlin Sans FB" panose="020E0602020502020306" pitchFamily="34" charset="0"/>
              </a:rPr>
              <a:t/>
            </a:r>
            <a:br>
              <a:rPr lang="id-ID" dirty="0" smtClean="0">
                <a:latin typeface="Berlin Sans FB" panose="020E0602020502020306" pitchFamily="34" charset="0"/>
              </a:rPr>
            </a:br>
            <a:r>
              <a:rPr lang="id-ID" dirty="0">
                <a:latin typeface="Berlin Sans FB" panose="020E0602020502020306" pitchFamily="34" charset="0"/>
              </a:rPr>
              <a:t/>
            </a:r>
            <a:br>
              <a:rPr lang="id-ID" dirty="0">
                <a:latin typeface="Berlin Sans FB" panose="020E0602020502020306" pitchFamily="34" charset="0"/>
              </a:rPr>
            </a:br>
            <a:r>
              <a:rPr lang="id-ID" dirty="0" smtClean="0">
                <a:latin typeface="Berlin Sans FB" panose="020E0602020502020306" pitchFamily="34" charset="0"/>
              </a:rPr>
              <a:t>- Proses bertemunya sel telur dengan sel sperma</a:t>
            </a:r>
            <a:br>
              <a:rPr lang="id-ID" dirty="0" smtClean="0">
                <a:latin typeface="Berlin Sans FB" panose="020E0602020502020306" pitchFamily="34" charset="0"/>
              </a:rPr>
            </a:br>
            <a:r>
              <a:rPr lang="id-ID" dirty="0" smtClean="0">
                <a:latin typeface="Berlin Sans FB" panose="020E0602020502020306" pitchFamily="34" charset="0"/>
              </a:rPr>
              <a:t>- Terjadi di </a:t>
            </a:r>
            <a:r>
              <a:rPr lang="id-ID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tuba falopi/oviduk</a:t>
            </a:r>
            <a:br>
              <a:rPr lang="id-ID" dirty="0" smtClean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id-ID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- </a:t>
            </a:r>
            <a:r>
              <a:rPr lang="id-ID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Terbentuk </a:t>
            </a:r>
            <a:r>
              <a:rPr lang="id-ID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zygot</a:t>
            </a:r>
            <a:endParaRPr lang="id-ID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699" y="2454442"/>
            <a:ext cx="8770571" cy="3651504"/>
          </a:xfrm>
        </p:spPr>
        <p:txBody>
          <a:bodyPr/>
          <a:lstStyle/>
          <a:p>
            <a:r>
              <a:rPr lang="id-ID" dirty="0" smtClean="0"/>
              <a:t>  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80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480</TotalTime>
  <Words>108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Batang</vt:lpstr>
      <vt:lpstr>Bell MT</vt:lpstr>
      <vt:lpstr>Berlin Sans FB</vt:lpstr>
      <vt:lpstr>Blackadder ITC</vt:lpstr>
      <vt:lpstr>Bradley Hand ITC</vt:lpstr>
      <vt:lpstr>Calibri</vt:lpstr>
      <vt:lpstr>Century Schoolbook</vt:lpstr>
      <vt:lpstr>Corbel</vt:lpstr>
      <vt:lpstr>Feathered</vt:lpstr>
      <vt:lpstr>SISTEM REPRODUKSI MANUSIA</vt:lpstr>
      <vt:lpstr>A. ORGAN REPRODUKSI PRIA</vt:lpstr>
      <vt:lpstr>1. SPERMATOGENESIS  Proses pembentukan sel sperma</vt:lpstr>
      <vt:lpstr>2. Tahap spermatogenesis</vt:lpstr>
      <vt:lpstr>B. ALAT REPRODUKSI WANITA</vt:lpstr>
      <vt:lpstr>1. OOGENESIS  Proses terbentuknya ovum(sel telur)</vt:lpstr>
      <vt:lpstr>1. MENSTRUASI  </vt:lpstr>
      <vt:lpstr>2. SIKLUS MENSTRUASI</vt:lpstr>
      <vt:lpstr>2. FERTILISASI/PEMBUAHAN    - Proses bertemunya sel telur dengan sel sperma - Terjadi di tuba falopi/oviduk - Terbentuk zygot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REPRODUKSI MANUSIA</dc:title>
  <dc:creator>BU CEMPAKA</dc:creator>
  <cp:lastModifiedBy>BU CEMPAKA</cp:lastModifiedBy>
  <cp:revision>22</cp:revision>
  <dcterms:created xsi:type="dcterms:W3CDTF">2021-07-21T11:19:27Z</dcterms:created>
  <dcterms:modified xsi:type="dcterms:W3CDTF">2021-07-27T03:34:35Z</dcterms:modified>
</cp:coreProperties>
</file>