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6" d="100"/>
          <a:sy n="66" d="100"/>
        </p:scale>
        <p:origin x="90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7/31/2022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7/31/2022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7/31/2022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7/31/2022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7/31/2022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7/31/2022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7/31/2022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7/31/2022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7/31/2022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/>
          <p:cNvSpPr txBox="1">
            <a:spLocks/>
          </p:cNvSpPr>
          <p:nvPr/>
        </p:nvSpPr>
        <p:spPr>
          <a:xfrm>
            <a:off x="2481941" y="4208101"/>
            <a:ext cx="6622870" cy="151151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id-ID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nb-NO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erdiri dengan kedua kaki dalam posisi melangkah.</a:t>
            </a:r>
            <a:endParaRPr lang="en-US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id-ID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nb-NO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egang bola setinggi pinggang atau lebih rendah di depan badan.</a:t>
            </a:r>
            <a:endParaRPr lang="en-US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id-ID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ukul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bola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telapak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tangan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saat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posisi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setinggi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pinggang</a:t>
            </a:r>
            <a:r>
              <a:rPr lang="id-ID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id-ID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nb-NO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ari-jari yang akan digunakan memukul (servis) dirapatkan.</a:t>
            </a:r>
            <a:r>
              <a:rPr lang="id-ID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12" r="4860"/>
          <a:stretch>
            <a:fillRect/>
          </a:stretch>
        </p:blipFill>
        <p:spPr bwMode="auto">
          <a:xfrm>
            <a:off x="3205342" y="1385662"/>
            <a:ext cx="3982137" cy="2399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768428" y="3379630"/>
            <a:ext cx="9591087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Berdasarkan gambar di atas, keterampilan</a:t>
            </a:r>
            <a:r>
              <a:rPr kumimoji="0" lang="en-ID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kumimoji="0" lang="id-ID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teknik dasar servis bawah tahapan pelaksaaan permainan bola voli tersebut adalah . . . .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ID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 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2481941" y="5941050"/>
            <a:ext cx="7315201" cy="77999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err="1"/>
              <a:t>Kunci</a:t>
            </a:r>
            <a:r>
              <a:rPr lang="en-US" sz="1400" b="1" dirty="0"/>
              <a:t>: </a:t>
            </a:r>
            <a:r>
              <a:rPr lang="id-ID" sz="1400" b="1" dirty="0"/>
              <a:t>C</a:t>
            </a:r>
            <a:r>
              <a:rPr lang="en-US" sz="1400" b="1" dirty="0"/>
              <a:t>. </a:t>
            </a:r>
            <a:r>
              <a:rPr lang="id-ID" sz="1400" b="1" dirty="0"/>
              <a:t>p</a:t>
            </a:r>
            <a:r>
              <a:rPr lang="en-US" sz="1400" b="1" dirty="0" err="1"/>
              <a:t>ukul</a:t>
            </a:r>
            <a:r>
              <a:rPr lang="en-US" sz="1400" b="1" dirty="0"/>
              <a:t> bola </a:t>
            </a:r>
            <a:r>
              <a:rPr lang="en-US" sz="1400" b="1" dirty="0" err="1"/>
              <a:t>dengan</a:t>
            </a:r>
            <a:r>
              <a:rPr lang="en-US" sz="1400" b="1" dirty="0"/>
              <a:t> </a:t>
            </a:r>
            <a:r>
              <a:rPr lang="en-US" sz="1400" b="1" dirty="0" err="1"/>
              <a:t>telapak</a:t>
            </a:r>
            <a:r>
              <a:rPr lang="en-US" sz="1400" b="1" dirty="0"/>
              <a:t> </a:t>
            </a:r>
            <a:r>
              <a:rPr lang="en-US" sz="1400" b="1" dirty="0" err="1"/>
              <a:t>tangan</a:t>
            </a:r>
            <a:r>
              <a:rPr lang="en-US" sz="1400" b="1" dirty="0"/>
              <a:t> </a:t>
            </a:r>
            <a:r>
              <a:rPr lang="en-US" sz="1400" b="1" dirty="0" err="1"/>
              <a:t>saat</a:t>
            </a:r>
            <a:r>
              <a:rPr lang="en-US" sz="1400" b="1" dirty="0"/>
              <a:t> </a:t>
            </a:r>
            <a:r>
              <a:rPr lang="en-US" sz="1400" b="1" dirty="0" err="1"/>
              <a:t>pada</a:t>
            </a:r>
            <a:r>
              <a:rPr lang="en-US" sz="1400" b="1" dirty="0"/>
              <a:t> </a:t>
            </a:r>
            <a:r>
              <a:rPr lang="en-US" sz="1400" b="1" dirty="0" err="1"/>
              <a:t>posisi</a:t>
            </a:r>
            <a:r>
              <a:rPr lang="en-US" sz="1400" b="1" dirty="0"/>
              <a:t> </a:t>
            </a:r>
            <a:r>
              <a:rPr lang="en-US" sz="1400" b="1" dirty="0" err="1"/>
              <a:t>setinggi</a:t>
            </a:r>
            <a:r>
              <a:rPr lang="en-US" sz="1400" b="1" dirty="0"/>
              <a:t> </a:t>
            </a:r>
            <a:r>
              <a:rPr lang="en-US" sz="1400" b="1" dirty="0" err="1"/>
              <a:t>pinggang</a:t>
            </a:r>
            <a:r>
              <a:rPr lang="id-ID" sz="1400" b="1" dirty="0"/>
              <a:t>.</a:t>
            </a:r>
            <a:endParaRPr lang="en-US" sz="1400" b="1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7189766" y="302948"/>
            <a:ext cx="420213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12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12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12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12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12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12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12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12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12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12725" algn="l"/>
              </a:tabLst>
            </a:pPr>
            <a:r>
              <a:rPr kumimoji="0" lang="en-ID" alt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Soal</a:t>
            </a:r>
            <a:r>
              <a:rPr kumimoji="0" lang="en-ID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kumimoji="0" lang="en-ID" alt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Pilihan</a:t>
            </a:r>
            <a:r>
              <a:rPr kumimoji="0" lang="en-ID" altLang="en-US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Ganda </a:t>
            </a:r>
            <a:r>
              <a:rPr kumimoji="0" lang="en-ID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kumimoji="0" lang="en-US" alt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2725" algn="l"/>
              </a:tabLst>
            </a:pP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788967" y="991592"/>
            <a:ext cx="1063316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12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12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12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12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12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12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12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12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12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12725" algn="l"/>
              </a:tabLst>
            </a:pPr>
            <a:r>
              <a:rPr kumimoji="0" lang="en-ID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kumimoji="0" lang="en-ID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kumimoji="0" lang="en-ID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Perhatikan </a:t>
            </a:r>
            <a:r>
              <a:rPr kumimoji="0" lang="id-ID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gambar berikut ini, yang merupakan keterampilan teknik dasar servis bawah permainan bola voli.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2725" algn="l"/>
              </a:tabLst>
            </a:pP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488806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/>
          <p:cNvSpPr txBox="1">
            <a:spLocks/>
          </p:cNvSpPr>
          <p:nvPr/>
        </p:nvSpPr>
        <p:spPr>
          <a:xfrm>
            <a:off x="1717146" y="839801"/>
            <a:ext cx="10144654" cy="2256097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sz="1900" dirty="0" smtClean="0"/>
              <a:t>2. </a:t>
            </a:r>
            <a:r>
              <a:rPr lang="id-ID" sz="1900" b="1" dirty="0" smtClean="0"/>
              <a:t>Gerak Spesifik </a:t>
            </a:r>
            <a:r>
              <a:rPr lang="id-ID" sz="1900" b="1" i="1" dirty="0" smtClean="0"/>
              <a:t>Passing</a:t>
            </a:r>
            <a:r>
              <a:rPr lang="id-ID" sz="1900" b="1" dirty="0" smtClean="0"/>
              <a:t> Bawah </a:t>
            </a:r>
            <a:r>
              <a:rPr lang="en-ID" sz="1900" b="1" dirty="0" err="1" smtClean="0"/>
              <a:t>Adalah</a:t>
            </a:r>
            <a:r>
              <a:rPr lang="en-ID" sz="1900" b="1" dirty="0" smtClean="0"/>
              <a:t>: </a:t>
            </a:r>
          </a:p>
          <a:p>
            <a:pPr>
              <a:buFont typeface="Wingdings 3" charset="2"/>
              <a:buAutoNum type="alphaLcPeriod"/>
            </a:pPr>
            <a:r>
              <a:rPr lang="en-US" dirty="0" err="1" smtClean="0"/>
              <a:t>melambungkan</a:t>
            </a:r>
            <a:r>
              <a:rPr lang="en-US" dirty="0" smtClean="0"/>
              <a:t> bola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membiarkan</a:t>
            </a:r>
            <a:r>
              <a:rPr lang="en-US" dirty="0" smtClean="0"/>
              <a:t> bola </a:t>
            </a:r>
            <a:r>
              <a:rPr lang="en-US" dirty="0" err="1" smtClean="0"/>
              <a:t>jatuh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lengan</a:t>
            </a:r>
            <a:r>
              <a:rPr lang="en-US" dirty="0" smtClean="0"/>
              <a:t> yang </a:t>
            </a:r>
            <a:r>
              <a:rPr lang="en-US" dirty="0" err="1" smtClean="0"/>
              <a:t>dirapatkan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diluruskan</a:t>
            </a:r>
            <a:endParaRPr lang="en-US" dirty="0" smtClean="0"/>
          </a:p>
          <a:p>
            <a:pPr>
              <a:buFont typeface="Wingdings 3" charset="2"/>
              <a:buAutoNum type="alphaLcPeriod"/>
            </a:pPr>
            <a:r>
              <a:rPr lang="id-ID" dirty="0" smtClean="0"/>
              <a:t>melambungkan dan menangkap bola,</a:t>
            </a:r>
            <a:r>
              <a:rPr lang="id-ID" i="1" dirty="0" smtClean="0"/>
              <a:t> passing</a:t>
            </a:r>
            <a:r>
              <a:rPr lang="id-ID" dirty="0" smtClean="0"/>
              <a:t> atas dengan melambungkan dan menangkap bola dilakukan di tempat</a:t>
            </a:r>
            <a:endParaRPr lang="en-ID" dirty="0" smtClean="0"/>
          </a:p>
          <a:p>
            <a:pPr>
              <a:buFont typeface="Arial" panose="020B0604020202020204" pitchFamily="34" charset="0"/>
              <a:buAutoNum type="alphaLcPeriod"/>
            </a:pPr>
            <a:r>
              <a:rPr lang="en-US" dirty="0" err="1" smtClean="0"/>
              <a:t>melambungkan</a:t>
            </a:r>
            <a:r>
              <a:rPr lang="en-US" dirty="0" smtClean="0"/>
              <a:t> bola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membiarkan</a:t>
            </a:r>
            <a:r>
              <a:rPr lang="en-US" dirty="0" smtClean="0"/>
              <a:t> bola </a:t>
            </a:r>
            <a:r>
              <a:rPr lang="en-US" dirty="0" err="1" smtClean="0"/>
              <a:t>jatuh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telapak</a:t>
            </a:r>
            <a:r>
              <a:rPr lang="en-US" dirty="0" smtClean="0"/>
              <a:t> </a:t>
            </a:r>
            <a:r>
              <a:rPr lang="en-US" dirty="0" err="1" smtClean="0"/>
              <a:t>tangan</a:t>
            </a:r>
            <a:r>
              <a:rPr lang="en-US" dirty="0" smtClean="0"/>
              <a:t>  yang </a:t>
            </a:r>
            <a:r>
              <a:rPr lang="en-US" dirty="0" err="1" smtClean="0"/>
              <a:t>dirapatkan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diluruskan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kekanan</a:t>
            </a:r>
            <a:endParaRPr lang="en-US" dirty="0" smtClean="0"/>
          </a:p>
          <a:p>
            <a:pPr>
              <a:buFont typeface="Arial" panose="020B0604020202020204" pitchFamily="34" charset="0"/>
              <a:buAutoNum type="alphaLcPeriod"/>
            </a:pPr>
            <a:r>
              <a:rPr lang="id-ID" dirty="0" smtClean="0"/>
              <a:t>melambungkan dan menangkap bola,</a:t>
            </a:r>
            <a:r>
              <a:rPr lang="id-ID" i="1" dirty="0" smtClean="0"/>
              <a:t> </a:t>
            </a:r>
            <a:r>
              <a:rPr lang="id-ID" dirty="0" smtClean="0"/>
              <a:t>dilakukan di tempat</a:t>
            </a:r>
            <a:r>
              <a:rPr lang="en-ID" dirty="0" smtClean="0"/>
              <a:t> </a:t>
            </a:r>
            <a:r>
              <a:rPr lang="en-ID" dirty="0" err="1" smtClean="0"/>
              <a:t>dengan</a:t>
            </a:r>
            <a:r>
              <a:rPr lang="en-ID" dirty="0" smtClean="0"/>
              <a:t> </a:t>
            </a:r>
            <a:r>
              <a:rPr lang="en-ID" dirty="0" err="1" smtClean="0"/>
              <a:t>salah</a:t>
            </a:r>
            <a:r>
              <a:rPr lang="en-ID" dirty="0" smtClean="0"/>
              <a:t> </a:t>
            </a:r>
            <a:r>
              <a:rPr lang="en-ID" dirty="0" err="1" smtClean="0"/>
              <a:t>satu</a:t>
            </a:r>
            <a:r>
              <a:rPr lang="en-ID" dirty="0" smtClean="0"/>
              <a:t> </a:t>
            </a:r>
            <a:r>
              <a:rPr lang="en-ID" dirty="0" err="1" smtClean="0"/>
              <a:t>tangan</a:t>
            </a:r>
            <a:endParaRPr lang="en-ID" dirty="0" smtClean="0"/>
          </a:p>
          <a:p>
            <a:pPr>
              <a:buFont typeface="Wingdings 3" charset="2"/>
              <a:buAutoNum type="alphaLcPeriod"/>
            </a:pPr>
            <a:endParaRPr lang="en-US" dirty="0"/>
          </a:p>
        </p:txBody>
      </p:sp>
      <p:sp>
        <p:nvSpPr>
          <p:cNvPr id="3" name="Text Placeholder 2"/>
          <p:cNvSpPr txBox="1">
            <a:spLocks/>
          </p:cNvSpPr>
          <p:nvPr/>
        </p:nvSpPr>
        <p:spPr>
          <a:xfrm>
            <a:off x="2047346" y="3488917"/>
            <a:ext cx="10144654" cy="81388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sz="1500" b="1" dirty="0" err="1" smtClean="0"/>
              <a:t>Kunci</a:t>
            </a:r>
            <a:r>
              <a:rPr lang="en-ID" sz="1500" b="1" dirty="0" smtClean="0"/>
              <a:t> </a:t>
            </a:r>
            <a:r>
              <a:rPr lang="en-ID" sz="1500" b="1" dirty="0" err="1" smtClean="0"/>
              <a:t>Jawaban</a:t>
            </a:r>
            <a:r>
              <a:rPr lang="en-ID" sz="1500" b="1" dirty="0" smtClean="0"/>
              <a:t> :</a:t>
            </a:r>
          </a:p>
          <a:p>
            <a:r>
              <a:rPr lang="en-ID" sz="1500" b="1" dirty="0" smtClean="0"/>
              <a:t>a. </a:t>
            </a:r>
            <a:r>
              <a:rPr lang="en-US" sz="1500" b="1" dirty="0" err="1"/>
              <a:t>melambungkan</a:t>
            </a:r>
            <a:r>
              <a:rPr lang="en-US" sz="1500" b="1" dirty="0"/>
              <a:t> bola </a:t>
            </a:r>
            <a:r>
              <a:rPr lang="en-US" sz="1500" b="1" dirty="0" err="1"/>
              <a:t>dan</a:t>
            </a:r>
            <a:r>
              <a:rPr lang="en-US" sz="1500" b="1" dirty="0"/>
              <a:t> </a:t>
            </a:r>
            <a:r>
              <a:rPr lang="en-US" sz="1500" b="1" dirty="0" err="1"/>
              <a:t>membiarkan</a:t>
            </a:r>
            <a:r>
              <a:rPr lang="en-US" sz="1500" b="1" dirty="0"/>
              <a:t> bola </a:t>
            </a:r>
            <a:r>
              <a:rPr lang="en-US" sz="1500" b="1" dirty="0" err="1"/>
              <a:t>jatuh</a:t>
            </a:r>
            <a:r>
              <a:rPr lang="en-US" sz="1500" b="1" dirty="0"/>
              <a:t> </a:t>
            </a:r>
            <a:r>
              <a:rPr lang="en-US" sz="1500" b="1" dirty="0" err="1"/>
              <a:t>pada</a:t>
            </a:r>
            <a:r>
              <a:rPr lang="en-US" sz="1500" b="1" dirty="0"/>
              <a:t> </a:t>
            </a:r>
            <a:r>
              <a:rPr lang="en-US" sz="1500" b="1" dirty="0" err="1"/>
              <a:t>lengan</a:t>
            </a:r>
            <a:r>
              <a:rPr lang="en-US" sz="1500" b="1" dirty="0"/>
              <a:t> yang </a:t>
            </a:r>
            <a:r>
              <a:rPr lang="en-US" sz="1500" b="1" dirty="0" err="1"/>
              <a:t>dirapatkan</a:t>
            </a:r>
            <a:r>
              <a:rPr lang="en-US" sz="1500" b="1" dirty="0"/>
              <a:t> </a:t>
            </a:r>
            <a:r>
              <a:rPr lang="en-US" sz="1500" b="1" dirty="0" err="1"/>
              <a:t>dan</a:t>
            </a:r>
            <a:r>
              <a:rPr lang="en-US" sz="1500" b="1" dirty="0"/>
              <a:t> </a:t>
            </a:r>
            <a:r>
              <a:rPr lang="en-US" sz="1500" b="1" dirty="0" err="1"/>
              <a:t>diluruskan</a:t>
            </a:r>
            <a:endParaRPr lang="en-US" sz="1500" b="1" dirty="0"/>
          </a:p>
          <a:p>
            <a:endParaRPr lang="en-US" sz="1400" b="1" dirty="0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7747" y="4302806"/>
            <a:ext cx="4111064" cy="1862863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2707747" y="6165669"/>
            <a:ext cx="42584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dirty="0" err="1" smtClean="0"/>
              <a:t>Keterangan</a:t>
            </a:r>
            <a:r>
              <a:rPr lang="en-ID" dirty="0" smtClean="0"/>
              <a:t> </a:t>
            </a:r>
            <a:r>
              <a:rPr lang="en-ID" dirty="0" err="1" smtClean="0"/>
              <a:t>Dalam</a:t>
            </a:r>
            <a:r>
              <a:rPr lang="en-ID" dirty="0" smtClean="0"/>
              <a:t> </a:t>
            </a:r>
            <a:r>
              <a:rPr lang="en-ID" dirty="0" err="1" smtClean="0"/>
              <a:t>Bentuk</a:t>
            </a:r>
            <a:r>
              <a:rPr lang="en-ID" dirty="0" smtClean="0"/>
              <a:t> </a:t>
            </a:r>
            <a:r>
              <a:rPr lang="en-ID" dirty="0" err="1" smtClean="0"/>
              <a:t>Gambar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962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90617" y="773205"/>
            <a:ext cx="9271000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0510" algn="just">
              <a:lnSpc>
                <a:spcPct val="107000"/>
              </a:lnSpc>
              <a:spcAft>
                <a:spcPts val="800"/>
              </a:spcAft>
            </a:pP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Jelaskan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apa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dimaksud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Passing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set up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7529400" y="162304"/>
            <a:ext cx="404851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12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12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12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12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12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12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12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12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12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12725" algn="l"/>
              </a:tabLst>
            </a:pPr>
            <a:r>
              <a:rPr kumimoji="0" lang="en-ID" alt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Contoh</a:t>
            </a:r>
            <a:r>
              <a:rPr kumimoji="0" lang="en-ID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ID" alt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Soal</a:t>
            </a:r>
            <a:r>
              <a:rPr kumimoji="0" lang="en-ID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kumimoji="0" lang="en-ID" alt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Uraian</a:t>
            </a:r>
            <a:r>
              <a:rPr kumimoji="0" lang="en-ID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kumimoji="0" lang="en-US" alt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2725" algn="l"/>
              </a:tabLst>
            </a:pP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90617" y="1953578"/>
            <a:ext cx="10274300" cy="2061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0510" algn="just">
              <a:lnSpc>
                <a:spcPct val="107000"/>
              </a:lnSpc>
              <a:spcAft>
                <a:spcPts val="800"/>
              </a:spcAft>
            </a:pPr>
            <a:r>
              <a:rPr lang="en-US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Jawaban</a:t>
            </a: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</a:p>
          <a:p>
            <a:pPr marL="270510" algn="just">
              <a:lnSpc>
                <a:spcPct val="107000"/>
              </a:lnSpc>
              <a:spcAft>
                <a:spcPts val="800"/>
              </a:spcAft>
            </a:pP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Passing </a:t>
            </a:r>
            <a:r>
              <a:rPr lang="en-US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disebut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set up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0510" algn="just">
              <a:lnSpc>
                <a:spcPct val="107000"/>
              </a:lnSpc>
              <a:spcAft>
                <a:spcPts val="800"/>
              </a:spcAft>
            </a:pP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Usaha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pemain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mengoper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bola yang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dilakukan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saat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bola di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kepala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menggunakan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kedua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tangan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bersamaan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Passing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merupakan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teknik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mengoper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bola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dilakukan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kedua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tangan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tepatnya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mengenai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jari-jari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tangan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Passing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sangat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baik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mengoper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sebagai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umpan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smash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Hasil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bola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passing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melambung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9444" y="4095556"/>
            <a:ext cx="4109630" cy="198119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3179444" y="6076752"/>
            <a:ext cx="42584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dirty="0" err="1" smtClean="0"/>
              <a:t>Keterangan</a:t>
            </a:r>
            <a:r>
              <a:rPr lang="en-ID" dirty="0" smtClean="0"/>
              <a:t> </a:t>
            </a:r>
            <a:r>
              <a:rPr lang="en-ID" dirty="0" err="1" smtClean="0"/>
              <a:t>Dalam</a:t>
            </a:r>
            <a:r>
              <a:rPr lang="en-ID" dirty="0" smtClean="0"/>
              <a:t> </a:t>
            </a:r>
            <a:r>
              <a:rPr lang="en-ID" dirty="0" err="1" smtClean="0"/>
              <a:t>Bentuk</a:t>
            </a:r>
            <a:r>
              <a:rPr lang="en-ID" dirty="0" smtClean="0"/>
              <a:t> </a:t>
            </a:r>
            <a:r>
              <a:rPr lang="en-ID" dirty="0" err="1" smtClean="0"/>
              <a:t>Gambar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489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7265" y="419364"/>
            <a:ext cx="9959703" cy="17910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270510" algn="l"/>
                <a:tab pos="857250" algn="l"/>
              </a:tabLst>
            </a:pPr>
            <a:r>
              <a:rPr lang="en-US" sz="1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Isikan</a:t>
            </a: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identitas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Kalian</a:t>
            </a:r>
            <a:r>
              <a:rPr lang="id-ID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270510" algn="l"/>
                <a:tab pos="857250" algn="l"/>
              </a:tabLst>
            </a:pP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Berikan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tanda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cek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(√) 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pada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kolom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Ya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jika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sikap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ada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pernyataan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sesuai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sikap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Siswa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jika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belum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sesuai</a:t>
            </a:r>
            <a:r>
              <a:rPr lang="id-ID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270510" algn="l"/>
                <a:tab pos="857250" algn="l"/>
              </a:tabLst>
            </a:pP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Isilah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pernyataan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tersebut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jujur</a:t>
            </a:r>
            <a:r>
              <a:rPr lang="id-ID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270510" algn="l"/>
                <a:tab pos="857250" algn="l"/>
              </a:tabLst>
            </a:pP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Hitunglah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jumlah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jawaban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Ya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r>
              <a:rPr lang="id-ID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270510" algn="l"/>
                <a:tab pos="857250" algn="l"/>
              </a:tabLst>
            </a:pP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Lingkari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krteria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Sangat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Baik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Baik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Baik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sesuai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jumlah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Ya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yang </a:t>
            </a:r>
            <a:r>
              <a:rPr lang="en-US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terisi</a:t>
            </a:r>
            <a:r>
              <a:rPr lang="id-ID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40385">
              <a:lnSpc>
                <a:spcPct val="107000"/>
              </a:lnSpc>
              <a:spcAft>
                <a:spcPts val="0"/>
              </a:spcAft>
              <a:tabLst>
                <a:tab pos="540385" algn="l"/>
              </a:tabLs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Nama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............................................................................................ 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id-ID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</a:t>
            </a:r>
            <a:r>
              <a:rPr lang="en-ID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	</a:t>
            </a:r>
            <a:r>
              <a:rPr lang="en-US" sz="1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Kelas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........................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0231583"/>
              </p:ext>
            </p:extLst>
          </p:nvPr>
        </p:nvGraphicFramePr>
        <p:xfrm>
          <a:off x="370993" y="2296934"/>
          <a:ext cx="11592245" cy="451595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819007">
                  <a:extLst>
                    <a:ext uri="{9D8B030D-6E8A-4147-A177-3AD203B41FA5}">
                      <a16:colId xmlns:a16="http://schemas.microsoft.com/office/drawing/2014/main" val="2149167289"/>
                    </a:ext>
                  </a:extLst>
                </a:gridCol>
                <a:gridCol w="6960824">
                  <a:extLst>
                    <a:ext uri="{9D8B030D-6E8A-4147-A177-3AD203B41FA5}">
                      <a16:colId xmlns:a16="http://schemas.microsoft.com/office/drawing/2014/main" val="2156618023"/>
                    </a:ext>
                  </a:extLst>
                </a:gridCol>
                <a:gridCol w="366913">
                  <a:extLst>
                    <a:ext uri="{9D8B030D-6E8A-4147-A177-3AD203B41FA5}">
                      <a16:colId xmlns:a16="http://schemas.microsoft.com/office/drawing/2014/main" val="695893482"/>
                    </a:ext>
                  </a:extLst>
                </a:gridCol>
                <a:gridCol w="1281021">
                  <a:extLst>
                    <a:ext uri="{9D8B030D-6E8A-4147-A177-3AD203B41FA5}">
                      <a16:colId xmlns:a16="http://schemas.microsoft.com/office/drawing/2014/main" val="680083788"/>
                    </a:ext>
                  </a:extLst>
                </a:gridCol>
                <a:gridCol w="1164480">
                  <a:extLst>
                    <a:ext uri="{9D8B030D-6E8A-4147-A177-3AD203B41FA5}">
                      <a16:colId xmlns:a16="http://schemas.microsoft.com/office/drawing/2014/main" val="2837616340"/>
                    </a:ext>
                  </a:extLst>
                </a:gridCol>
              </a:tblGrid>
              <a:tr h="296220">
                <a:tc>
                  <a:txBody>
                    <a:bodyPr/>
                    <a:lstStyle/>
                    <a:p>
                      <a:pPr marL="117475" marR="11303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</a:rPr>
                        <a:t>No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marL="1354455" marR="134874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 err="1">
                          <a:effectLst/>
                        </a:rPr>
                        <a:t>Pernyataan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524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Ya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 err="1">
                          <a:effectLst/>
                        </a:rPr>
                        <a:t>Tidak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3741316"/>
                  </a:ext>
                </a:extLst>
              </a:tr>
              <a:tr h="278457">
                <a:tc>
                  <a:txBody>
                    <a:bodyPr/>
                    <a:lstStyle/>
                    <a:p>
                      <a:pPr marL="117475" marR="11239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1.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97155" marR="9017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  <a:tab pos="810260" algn="l"/>
                          <a:tab pos="990600" algn="l"/>
                          <a:tab pos="1170305" algn="l"/>
                          <a:tab pos="1350645" algn="l"/>
                          <a:tab pos="1530350" algn="l"/>
                          <a:tab pos="1710690" algn="l"/>
                          <a:tab pos="1890395" algn="l"/>
                          <a:tab pos="2070735" algn="l"/>
                          <a:tab pos="2250440" algn="l"/>
                        </a:tabLst>
                      </a:pPr>
                      <a:r>
                        <a:rPr lang="fi-FI" sz="1200" dirty="0">
                          <a:effectLst/>
                        </a:rPr>
                        <a:t>Saya telah dapat menjelaskan pengertian </a:t>
                      </a:r>
                      <a:r>
                        <a:rPr lang="en-US" sz="1200" dirty="0" err="1">
                          <a:effectLst/>
                        </a:rPr>
                        <a:t>gerak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spesifik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id-ID" sz="1200" dirty="0">
                          <a:effectLst/>
                        </a:rPr>
                        <a:t>passing bawah dan passing atas</a:t>
                      </a:r>
                      <a:r>
                        <a:rPr lang="fi-FI" sz="1200" dirty="0">
                          <a:effectLst/>
                        </a:rPr>
                        <a:t> permainan </a:t>
                      </a:r>
                      <a:r>
                        <a:rPr lang="id-ID" sz="1200" dirty="0">
                          <a:effectLst/>
                        </a:rPr>
                        <a:t>bola voli</a:t>
                      </a:r>
                      <a:r>
                        <a:rPr lang="fi-FI" sz="1200" dirty="0">
                          <a:effectLst/>
                        </a:rPr>
                        <a:t> dengan benar.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723765601"/>
                  </a:ext>
                </a:extLst>
              </a:tr>
              <a:tr h="417686">
                <a:tc>
                  <a:txBody>
                    <a:bodyPr/>
                    <a:lstStyle/>
                    <a:p>
                      <a:pPr marL="117475" marR="11239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</a:rPr>
                        <a:t>2.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97155" marR="9017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  <a:tab pos="810260" algn="l"/>
                          <a:tab pos="990600" algn="l"/>
                          <a:tab pos="1170305" algn="l"/>
                          <a:tab pos="1350645" algn="l"/>
                          <a:tab pos="1530350" algn="l"/>
                          <a:tab pos="1710690" algn="l"/>
                          <a:tab pos="1890395" algn="l"/>
                          <a:tab pos="2070735" algn="l"/>
                          <a:tab pos="2250440" algn="l"/>
                        </a:tabLst>
                      </a:pPr>
                      <a:r>
                        <a:rPr lang="fi-FI" sz="1200" dirty="0">
                          <a:effectLst/>
                        </a:rPr>
                        <a:t>Saya telah dapat m</a:t>
                      </a:r>
                      <a:r>
                        <a:rPr lang="en-US" sz="1200" dirty="0" err="1">
                          <a:effectLst/>
                        </a:rPr>
                        <a:t>enyebutkan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berbagai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jenis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gerak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spesifik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id-ID" sz="1200" dirty="0">
                          <a:effectLst/>
                        </a:rPr>
                        <a:t>passing bawah dan passing atas</a:t>
                      </a:r>
                      <a:r>
                        <a:rPr lang="fi-FI" sz="1200" dirty="0">
                          <a:effectLst/>
                        </a:rPr>
                        <a:t> permainan </a:t>
                      </a:r>
                      <a:r>
                        <a:rPr lang="id-ID" sz="1200" dirty="0">
                          <a:effectLst/>
                        </a:rPr>
                        <a:t>bola voli</a:t>
                      </a:r>
                      <a:r>
                        <a:rPr lang="fi-FI" sz="1200" dirty="0">
                          <a:effectLst/>
                        </a:rPr>
                        <a:t> dengan lengkap</a:t>
                      </a:r>
                      <a:r>
                        <a:rPr lang="en-US" sz="1200" dirty="0">
                          <a:effectLst/>
                        </a:rPr>
                        <a:t>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52368451"/>
                  </a:ext>
                </a:extLst>
              </a:tr>
              <a:tr h="417686">
                <a:tc>
                  <a:txBody>
                    <a:bodyPr/>
                    <a:lstStyle/>
                    <a:p>
                      <a:pPr marL="117475" marR="11239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3.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97155" marR="9017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  <a:tab pos="810260" algn="l"/>
                          <a:tab pos="990600" algn="l"/>
                          <a:tab pos="1170305" algn="l"/>
                          <a:tab pos="1350645" algn="l"/>
                          <a:tab pos="1530350" algn="l"/>
                          <a:tab pos="1710690" algn="l"/>
                          <a:tab pos="1890395" algn="l"/>
                          <a:tab pos="2070735" algn="l"/>
                          <a:tab pos="2250440" algn="l"/>
                        </a:tabLst>
                      </a:pPr>
                      <a:r>
                        <a:rPr lang="fi-FI" sz="1200" dirty="0">
                          <a:effectLst/>
                        </a:rPr>
                        <a:t>Saya telah dapat m</a:t>
                      </a:r>
                      <a:r>
                        <a:rPr lang="en-US" sz="1200" dirty="0" err="1">
                          <a:effectLst/>
                        </a:rPr>
                        <a:t>erinci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cara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melakukan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gerak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spesifik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id-ID" sz="1200" dirty="0">
                          <a:effectLst/>
                        </a:rPr>
                        <a:t>passing bawah dan passing atas</a:t>
                      </a:r>
                      <a:r>
                        <a:rPr lang="fi-FI" sz="1200" dirty="0">
                          <a:effectLst/>
                        </a:rPr>
                        <a:t> permainan </a:t>
                      </a:r>
                      <a:r>
                        <a:rPr lang="id-ID" sz="1200" dirty="0">
                          <a:effectLst/>
                        </a:rPr>
                        <a:t>bola voli</a:t>
                      </a:r>
                      <a:r>
                        <a:rPr lang="fi-FI" sz="1200" dirty="0">
                          <a:effectLst/>
                        </a:rPr>
                        <a:t> dengan lengkap dan benar</a:t>
                      </a:r>
                      <a:r>
                        <a:rPr lang="en-US" sz="1200" dirty="0">
                          <a:effectLst/>
                        </a:rPr>
                        <a:t>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779651429"/>
                  </a:ext>
                </a:extLst>
              </a:tr>
              <a:tr h="278457">
                <a:tc>
                  <a:txBody>
                    <a:bodyPr/>
                    <a:lstStyle/>
                    <a:p>
                      <a:pPr marL="117475" marR="11239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4.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97155" marR="9017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  <a:tab pos="810260" algn="l"/>
                          <a:tab pos="990600" algn="l"/>
                          <a:tab pos="1170305" algn="l"/>
                          <a:tab pos="1350645" algn="l"/>
                          <a:tab pos="1530350" algn="l"/>
                          <a:tab pos="1710690" algn="l"/>
                          <a:tab pos="1890395" algn="l"/>
                          <a:tab pos="2070735" algn="l"/>
                          <a:tab pos="2250440" algn="l"/>
                        </a:tabLst>
                      </a:pPr>
                      <a:r>
                        <a:rPr lang="fi-FI" sz="1200" dirty="0">
                          <a:effectLst/>
                        </a:rPr>
                        <a:t>Saya telah dapat m</a:t>
                      </a:r>
                      <a:r>
                        <a:rPr lang="en-US" sz="1200" dirty="0" err="1">
                          <a:effectLst/>
                        </a:rPr>
                        <a:t>emeragakan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gerak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spesifik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id-ID" sz="1200" dirty="0">
                          <a:effectLst/>
                        </a:rPr>
                        <a:t>passing bawah dan passing atas</a:t>
                      </a:r>
                      <a:r>
                        <a:rPr lang="fi-FI" sz="1200" dirty="0">
                          <a:effectLst/>
                        </a:rPr>
                        <a:t> permainan </a:t>
                      </a:r>
                      <a:r>
                        <a:rPr lang="id-ID" sz="1200" dirty="0">
                          <a:effectLst/>
                        </a:rPr>
                        <a:t>bola voli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secara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terkontrol</a:t>
                      </a:r>
                      <a:r>
                        <a:rPr lang="en-US" sz="1200" dirty="0">
                          <a:effectLst/>
                        </a:rPr>
                        <a:t>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614494645"/>
                  </a:ext>
                </a:extLst>
              </a:tr>
              <a:tr h="278457">
                <a:tc>
                  <a:txBody>
                    <a:bodyPr/>
                    <a:lstStyle/>
                    <a:p>
                      <a:pPr marL="117475" marR="11239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5.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97155" marR="9017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  <a:tab pos="810260" algn="l"/>
                          <a:tab pos="990600" algn="l"/>
                          <a:tab pos="1170305" algn="l"/>
                          <a:tab pos="1350645" algn="l"/>
                          <a:tab pos="1530350" algn="l"/>
                          <a:tab pos="1710690" algn="l"/>
                          <a:tab pos="1890395" algn="l"/>
                          <a:tab pos="2070735" algn="l"/>
                          <a:tab pos="2250440" algn="l"/>
                        </a:tabLst>
                      </a:pPr>
                      <a:r>
                        <a:rPr lang="fi-FI" sz="1200" dirty="0">
                          <a:effectLst/>
                        </a:rPr>
                        <a:t>Saya telah dapat menjelaskan pengertian </a:t>
                      </a:r>
                      <a:r>
                        <a:rPr lang="en-US" sz="1200" dirty="0" err="1">
                          <a:effectLst/>
                        </a:rPr>
                        <a:t>gerak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spesifik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id-ID" sz="1200" dirty="0">
                          <a:effectLst/>
                        </a:rPr>
                        <a:t>passing bawah dan passing atas</a:t>
                      </a:r>
                      <a:r>
                        <a:rPr lang="fi-FI" sz="1200" dirty="0">
                          <a:effectLst/>
                        </a:rPr>
                        <a:t> permainan </a:t>
                      </a:r>
                      <a:r>
                        <a:rPr lang="id-ID" sz="1200" dirty="0">
                          <a:effectLst/>
                        </a:rPr>
                        <a:t>bola voli</a:t>
                      </a:r>
                      <a:r>
                        <a:rPr lang="fi-FI" sz="1200" dirty="0">
                          <a:effectLst/>
                        </a:rPr>
                        <a:t> dengan benar.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649102375"/>
                  </a:ext>
                </a:extLst>
              </a:tr>
              <a:tr h="417686">
                <a:tc>
                  <a:txBody>
                    <a:bodyPr/>
                    <a:lstStyle/>
                    <a:p>
                      <a:pPr marL="117475" marR="11239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6.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97155" marR="9017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  <a:tab pos="810260" algn="l"/>
                          <a:tab pos="990600" algn="l"/>
                          <a:tab pos="1170305" algn="l"/>
                          <a:tab pos="1350645" algn="l"/>
                          <a:tab pos="1530350" algn="l"/>
                          <a:tab pos="1710690" algn="l"/>
                          <a:tab pos="1890395" algn="l"/>
                          <a:tab pos="2070735" algn="l"/>
                          <a:tab pos="2250440" algn="l"/>
                        </a:tabLst>
                      </a:pPr>
                      <a:r>
                        <a:rPr lang="fi-FI" sz="1200" dirty="0">
                          <a:effectLst/>
                        </a:rPr>
                        <a:t>Saya telah dapat m</a:t>
                      </a:r>
                      <a:r>
                        <a:rPr lang="en-US" sz="1200" dirty="0" err="1">
                          <a:effectLst/>
                        </a:rPr>
                        <a:t>enyebutkan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berbagai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jenis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gerak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spesifik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id-ID" sz="1200" dirty="0">
                          <a:effectLst/>
                        </a:rPr>
                        <a:t>passing bawah dan passing atas</a:t>
                      </a:r>
                      <a:r>
                        <a:rPr lang="fi-FI" sz="1200" dirty="0">
                          <a:effectLst/>
                        </a:rPr>
                        <a:t> permainan </a:t>
                      </a:r>
                      <a:r>
                        <a:rPr lang="id-ID" sz="1200" dirty="0">
                          <a:effectLst/>
                        </a:rPr>
                        <a:t>bola voli</a:t>
                      </a:r>
                      <a:r>
                        <a:rPr lang="fi-FI" sz="1200" dirty="0">
                          <a:effectLst/>
                        </a:rPr>
                        <a:t> dengan lengkap</a:t>
                      </a:r>
                      <a:r>
                        <a:rPr lang="en-US" sz="1200" dirty="0">
                          <a:effectLst/>
                        </a:rPr>
                        <a:t>. 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620609650"/>
                  </a:ext>
                </a:extLst>
              </a:tr>
              <a:tr h="417686">
                <a:tc>
                  <a:txBody>
                    <a:bodyPr/>
                    <a:lstStyle/>
                    <a:p>
                      <a:pPr marL="117475" marR="11239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7.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97155" marR="9017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  <a:tab pos="810260" algn="l"/>
                          <a:tab pos="990600" algn="l"/>
                          <a:tab pos="1170305" algn="l"/>
                          <a:tab pos="1350645" algn="l"/>
                          <a:tab pos="1530350" algn="l"/>
                          <a:tab pos="1710690" algn="l"/>
                          <a:tab pos="1890395" algn="l"/>
                          <a:tab pos="2070735" algn="l"/>
                          <a:tab pos="2250440" algn="l"/>
                        </a:tabLst>
                      </a:pPr>
                      <a:r>
                        <a:rPr lang="fi-FI" sz="1200" dirty="0">
                          <a:effectLst/>
                        </a:rPr>
                        <a:t>Saya telah dapat m</a:t>
                      </a:r>
                      <a:r>
                        <a:rPr lang="en-US" sz="1200" dirty="0" err="1">
                          <a:effectLst/>
                        </a:rPr>
                        <a:t>erinci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cara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melakukan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gerak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spesifik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id-ID" sz="1200" dirty="0">
                          <a:effectLst/>
                        </a:rPr>
                        <a:t>passing bawah dan passing atas</a:t>
                      </a:r>
                      <a:r>
                        <a:rPr lang="fi-FI" sz="1200" dirty="0">
                          <a:effectLst/>
                        </a:rPr>
                        <a:t> permainan </a:t>
                      </a:r>
                      <a:r>
                        <a:rPr lang="id-ID" sz="1200" dirty="0">
                          <a:effectLst/>
                        </a:rPr>
                        <a:t>bola voli</a:t>
                      </a:r>
                      <a:r>
                        <a:rPr lang="fi-FI" sz="1200" dirty="0">
                          <a:effectLst/>
                        </a:rPr>
                        <a:t> dengan lengkap dan benar</a:t>
                      </a:r>
                      <a:r>
                        <a:rPr lang="en-US" sz="1200" dirty="0">
                          <a:effectLst/>
                        </a:rPr>
                        <a:t>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545576228"/>
                  </a:ext>
                </a:extLst>
              </a:tr>
              <a:tr h="417686">
                <a:tc>
                  <a:txBody>
                    <a:bodyPr/>
                    <a:lstStyle/>
                    <a:p>
                      <a:pPr marL="117475" marR="11239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8.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97155" marR="9017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  <a:tab pos="810260" algn="l"/>
                          <a:tab pos="990600" algn="l"/>
                          <a:tab pos="1170305" algn="l"/>
                          <a:tab pos="1350645" algn="l"/>
                          <a:tab pos="1530350" algn="l"/>
                          <a:tab pos="1710690" algn="l"/>
                          <a:tab pos="1890395" algn="l"/>
                          <a:tab pos="2070735" algn="l"/>
                          <a:tab pos="2250440" algn="l"/>
                        </a:tabLst>
                      </a:pPr>
                      <a:r>
                        <a:rPr lang="fi-FI" sz="1200" dirty="0">
                          <a:effectLst/>
                        </a:rPr>
                        <a:t>Saya telah dapat m</a:t>
                      </a:r>
                      <a:r>
                        <a:rPr lang="en-US" sz="1200" dirty="0" err="1">
                          <a:effectLst/>
                        </a:rPr>
                        <a:t>emeragakan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gerak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id-ID" sz="1200" dirty="0">
                          <a:effectLst/>
                        </a:rPr>
                        <a:t>passing bawah dan passing atas</a:t>
                      </a:r>
                      <a:r>
                        <a:rPr lang="fi-FI" sz="1200" dirty="0">
                          <a:effectLst/>
                        </a:rPr>
                        <a:t> permainan </a:t>
                      </a:r>
                      <a:r>
                        <a:rPr lang="id-ID" sz="1200" dirty="0">
                          <a:effectLst/>
                        </a:rPr>
                        <a:t>bola voli</a:t>
                      </a:r>
                      <a:r>
                        <a:rPr lang="fi-FI" sz="1200" dirty="0">
                          <a:effectLst/>
                        </a:rPr>
                        <a:t> dengan lengkap </a:t>
                      </a:r>
                      <a:r>
                        <a:rPr lang="en-US" sz="1200" dirty="0" err="1">
                          <a:effectLst/>
                        </a:rPr>
                        <a:t>secara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terkontrol</a:t>
                      </a:r>
                      <a:r>
                        <a:rPr lang="en-US" sz="1200" dirty="0">
                          <a:effectLst/>
                        </a:rPr>
                        <a:t>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014633871"/>
                  </a:ext>
                </a:extLst>
              </a:tr>
              <a:tr h="2195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Sangat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Baik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1" dirty="0" err="1">
                          <a:solidFill>
                            <a:schemeClr val="tx1"/>
                          </a:solidFill>
                        </a:rPr>
                        <a:t>Baik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Perlu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Perbaikan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02193"/>
                  </a:ext>
                </a:extLst>
              </a:tr>
              <a:tr h="696143">
                <a:tc>
                  <a:txBody>
                    <a:bodyPr/>
                    <a:lstStyle/>
                    <a:p>
                      <a:pPr marL="10414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Jika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lebih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dari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dan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sama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dengan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id-ID" sz="1200" dirty="0">
                          <a:effectLst/>
                        </a:rPr>
                        <a:t>6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pernyataan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terisi</a:t>
                      </a:r>
                      <a:r>
                        <a:rPr lang="en-US" sz="1200" dirty="0">
                          <a:effectLst/>
                        </a:rPr>
                        <a:t> “</a:t>
                      </a:r>
                      <a:r>
                        <a:rPr lang="en-US" sz="1200" dirty="0" err="1">
                          <a:effectLst/>
                        </a:rPr>
                        <a:t>Ya</a:t>
                      </a:r>
                      <a:r>
                        <a:rPr lang="en-US" sz="1200" dirty="0">
                          <a:effectLst/>
                        </a:rPr>
                        <a:t>”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414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Jika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kurang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dari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id-ID" sz="1200" dirty="0">
                          <a:effectLst/>
                        </a:rPr>
                        <a:t>4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pernyataan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terisi</a:t>
                      </a:r>
                      <a:r>
                        <a:rPr lang="en-US" sz="1200" dirty="0">
                          <a:effectLst/>
                        </a:rPr>
                        <a:t> “</a:t>
                      </a:r>
                      <a:r>
                        <a:rPr lang="en-US" sz="1200" dirty="0" err="1">
                          <a:effectLst/>
                        </a:rPr>
                        <a:t>Ya</a:t>
                      </a:r>
                      <a:r>
                        <a:rPr lang="en-US" sz="1200" dirty="0">
                          <a:effectLst/>
                        </a:rPr>
                        <a:t>”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10414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Jika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kurang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dari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id-ID" sz="1200" dirty="0">
                          <a:effectLst/>
                        </a:rPr>
                        <a:t>4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pernyataan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terisi</a:t>
                      </a:r>
                      <a:r>
                        <a:rPr lang="en-US" sz="1200" dirty="0">
                          <a:effectLst/>
                        </a:rPr>
                        <a:t> “</a:t>
                      </a:r>
                      <a:r>
                        <a:rPr lang="en-US" sz="1200" dirty="0" err="1">
                          <a:effectLst/>
                        </a:rPr>
                        <a:t>Ya</a:t>
                      </a:r>
                      <a:r>
                        <a:rPr lang="en-US" sz="1200" dirty="0">
                          <a:effectLst/>
                        </a:rPr>
                        <a:t>”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6375457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977874" y="0"/>
            <a:ext cx="10836005" cy="405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0385" indent="-540385" algn="ctr">
              <a:lnSpc>
                <a:spcPct val="107000"/>
              </a:lnSpc>
              <a:spcAft>
                <a:spcPts val="0"/>
              </a:spcAft>
              <a:tabLst>
                <a:tab pos="540385" algn="l"/>
              </a:tabLst>
            </a:pPr>
            <a:r>
              <a:rPr lang="en-US" sz="2000" b="1" u="sng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Lembar</a:t>
            </a:r>
            <a:r>
              <a:rPr lang="en-US" sz="2000" b="1" u="sng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Refleksi</a:t>
            </a:r>
            <a:r>
              <a:rPr lang="en-US" sz="2000" b="1" u="sng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Diri</a:t>
            </a:r>
            <a:r>
              <a:rPr lang="en-US" sz="2000" b="1" u="sng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000" b="1" u="sng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Pengetahuan</a:t>
            </a:r>
            <a:r>
              <a:rPr lang="en-US" sz="2000" b="1" u="sng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2000" b="1" u="sng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Keterampilan</a:t>
            </a:r>
            <a:r>
              <a:rPr lang="en-US" sz="2000" b="1" u="sng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Model </a:t>
            </a:r>
            <a:r>
              <a:rPr lang="en-US" sz="2000" b="1" u="sng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Menyontreng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230021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</TotalTime>
  <Words>551</Words>
  <Application>Microsoft Office PowerPoint</Application>
  <PresentationFormat>Widescreen</PresentationFormat>
  <Paragraphs>73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Century Gothic</vt:lpstr>
      <vt:lpstr>Times New Roman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</cp:revision>
  <dcterms:created xsi:type="dcterms:W3CDTF">2022-07-31T12:13:57Z</dcterms:created>
  <dcterms:modified xsi:type="dcterms:W3CDTF">2022-07-31T12:28:08Z</dcterms:modified>
</cp:coreProperties>
</file>