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CA20-B50E-472A-8CC9-276873861DC3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EE22-10BD-43BD-930C-10C61776BB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36963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CA20-B50E-472A-8CC9-276873861DC3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EE22-10BD-43BD-930C-10C61776BB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21559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CA20-B50E-472A-8CC9-276873861DC3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EE22-10BD-43BD-930C-10C61776BB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905668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CA20-B50E-472A-8CC9-276873861DC3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EE22-10BD-43BD-930C-10C61776BB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20339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CA20-B50E-472A-8CC9-276873861DC3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EE22-10BD-43BD-930C-10C61776BB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194534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CA20-B50E-472A-8CC9-276873861DC3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EE22-10BD-43BD-930C-10C61776BB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841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CA20-B50E-472A-8CC9-276873861DC3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EE22-10BD-43BD-930C-10C61776BB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00196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CA20-B50E-472A-8CC9-276873861DC3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EE22-10BD-43BD-930C-10C61776BB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78247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CA20-B50E-472A-8CC9-276873861DC3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EE22-10BD-43BD-930C-10C61776BB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70774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CA20-B50E-472A-8CC9-276873861DC3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EE22-10BD-43BD-930C-10C61776BB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8151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CA20-B50E-472A-8CC9-276873861DC3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EE22-10BD-43BD-930C-10C61776BB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81541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CA20-B50E-472A-8CC9-276873861DC3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EE22-10BD-43BD-930C-10C61776BB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21264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CA20-B50E-472A-8CC9-276873861DC3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EE22-10BD-43BD-930C-10C61776BB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6682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D69ECA20-B50E-472A-8CC9-276873861DC3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954FEE22-10BD-43BD-930C-10C61776BB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45252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D69ECA20-B50E-472A-8CC9-276873861DC3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954FEE22-10BD-43BD-930C-10C61776BB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582115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B7743172-17A8-4FA4-8434-B813E03B7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Freeform 23">
            <a:extLst>
              <a:ext uri="{FF2B5EF4-FFF2-40B4-BE49-F238E27FC236}">
                <a16:creationId xmlns:a16="http://schemas.microsoft.com/office/drawing/2014/main" id="{4CE1233C-FD2F-489E-BFDE-086F5FED6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C1BBC0-63F5-4213-8A70-2EE933CD0F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514" y="1800225"/>
            <a:ext cx="3444211" cy="4241136"/>
          </a:xfrm>
        </p:spPr>
        <p:txBody>
          <a:bodyPr anchor="t">
            <a:normAutofit/>
          </a:bodyPr>
          <a:lstStyle/>
          <a:p>
            <a:r>
              <a:rPr lang="en-US" sz="3700" dirty="0"/>
              <a:t>KESEHATAN DAN KESELAMATAN KERJA (K3)</a:t>
            </a:r>
            <a:endParaRPr lang="en-ID" sz="3700" dirty="0"/>
          </a:p>
        </p:txBody>
      </p:sp>
      <p:pic>
        <p:nvPicPr>
          <p:cNvPr id="1026" name="Picture 2" descr="Pengertian K3, Tujuan K3 dan fungsi K3 | teknik-otomotif.com">
            <a:extLst>
              <a:ext uri="{FF2B5EF4-FFF2-40B4-BE49-F238E27FC236}">
                <a16:creationId xmlns:a16="http://schemas.microsoft.com/office/drawing/2014/main" id="{99346DBC-FB7E-48B3-8252-7F2F24E2C8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80472" y="1237809"/>
            <a:ext cx="6268062" cy="4209209"/>
          </a:xfrm>
          <a:prstGeom prst="roundRect">
            <a:avLst>
              <a:gd name="adj" fmla="val 3876"/>
            </a:avLst>
          </a:prstGeom>
          <a:noFill/>
          <a:ln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36065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Freeform 6">
            <a:extLst>
              <a:ext uri="{FF2B5EF4-FFF2-40B4-BE49-F238E27FC236}">
                <a16:creationId xmlns:a16="http://schemas.microsoft.com/office/drawing/2014/main" id="{DA9A1ACB-4ECA-4EAE-AEAB-CE9C8C01E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7173" name="Rectangle 72">
            <a:extLst>
              <a:ext uri="{FF2B5EF4-FFF2-40B4-BE49-F238E27FC236}">
                <a16:creationId xmlns:a16="http://schemas.microsoft.com/office/drawing/2014/main" id="{5940F547-7206-4401-94FB-F8421915D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 descr="KeselamatanKerja.com - Kesehatan dan Keselamatan Kerja">
            <a:extLst>
              <a:ext uri="{FF2B5EF4-FFF2-40B4-BE49-F238E27FC236}">
                <a16:creationId xmlns:a16="http://schemas.microsoft.com/office/drawing/2014/main" id="{1B6C8426-6597-47F8-83D7-29B157943D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25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1A72EC4-2E56-4336-A28E-D2BB3DAAD4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0" y="447188"/>
            <a:ext cx="10571998" cy="970450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100"/>
              <a:t>FAKTOR PENYEBAB TERJADINYA KECELAKAAN KERJA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5A07AB-A26C-44E1-9AB8-C9438ADB13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9356" y="2185988"/>
            <a:ext cx="10554574" cy="363651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a.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dipengaruhi</a:t>
            </a:r>
            <a:r>
              <a:rPr lang="en-US" dirty="0"/>
              <a:t> oleh </a:t>
            </a:r>
            <a:r>
              <a:rPr lang="en-US" dirty="0" err="1"/>
              <a:t>pengetahuan</a:t>
            </a:r>
            <a:r>
              <a:rPr lang="en-US" dirty="0"/>
              <a:t>, </a:t>
            </a:r>
            <a:r>
              <a:rPr lang="en-US" dirty="0" err="1"/>
              <a:t>ketrampilan</a:t>
            </a:r>
            <a:r>
              <a:rPr lang="en-US" dirty="0"/>
              <a:t>, dan </a:t>
            </a:r>
            <a:r>
              <a:rPr lang="en-US" dirty="0" err="1"/>
              <a:t>sikap</a:t>
            </a:r>
            <a:r>
              <a:rPr lang="en-US" dirty="0"/>
              <a:t>. </a:t>
            </a:r>
          </a:p>
          <a:p>
            <a:r>
              <a:rPr lang="en-US" dirty="0"/>
              <a:t>b. </a:t>
            </a:r>
            <a:r>
              <a:rPr lang="en-US" dirty="0" err="1"/>
              <a:t>Faktor</a:t>
            </a:r>
            <a:r>
              <a:rPr lang="en-US" dirty="0"/>
              <a:t> material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memunculkan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. </a:t>
            </a:r>
          </a:p>
          <a:p>
            <a:r>
              <a:rPr lang="en-US" dirty="0"/>
              <a:t>c.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bahaya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r>
              <a:rPr lang="en-US" dirty="0"/>
              <a:t>1.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berbahaya</a:t>
            </a:r>
            <a:r>
              <a:rPr lang="en-US" dirty="0"/>
              <a:t>,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salah, </a:t>
            </a:r>
            <a:r>
              <a:rPr lang="en-US" dirty="0" err="1"/>
              <a:t>keletihan</a:t>
            </a:r>
            <a:r>
              <a:rPr lang="en-US" dirty="0"/>
              <a:t>/</a:t>
            </a:r>
            <a:r>
              <a:rPr lang="en-US" dirty="0" err="1"/>
              <a:t>kecapekan</a:t>
            </a:r>
            <a:r>
              <a:rPr lang="en-US" dirty="0"/>
              <a:t>,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dan </a:t>
            </a:r>
            <a:r>
              <a:rPr lang="en-US" dirty="0" err="1"/>
              <a:t>sebagainya</a:t>
            </a:r>
            <a:r>
              <a:rPr lang="en-US" dirty="0"/>
              <a:t>; </a:t>
            </a:r>
          </a:p>
          <a:p>
            <a:r>
              <a:rPr lang="en-US" dirty="0"/>
              <a:t>2. </a:t>
            </a:r>
            <a:r>
              <a:rPr lang="en-US" dirty="0" err="1"/>
              <a:t>Kondisi</a:t>
            </a:r>
            <a:r>
              <a:rPr lang="en-US" dirty="0"/>
              <a:t>/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bahaya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keberadaan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peralatan</a:t>
            </a:r>
            <a:r>
              <a:rPr lang="en-US" dirty="0"/>
              <a:t>, </a:t>
            </a:r>
            <a:r>
              <a:rPr lang="en-US" dirty="0" err="1"/>
              <a:t>lingkungan</a:t>
            </a:r>
            <a:r>
              <a:rPr lang="en-US" dirty="0"/>
              <a:t>, proses,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</a:p>
          <a:p>
            <a:r>
              <a:rPr lang="en-US" dirty="0"/>
              <a:t>d. </a:t>
            </a:r>
            <a:r>
              <a:rPr lang="en-US" dirty="0" err="1"/>
              <a:t>Faktor</a:t>
            </a:r>
            <a:r>
              <a:rPr lang="en-US" dirty="0"/>
              <a:t> yang </a:t>
            </a:r>
            <a:r>
              <a:rPr lang="en-US" dirty="0" err="1"/>
              <a:t>dihadapi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kurangnya</a:t>
            </a:r>
            <a:r>
              <a:rPr lang="en-US" dirty="0"/>
              <a:t> </a:t>
            </a:r>
            <a:r>
              <a:rPr lang="en-US" dirty="0" err="1"/>
              <a:t>pemeliharaan</a:t>
            </a:r>
            <a:r>
              <a:rPr lang="en-US" dirty="0"/>
              <a:t>/ </a:t>
            </a:r>
            <a:r>
              <a:rPr lang="en-US" dirty="0" err="1"/>
              <a:t>perawatan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/</a:t>
            </a:r>
            <a:r>
              <a:rPr lang="en-US" dirty="0" err="1"/>
              <a:t>peralatan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sempurna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569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FDE8F-EBF3-455F-97DA-BBB89FD5D2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282957"/>
            <a:ext cx="10572000" cy="657948"/>
          </a:xfrm>
        </p:spPr>
        <p:txBody>
          <a:bodyPr/>
          <a:lstStyle/>
          <a:p>
            <a:pPr algn="ctr"/>
            <a:r>
              <a:rPr lang="en-US" sz="3200" dirty="0"/>
              <a:t>TEORI PENYEBAB KECELAKAAN KERJA</a:t>
            </a:r>
            <a:endParaRPr lang="en-ID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7F68C5-3D55-461E-BDF9-3B4EEFB7BC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270" y="1775791"/>
            <a:ext cx="11900452" cy="5082208"/>
          </a:xfrm>
        </p:spPr>
        <p:txBody>
          <a:bodyPr>
            <a:normAutofit/>
          </a:bodyPr>
          <a:lstStyle/>
          <a:p>
            <a:r>
              <a:rPr lang="en-ID" sz="2400" dirty="0" err="1"/>
              <a:t>Sebab-sebab</a:t>
            </a:r>
            <a:r>
              <a:rPr lang="en-ID" sz="2400" dirty="0"/>
              <a:t> </a:t>
            </a:r>
            <a:r>
              <a:rPr lang="en-ID" sz="2400" dirty="0" err="1"/>
              <a:t>suatu</a:t>
            </a:r>
            <a:r>
              <a:rPr lang="en-ID" sz="2400" dirty="0"/>
              <a:t> </a:t>
            </a:r>
            <a:r>
              <a:rPr lang="en-ID" sz="2400" dirty="0" err="1"/>
              <a:t>kecelakaan</a:t>
            </a:r>
            <a:r>
              <a:rPr lang="en-ID" sz="2400" dirty="0"/>
              <a:t>, </a:t>
            </a:r>
            <a:r>
              <a:rPr lang="en-ID" sz="2400" dirty="0" err="1"/>
              <a:t>dibagi</a:t>
            </a:r>
            <a:r>
              <a:rPr lang="en-ID" sz="2400" dirty="0"/>
              <a:t> </a:t>
            </a:r>
            <a:r>
              <a:rPr lang="en-ID" sz="2400" dirty="0" err="1"/>
              <a:t>menjadi</a:t>
            </a:r>
            <a:r>
              <a:rPr lang="en-ID" sz="2400" dirty="0"/>
              <a:t>: </a:t>
            </a:r>
          </a:p>
          <a:p>
            <a:r>
              <a:rPr lang="en-ID" sz="2400" dirty="0"/>
              <a:t>a. Direct Cause. Direct Cause </a:t>
            </a:r>
            <a:r>
              <a:rPr lang="en-ID" sz="2400" dirty="0" err="1"/>
              <a:t>sangat</a:t>
            </a:r>
            <a:r>
              <a:rPr lang="en-ID" sz="2400" dirty="0"/>
              <a:t> </a:t>
            </a:r>
            <a:r>
              <a:rPr lang="en-ID" sz="2400" dirty="0" err="1"/>
              <a:t>dekat</a:t>
            </a:r>
            <a:r>
              <a:rPr lang="en-ID" sz="2400" dirty="0"/>
              <a:t> </a:t>
            </a:r>
            <a:r>
              <a:rPr lang="en-ID" sz="2400" dirty="0" err="1"/>
              <a:t>hubungannya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kejadian</a:t>
            </a:r>
            <a:r>
              <a:rPr lang="en-ID" sz="2400" dirty="0"/>
              <a:t> </a:t>
            </a:r>
            <a:r>
              <a:rPr lang="en-ID" sz="2400" dirty="0" err="1"/>
              <a:t>kecelakaan</a:t>
            </a:r>
            <a:r>
              <a:rPr lang="en-ID" sz="2400" dirty="0"/>
              <a:t> yang </a:t>
            </a:r>
            <a:r>
              <a:rPr lang="en-ID" sz="2400" dirty="0" err="1"/>
              <a:t>menimbulkan</a:t>
            </a:r>
            <a:r>
              <a:rPr lang="en-ID" sz="2400" dirty="0"/>
              <a:t> </a:t>
            </a:r>
            <a:r>
              <a:rPr lang="en-ID" sz="2400" dirty="0" err="1"/>
              <a:t>kerugian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cidera</a:t>
            </a:r>
            <a:r>
              <a:rPr lang="en-ID" sz="2400" dirty="0"/>
              <a:t> pada </a:t>
            </a:r>
            <a:r>
              <a:rPr lang="en-ID" sz="2400" dirty="0" err="1"/>
              <a:t>saat</a:t>
            </a:r>
            <a:r>
              <a:rPr lang="en-ID" sz="2400" dirty="0"/>
              <a:t> </a:t>
            </a:r>
            <a:r>
              <a:rPr lang="en-ID" sz="2400" dirty="0" err="1"/>
              <a:t>kecelakaan</a:t>
            </a:r>
            <a:r>
              <a:rPr lang="en-ID" sz="2400" dirty="0"/>
              <a:t> </a:t>
            </a:r>
            <a:r>
              <a:rPr lang="en-ID" sz="2400" dirty="0" err="1"/>
              <a:t>tersebut</a:t>
            </a:r>
            <a:r>
              <a:rPr lang="en-ID" sz="2400" dirty="0"/>
              <a:t> </a:t>
            </a:r>
            <a:r>
              <a:rPr lang="en-ID" sz="2400" dirty="0" err="1"/>
              <a:t>terjadi</a:t>
            </a:r>
            <a:r>
              <a:rPr lang="en-ID" sz="2400" dirty="0"/>
              <a:t>. </a:t>
            </a:r>
            <a:r>
              <a:rPr lang="en-ID" sz="2400" dirty="0" err="1"/>
              <a:t>Kebanyakan</a:t>
            </a:r>
            <a:r>
              <a:rPr lang="en-ID" sz="2400" dirty="0"/>
              <a:t> proses </a:t>
            </a:r>
            <a:r>
              <a:rPr lang="en-ID" sz="2400" dirty="0" err="1"/>
              <a:t>investigasi</a:t>
            </a:r>
            <a:r>
              <a:rPr lang="en-ID" sz="2400" dirty="0"/>
              <a:t>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konsentrasi</a:t>
            </a:r>
            <a:r>
              <a:rPr lang="en-ID" sz="2400" dirty="0"/>
              <a:t> </a:t>
            </a:r>
            <a:r>
              <a:rPr lang="en-ID" sz="2400" dirty="0" err="1"/>
              <a:t>kepada</a:t>
            </a:r>
            <a:r>
              <a:rPr lang="en-ID" sz="2400" dirty="0"/>
              <a:t> </a:t>
            </a:r>
            <a:r>
              <a:rPr lang="en-ID" sz="2400" dirty="0" err="1"/>
              <a:t>penyebab</a:t>
            </a:r>
            <a:r>
              <a:rPr lang="en-ID" sz="2400" dirty="0"/>
              <a:t> </a:t>
            </a:r>
            <a:r>
              <a:rPr lang="en-ID" sz="2400" dirty="0" err="1"/>
              <a:t>langsung</a:t>
            </a:r>
            <a:r>
              <a:rPr lang="en-ID" sz="2400" dirty="0"/>
              <a:t> </a:t>
            </a:r>
            <a:r>
              <a:rPr lang="en-ID" sz="2400" dirty="0" err="1"/>
              <a:t>terjadinya</a:t>
            </a:r>
            <a:r>
              <a:rPr lang="en-ID" sz="2400" dirty="0"/>
              <a:t> </a:t>
            </a:r>
            <a:r>
              <a:rPr lang="en-ID" sz="2400" dirty="0" err="1"/>
              <a:t>suatu</a:t>
            </a:r>
            <a:r>
              <a:rPr lang="en-ID" sz="2400" dirty="0"/>
              <a:t> </a:t>
            </a:r>
            <a:r>
              <a:rPr lang="en-ID" sz="2400" dirty="0" err="1"/>
              <a:t>kecelakaan</a:t>
            </a:r>
            <a:r>
              <a:rPr lang="en-ID" sz="2400" dirty="0"/>
              <a:t> dan </a:t>
            </a:r>
            <a:r>
              <a:rPr lang="en-ID" sz="2400" dirty="0" err="1"/>
              <a:t>bagaimana</a:t>
            </a:r>
            <a:r>
              <a:rPr lang="en-ID" sz="2400" dirty="0"/>
              <a:t> </a:t>
            </a:r>
            <a:r>
              <a:rPr lang="en-ID" sz="2400" dirty="0" err="1"/>
              <a:t>mencegah</a:t>
            </a:r>
            <a:r>
              <a:rPr lang="en-ID" sz="2400" dirty="0"/>
              <a:t> </a:t>
            </a:r>
            <a:r>
              <a:rPr lang="en-ID" sz="2400" dirty="0" err="1"/>
              <a:t>penyebab</a:t>
            </a:r>
            <a:r>
              <a:rPr lang="en-ID" sz="2400" dirty="0"/>
              <a:t> </a:t>
            </a:r>
            <a:r>
              <a:rPr lang="en-ID" sz="2400" dirty="0" err="1"/>
              <a:t>langsung</a:t>
            </a:r>
            <a:r>
              <a:rPr lang="en-ID" sz="2400" dirty="0"/>
              <a:t> </a:t>
            </a:r>
            <a:r>
              <a:rPr lang="en-ID" sz="2400" dirty="0" err="1"/>
              <a:t>tersebut</a:t>
            </a:r>
            <a:r>
              <a:rPr lang="en-ID" sz="2400" dirty="0"/>
              <a:t>. </a:t>
            </a:r>
          </a:p>
          <a:p>
            <a:r>
              <a:rPr lang="en-ID" sz="2400" dirty="0"/>
              <a:t>b. Latent Cause. </a:t>
            </a:r>
            <a:r>
              <a:rPr lang="en-ID" sz="2400" dirty="0" err="1"/>
              <a:t>Tetapi</a:t>
            </a:r>
            <a:r>
              <a:rPr lang="en-ID" sz="2400" dirty="0"/>
              <a:t> </a:t>
            </a:r>
            <a:r>
              <a:rPr lang="en-ID" sz="2400" dirty="0" err="1"/>
              <a:t>ada</a:t>
            </a:r>
            <a:r>
              <a:rPr lang="en-ID" sz="2400" dirty="0"/>
              <a:t> </a:t>
            </a:r>
            <a:r>
              <a:rPr lang="en-ID" sz="2400" dirty="0" err="1"/>
              <a:t>hal</a:t>
            </a:r>
            <a:r>
              <a:rPr lang="en-ID" sz="2400" dirty="0"/>
              <a:t> lain yang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penting</a:t>
            </a:r>
            <a:r>
              <a:rPr lang="en-ID" sz="2400" dirty="0"/>
              <a:t> yang </a:t>
            </a:r>
            <a:r>
              <a:rPr lang="en-ID" sz="2400" dirty="0" err="1"/>
              <a:t>perlu</a:t>
            </a:r>
            <a:r>
              <a:rPr lang="en-ID" sz="2400" dirty="0"/>
              <a:t> di </a:t>
            </a:r>
            <a:r>
              <a:rPr lang="en-ID" sz="2400" dirty="0" err="1"/>
              <a:t>identifikasi</a:t>
            </a:r>
            <a:r>
              <a:rPr lang="en-ID" sz="2400" dirty="0"/>
              <a:t> </a:t>
            </a:r>
            <a:r>
              <a:rPr lang="en-ID" sz="2400" dirty="0" err="1"/>
              <a:t>yakni</a:t>
            </a:r>
            <a:r>
              <a:rPr lang="en-ID" sz="2400" dirty="0"/>
              <a:t> “Latent Cause”. Latent cause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suatu</a:t>
            </a:r>
            <a:r>
              <a:rPr lang="en-ID" sz="2400" dirty="0"/>
              <a:t> </a:t>
            </a:r>
            <a:r>
              <a:rPr lang="en-ID" sz="2400" dirty="0" err="1"/>
              <a:t>kondisi</a:t>
            </a:r>
            <a:r>
              <a:rPr lang="en-ID" sz="2400" dirty="0"/>
              <a:t> yang </a:t>
            </a:r>
            <a:r>
              <a:rPr lang="en-ID" sz="2400" dirty="0" err="1"/>
              <a:t>sudah</a:t>
            </a:r>
            <a:r>
              <a:rPr lang="en-ID" sz="2400" dirty="0"/>
              <a:t> </a:t>
            </a:r>
            <a:r>
              <a:rPr lang="en-ID" sz="2400" dirty="0" err="1"/>
              <a:t>terlihat</a:t>
            </a:r>
            <a:r>
              <a:rPr lang="en-ID" sz="2400" dirty="0"/>
              <a:t> </a:t>
            </a:r>
            <a:r>
              <a:rPr lang="en-ID" sz="2400" dirty="0" err="1"/>
              <a:t>jelas</a:t>
            </a:r>
            <a:r>
              <a:rPr lang="en-ID" sz="2400" dirty="0"/>
              <a:t> </a:t>
            </a:r>
            <a:r>
              <a:rPr lang="en-ID" sz="2400" dirty="0" err="1"/>
              <a:t>sebelumnya</a:t>
            </a:r>
            <a:r>
              <a:rPr lang="en-ID" sz="2400" dirty="0"/>
              <a:t> </a:t>
            </a:r>
            <a:r>
              <a:rPr lang="en-ID" sz="2400" dirty="0" err="1"/>
              <a:t>dimana</a:t>
            </a:r>
            <a:r>
              <a:rPr lang="en-ID" sz="2400" dirty="0"/>
              <a:t> </a:t>
            </a:r>
            <a:r>
              <a:rPr lang="en-ID" sz="2400" dirty="0" err="1"/>
              <a:t>suatu</a:t>
            </a:r>
            <a:r>
              <a:rPr lang="en-ID" sz="2400" dirty="0"/>
              <a:t> </a:t>
            </a:r>
            <a:r>
              <a:rPr lang="en-ID" sz="2400" dirty="0" err="1"/>
              <a:t>kondisi</a:t>
            </a:r>
            <a:r>
              <a:rPr lang="en-ID" sz="2400" dirty="0"/>
              <a:t> </a:t>
            </a:r>
            <a:r>
              <a:rPr lang="en-ID" sz="2400" dirty="0" err="1"/>
              <a:t>menunggu</a:t>
            </a:r>
            <a:r>
              <a:rPr lang="en-ID" sz="2400" dirty="0"/>
              <a:t> </a:t>
            </a:r>
            <a:r>
              <a:rPr lang="en-ID" sz="2400" dirty="0" err="1"/>
              <a:t>terjadinya</a:t>
            </a:r>
            <a:r>
              <a:rPr lang="en-ID" sz="2400" dirty="0"/>
              <a:t> </a:t>
            </a:r>
            <a:r>
              <a:rPr lang="en-ID" sz="2400" dirty="0" err="1"/>
              <a:t>suatu</a:t>
            </a:r>
            <a:r>
              <a:rPr lang="en-ID" sz="2400" dirty="0"/>
              <a:t> </a:t>
            </a:r>
            <a:r>
              <a:rPr lang="en-ID" sz="2400" dirty="0" err="1"/>
              <a:t>kecelakaan</a:t>
            </a:r>
            <a:r>
              <a:rPr lang="en-ID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46789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B2A1F-D520-42BB-81F9-1AD8934DCE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791" y="310780"/>
            <a:ext cx="5519745" cy="129572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KATEGORI</a:t>
            </a:r>
            <a:br>
              <a:rPr lang="en-US" sz="4000" dirty="0"/>
            </a:br>
            <a:r>
              <a:rPr lang="en-US" sz="4000" dirty="0"/>
              <a:t>KECELAKAAN KERJA</a:t>
            </a:r>
            <a:endParaRPr lang="en-ID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69E80-8CC5-473B-9B22-461CE3DF9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791" y="1868557"/>
            <a:ext cx="5393635" cy="453224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400" dirty="0"/>
              <a:t>1. </a:t>
            </a:r>
            <a:r>
              <a:rPr lang="en-ID" sz="2400" dirty="0" err="1"/>
              <a:t>Kecelakaan</a:t>
            </a:r>
            <a:r>
              <a:rPr lang="en-ID" sz="2400" dirty="0"/>
              <a:t> </a:t>
            </a:r>
            <a:r>
              <a:rPr lang="en-ID" sz="2400" dirty="0" err="1"/>
              <a:t>industri</a:t>
            </a:r>
            <a:r>
              <a:rPr lang="en-ID" sz="2400" dirty="0"/>
              <a:t> (industrial accident) </a:t>
            </a:r>
            <a:r>
              <a:rPr lang="en-ID" sz="2400" dirty="0" err="1"/>
              <a:t>yaitu</a:t>
            </a:r>
            <a:r>
              <a:rPr lang="en-ID" sz="2400" dirty="0"/>
              <a:t> </a:t>
            </a:r>
            <a:r>
              <a:rPr lang="en-ID" sz="2400" dirty="0" err="1"/>
              <a:t>kecelakaan</a:t>
            </a:r>
            <a:r>
              <a:rPr lang="en-ID" sz="2400" dirty="0"/>
              <a:t> yang </a:t>
            </a:r>
            <a:r>
              <a:rPr lang="en-ID" sz="2400" dirty="0" err="1"/>
              <a:t>terjadi</a:t>
            </a:r>
            <a:r>
              <a:rPr lang="en-ID" sz="2400" dirty="0"/>
              <a:t> di </a:t>
            </a:r>
            <a:r>
              <a:rPr lang="en-ID" sz="2400" dirty="0" err="1"/>
              <a:t>tempat</a:t>
            </a:r>
            <a:r>
              <a:rPr lang="en-ID" sz="2400" dirty="0"/>
              <a:t> </a:t>
            </a:r>
            <a:r>
              <a:rPr lang="en-ID" sz="2400" dirty="0" err="1"/>
              <a:t>kerja</a:t>
            </a:r>
            <a:r>
              <a:rPr lang="en-ID" sz="2400" dirty="0"/>
              <a:t> </a:t>
            </a:r>
            <a:r>
              <a:rPr lang="en-ID" sz="2400" dirty="0" err="1"/>
              <a:t>karena</a:t>
            </a:r>
            <a:r>
              <a:rPr lang="en-ID" sz="2400" dirty="0"/>
              <a:t> </a:t>
            </a:r>
            <a:r>
              <a:rPr lang="en-ID" sz="2400" dirty="0" err="1"/>
              <a:t>adanya</a:t>
            </a:r>
            <a:r>
              <a:rPr lang="en-ID" sz="2400" dirty="0"/>
              <a:t> </a:t>
            </a:r>
            <a:r>
              <a:rPr lang="en-ID" sz="2400" dirty="0" err="1"/>
              <a:t>sumber</a:t>
            </a:r>
            <a:r>
              <a:rPr lang="en-ID" sz="2400" dirty="0"/>
              <a:t> </a:t>
            </a:r>
            <a:r>
              <a:rPr lang="en-ID" sz="2400" dirty="0" err="1"/>
              <a:t>bahaya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bahaya</a:t>
            </a:r>
            <a:r>
              <a:rPr lang="en-ID" sz="2400" dirty="0"/>
              <a:t> </a:t>
            </a:r>
            <a:r>
              <a:rPr lang="en-ID" sz="2400" dirty="0" err="1"/>
              <a:t>kerja</a:t>
            </a:r>
            <a:r>
              <a:rPr lang="en-ID" sz="2400" dirty="0"/>
              <a:t>. </a:t>
            </a:r>
          </a:p>
          <a:p>
            <a:pPr>
              <a:lnSpc>
                <a:spcPct val="90000"/>
              </a:lnSpc>
            </a:pPr>
            <a:r>
              <a:rPr lang="en-ID" sz="2400" dirty="0"/>
              <a:t>2. </a:t>
            </a:r>
            <a:r>
              <a:rPr lang="en-ID" sz="2400" dirty="0" err="1"/>
              <a:t>Kecelakaan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perjalanan</a:t>
            </a:r>
            <a:r>
              <a:rPr lang="en-ID" sz="2400" dirty="0"/>
              <a:t> (</a:t>
            </a:r>
            <a:r>
              <a:rPr lang="en-ID" sz="2400" dirty="0" err="1"/>
              <a:t>commuty</a:t>
            </a:r>
            <a:r>
              <a:rPr lang="en-ID" sz="2400" dirty="0"/>
              <a:t> accident) </a:t>
            </a:r>
            <a:r>
              <a:rPr lang="en-ID" sz="2400" dirty="0" err="1"/>
              <a:t>yaitu</a:t>
            </a:r>
            <a:r>
              <a:rPr lang="en-ID" sz="2400" dirty="0"/>
              <a:t> </a:t>
            </a:r>
            <a:r>
              <a:rPr lang="en-ID" sz="2400" dirty="0" err="1"/>
              <a:t>kecelakaan</a:t>
            </a:r>
            <a:r>
              <a:rPr lang="en-ID" sz="2400" dirty="0"/>
              <a:t> yan </a:t>
            </a:r>
            <a:r>
              <a:rPr lang="en-ID" sz="2400" dirty="0" err="1"/>
              <a:t>terjadi</a:t>
            </a:r>
            <a:r>
              <a:rPr lang="en-ID" sz="2400" dirty="0"/>
              <a:t> di </a:t>
            </a:r>
            <a:r>
              <a:rPr lang="en-ID" sz="2400" dirty="0" err="1"/>
              <a:t>luar</a:t>
            </a:r>
            <a:r>
              <a:rPr lang="en-ID" sz="2400" dirty="0"/>
              <a:t> </a:t>
            </a:r>
            <a:r>
              <a:rPr lang="en-ID" sz="2400" dirty="0" err="1"/>
              <a:t>tempat</a:t>
            </a:r>
            <a:r>
              <a:rPr lang="en-ID" sz="2400" dirty="0"/>
              <a:t> </a:t>
            </a:r>
            <a:r>
              <a:rPr lang="en-ID" sz="2400" dirty="0" err="1"/>
              <a:t>kerja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kaitannya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adanya</a:t>
            </a:r>
            <a:r>
              <a:rPr lang="en-ID" sz="2400" dirty="0"/>
              <a:t> </a:t>
            </a:r>
            <a:r>
              <a:rPr lang="en-ID" sz="2400" dirty="0" err="1"/>
              <a:t>hubungan</a:t>
            </a:r>
            <a:r>
              <a:rPr lang="en-ID" sz="2400" dirty="0"/>
              <a:t> </a:t>
            </a:r>
            <a:r>
              <a:rPr lang="en-ID" sz="2400" dirty="0" err="1"/>
              <a:t>kerja</a:t>
            </a:r>
            <a:r>
              <a:rPr lang="en-ID" sz="2400" dirty="0"/>
              <a:t>.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2B66F1CE-03EA-493A-901F-0A51C980F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00916" y="0"/>
            <a:ext cx="609108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14">
            <a:extLst>
              <a:ext uri="{FF2B5EF4-FFF2-40B4-BE49-F238E27FC236}">
                <a16:creationId xmlns:a16="http://schemas.microsoft.com/office/drawing/2014/main" id="{3CDE90D2-B469-4F32-8C71-577B5746A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56326" y="958640"/>
            <a:ext cx="4792210" cy="4945244"/>
          </a:xfrm>
          <a:prstGeom prst="roundRect">
            <a:avLst>
              <a:gd name="adj" fmla="val 3513"/>
            </a:avLst>
          </a:prstGeom>
          <a:solidFill>
            <a:schemeClr val="tx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4" name="Picture 2" descr="PEMINATAN K3">
            <a:extLst>
              <a:ext uri="{FF2B5EF4-FFF2-40B4-BE49-F238E27FC236}">
                <a16:creationId xmlns:a16="http://schemas.microsoft.com/office/drawing/2014/main" id="{157B3B04-82E8-486F-8341-6754A36826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95" r="8325" b="2"/>
          <a:stretch/>
        </p:blipFill>
        <p:spPr bwMode="auto">
          <a:xfrm>
            <a:off x="7068226" y="1251276"/>
            <a:ext cx="4174333" cy="4325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9693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889B3-B919-424E-ABE7-EA716EB685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2766" y="1"/>
            <a:ext cx="10572000" cy="940904"/>
          </a:xfrm>
        </p:spPr>
        <p:txBody>
          <a:bodyPr/>
          <a:lstStyle/>
          <a:p>
            <a:pPr algn="ctr"/>
            <a:r>
              <a:rPr lang="en-ID" sz="4000" dirty="0"/>
              <a:t>UKURAN STATISTIK KECELAKAAN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8F9000-6CDB-4F97-A158-4F93E3866D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30017"/>
            <a:ext cx="12192000" cy="5227983"/>
          </a:xfrm>
        </p:spPr>
        <p:txBody>
          <a:bodyPr/>
          <a:lstStyle/>
          <a:p>
            <a:r>
              <a:rPr lang="en-US" sz="2400" dirty="0"/>
              <a:t>a. Tingkat </a:t>
            </a:r>
            <a:r>
              <a:rPr lang="en-US" sz="2400" dirty="0" err="1"/>
              <a:t>kekerapan</a:t>
            </a:r>
            <a:r>
              <a:rPr lang="en-US" sz="2400" dirty="0"/>
              <a:t> (Frequency Rate, FR).</a:t>
            </a:r>
            <a:endParaRPr lang="en-ID" sz="2400" dirty="0"/>
          </a:p>
          <a:p>
            <a:r>
              <a:rPr lang="en-ID" sz="2400" dirty="0"/>
              <a:t>FR= </a:t>
            </a:r>
            <a:r>
              <a:rPr lang="en-ID" sz="2400" u="sng" dirty="0" err="1"/>
              <a:t>Jumlah</a:t>
            </a:r>
            <a:r>
              <a:rPr lang="en-ID" sz="2400" u="sng" dirty="0"/>
              <a:t> </a:t>
            </a:r>
            <a:r>
              <a:rPr lang="en-ID" sz="2400" u="sng" dirty="0" err="1"/>
              <a:t>kecelakaan</a:t>
            </a:r>
            <a:r>
              <a:rPr lang="en-ID" sz="2400" u="sng" dirty="0"/>
              <a:t> </a:t>
            </a:r>
            <a:r>
              <a:rPr lang="en-ID" sz="2400" u="sng" dirty="0" err="1"/>
              <a:t>yg</a:t>
            </a:r>
            <a:r>
              <a:rPr lang="en-ID" sz="2400" u="sng" dirty="0"/>
              <a:t> </a:t>
            </a:r>
            <a:r>
              <a:rPr lang="en-ID" sz="2400" u="sng" dirty="0" err="1"/>
              <a:t>terjadi</a:t>
            </a:r>
            <a:r>
              <a:rPr lang="en-ID" sz="2400" u="sng" dirty="0"/>
              <a:t> x 1.000.000</a:t>
            </a:r>
          </a:p>
          <a:p>
            <a:pPr algn="just"/>
            <a:r>
              <a:rPr lang="en-ID" sz="2400" dirty="0"/>
              <a:t>                         Jam </a:t>
            </a:r>
            <a:r>
              <a:rPr lang="en-ID" sz="2400" dirty="0" err="1"/>
              <a:t>Kerja</a:t>
            </a:r>
            <a:r>
              <a:rPr lang="en-ID" sz="2400" dirty="0"/>
              <a:t> Orang</a:t>
            </a:r>
          </a:p>
          <a:p>
            <a:pPr algn="just"/>
            <a:r>
              <a:rPr lang="en-ID" sz="2400" dirty="0"/>
              <a:t>b. Tingkat </a:t>
            </a:r>
            <a:r>
              <a:rPr lang="en-ID" sz="2400" dirty="0" err="1"/>
              <a:t>keparahan</a:t>
            </a:r>
            <a:r>
              <a:rPr lang="en-ID" sz="2400" dirty="0"/>
              <a:t> (Severity rate, SR). Tingkat </a:t>
            </a:r>
            <a:r>
              <a:rPr lang="en-ID" sz="2400" dirty="0" err="1"/>
              <a:t>keparahan</a:t>
            </a:r>
            <a:r>
              <a:rPr lang="en-ID" sz="2400" dirty="0"/>
              <a:t> (SR)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dihitung</a:t>
            </a:r>
            <a:r>
              <a:rPr lang="en-ID" sz="2400" dirty="0"/>
              <a:t> </a:t>
            </a:r>
            <a:r>
              <a:rPr lang="en-ID" sz="2400" dirty="0" err="1"/>
              <a:t>berdasarkan</a:t>
            </a:r>
            <a:r>
              <a:rPr lang="en-ID" sz="2400" dirty="0"/>
              <a:t> “</a:t>
            </a:r>
            <a:r>
              <a:rPr lang="en-ID" sz="2400" dirty="0" err="1"/>
              <a:t>jumlah</a:t>
            </a:r>
            <a:r>
              <a:rPr lang="en-ID" sz="2400" dirty="0"/>
              <a:t> </a:t>
            </a:r>
            <a:r>
              <a:rPr lang="en-ID" sz="2400" dirty="0" err="1"/>
              <a:t>hari</a:t>
            </a:r>
            <a:r>
              <a:rPr lang="en-ID" sz="2400" dirty="0"/>
              <a:t> yang </a:t>
            </a:r>
            <a:r>
              <a:rPr lang="en-ID" sz="2400" dirty="0" err="1"/>
              <a:t>hilang</a:t>
            </a:r>
            <a:r>
              <a:rPr lang="en-ID" sz="2400" dirty="0"/>
              <a:t>” </a:t>
            </a:r>
            <a:r>
              <a:rPr lang="en-ID" sz="2400" dirty="0" err="1"/>
              <a:t>akibat</a:t>
            </a:r>
            <a:r>
              <a:rPr lang="en-ID" sz="2400" dirty="0"/>
              <a:t> </a:t>
            </a:r>
            <a:r>
              <a:rPr lang="en-ID" sz="2400" dirty="0" err="1"/>
              <a:t>kecelakaan</a:t>
            </a:r>
            <a:r>
              <a:rPr lang="en-ID" sz="2400" dirty="0"/>
              <a:t>.</a:t>
            </a:r>
          </a:p>
          <a:p>
            <a:pPr algn="just"/>
            <a:r>
              <a:rPr lang="en-ID" sz="2400" dirty="0"/>
              <a:t>SR= </a:t>
            </a:r>
            <a:r>
              <a:rPr lang="fi-FI" sz="2400" u="sng" dirty="0"/>
              <a:t>Jumlah hari hilang x 1.000.000 </a:t>
            </a:r>
          </a:p>
          <a:p>
            <a:pPr algn="just"/>
            <a:r>
              <a:rPr lang="fi-FI" sz="2400" dirty="0"/>
              <a:t>                      Jam Kerja</a:t>
            </a:r>
          </a:p>
          <a:p>
            <a:pPr algn="just"/>
            <a:endParaRPr lang="en-ID" dirty="0"/>
          </a:p>
          <a:p>
            <a:pPr algn="just"/>
            <a:endParaRPr lang="en-ID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895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595EA-4DA1-43BF-AA81-F276C37881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383" y="44418"/>
            <a:ext cx="10572000" cy="922992"/>
          </a:xfrm>
        </p:spPr>
        <p:txBody>
          <a:bodyPr/>
          <a:lstStyle/>
          <a:p>
            <a:r>
              <a:rPr lang="en-US" sz="4400" dirty="0"/>
              <a:t>CONTOH HITUNGAN</a:t>
            </a:r>
            <a:endParaRPr lang="en-ID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92AB2F-F1BD-4F3C-8F91-2F8431956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156" y="967411"/>
            <a:ext cx="11647043" cy="5711686"/>
          </a:xfrm>
        </p:spPr>
        <p:txBody>
          <a:bodyPr>
            <a:normAutofit/>
          </a:bodyPr>
          <a:lstStyle/>
          <a:p>
            <a:r>
              <a:rPr lang="en-ID" sz="2000" dirty="0"/>
              <a:t>PT. </a:t>
            </a:r>
            <a:r>
              <a:rPr lang="en-ID" sz="2000" dirty="0" err="1"/>
              <a:t>Maju</a:t>
            </a:r>
            <a:r>
              <a:rPr lang="en-ID" sz="2000" dirty="0"/>
              <a:t> Jaya </a:t>
            </a:r>
            <a:r>
              <a:rPr lang="en-ID" sz="2000" dirty="0" err="1"/>
              <a:t>dalam</a:t>
            </a:r>
            <a:r>
              <a:rPr lang="en-ID" sz="2000" dirty="0"/>
              <a:t> semester I </a:t>
            </a:r>
            <a:r>
              <a:rPr lang="en-ID" sz="2000" dirty="0" err="1"/>
              <a:t>tahun</a:t>
            </a:r>
            <a:r>
              <a:rPr lang="en-ID" sz="2000" dirty="0"/>
              <a:t> 1983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jumlah</a:t>
            </a:r>
            <a:r>
              <a:rPr lang="en-ID" sz="2000" dirty="0"/>
              <a:t> jam </a:t>
            </a:r>
            <a:r>
              <a:rPr lang="en-ID" sz="2000" dirty="0" err="1"/>
              <a:t>kerja</a:t>
            </a:r>
            <a:r>
              <a:rPr lang="en-ID" sz="2000" dirty="0"/>
              <a:t> 260.000 jam, </a:t>
            </a:r>
            <a:r>
              <a:rPr lang="en-ID" sz="2000" dirty="0" err="1"/>
              <a:t>telah</a:t>
            </a:r>
            <a:r>
              <a:rPr lang="en-ID" sz="2000" dirty="0"/>
              <a:t> </a:t>
            </a:r>
            <a:r>
              <a:rPr lang="en-ID" sz="2000" dirty="0" err="1"/>
              <a:t>terjadi</a:t>
            </a:r>
            <a:r>
              <a:rPr lang="en-ID" sz="2000" dirty="0"/>
              <a:t> </a:t>
            </a:r>
            <a:r>
              <a:rPr lang="en-ID" sz="2000" dirty="0" err="1"/>
              <a:t>kecelakaan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yang </a:t>
            </a:r>
            <a:r>
              <a:rPr lang="en-ID" sz="2000" dirty="0" err="1"/>
              <a:t>mengakibatkan</a:t>
            </a:r>
            <a:r>
              <a:rPr lang="en-ID" sz="2000" dirty="0"/>
              <a:t>: </a:t>
            </a:r>
          </a:p>
          <a:p>
            <a:r>
              <a:rPr lang="en-ID" sz="2000" dirty="0"/>
              <a:t>a) 1 orang </a:t>
            </a:r>
            <a:r>
              <a:rPr lang="en-ID" sz="2000" dirty="0" err="1"/>
              <a:t>kehilangan</a:t>
            </a:r>
            <a:r>
              <a:rPr lang="en-ID" sz="2000" dirty="0"/>
              <a:t> </a:t>
            </a:r>
            <a:r>
              <a:rPr lang="en-ID" sz="2000" dirty="0" err="1"/>
              <a:t>sebelah</a:t>
            </a:r>
            <a:r>
              <a:rPr lang="en-ID" sz="2000" dirty="0"/>
              <a:t> </a:t>
            </a:r>
            <a:r>
              <a:rPr lang="en-ID" sz="2000" dirty="0" err="1"/>
              <a:t>mata</a:t>
            </a:r>
            <a:r>
              <a:rPr lang="en-ID" sz="2000" dirty="0"/>
              <a:t> </a:t>
            </a:r>
          </a:p>
          <a:p>
            <a:r>
              <a:rPr lang="en-ID" sz="2000" dirty="0"/>
              <a:t>b) 1 orang </a:t>
            </a:r>
            <a:r>
              <a:rPr lang="en-ID" sz="2000" dirty="0" err="1"/>
              <a:t>kehilangan</a:t>
            </a:r>
            <a:r>
              <a:rPr lang="en-ID" sz="2000" dirty="0"/>
              <a:t> </a:t>
            </a:r>
            <a:r>
              <a:rPr lang="en-ID" sz="2000" dirty="0" err="1"/>
              <a:t>sebelah</a:t>
            </a:r>
            <a:r>
              <a:rPr lang="en-ID" sz="2000" dirty="0"/>
              <a:t> </a:t>
            </a:r>
            <a:r>
              <a:rPr lang="en-ID" sz="2000" dirty="0" err="1"/>
              <a:t>ibu</a:t>
            </a:r>
            <a:r>
              <a:rPr lang="en-ID" sz="2000" dirty="0"/>
              <a:t> </a:t>
            </a:r>
            <a:r>
              <a:rPr lang="en-ID" sz="2000" dirty="0" err="1"/>
              <a:t>jari</a:t>
            </a:r>
            <a:r>
              <a:rPr lang="en-ID" sz="2000" dirty="0"/>
              <a:t> </a:t>
            </a:r>
          </a:p>
          <a:p>
            <a:r>
              <a:rPr lang="en-ID" sz="2000" dirty="0"/>
              <a:t>c) 1 orang </a:t>
            </a:r>
            <a:r>
              <a:rPr lang="en-ID" sz="2000" dirty="0" err="1"/>
              <a:t>kehilangan</a:t>
            </a:r>
            <a:r>
              <a:rPr lang="en-ID" sz="2000" dirty="0"/>
              <a:t> </a:t>
            </a:r>
            <a:r>
              <a:rPr lang="en-ID" sz="2000" dirty="0" err="1"/>
              <a:t>kelingking</a:t>
            </a:r>
            <a:r>
              <a:rPr lang="en-ID" sz="2000" dirty="0"/>
              <a:t> </a:t>
            </a:r>
          </a:p>
          <a:p>
            <a:r>
              <a:rPr lang="en-ID" sz="2000" dirty="0"/>
              <a:t>d) 12 orang </a:t>
            </a:r>
            <a:r>
              <a:rPr lang="en-ID" sz="2000" dirty="0" err="1"/>
              <a:t>sementara</a:t>
            </a:r>
            <a:r>
              <a:rPr lang="en-ID" sz="2000" dirty="0"/>
              <a:t>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mampu</a:t>
            </a:r>
            <a:r>
              <a:rPr lang="en-ID" sz="2000" dirty="0"/>
              <a:t> </a:t>
            </a:r>
            <a:r>
              <a:rPr lang="en-ID" sz="2000" dirty="0" err="1"/>
              <a:t>masuk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</a:t>
            </a:r>
            <a:r>
              <a:rPr lang="en-ID" sz="2000" dirty="0" err="1"/>
              <a:t>selama</a:t>
            </a:r>
            <a:r>
              <a:rPr lang="en-ID" sz="2000" dirty="0"/>
              <a:t> 150 </a:t>
            </a:r>
            <a:r>
              <a:rPr lang="en-ID" sz="2000" dirty="0" err="1"/>
              <a:t>hari</a:t>
            </a:r>
            <a:r>
              <a:rPr lang="en-ID" sz="2000" dirty="0"/>
              <a:t> </a:t>
            </a:r>
          </a:p>
          <a:p>
            <a:r>
              <a:rPr lang="en-ID" sz="2000" dirty="0" err="1"/>
              <a:t>Analisis</a:t>
            </a:r>
            <a:r>
              <a:rPr lang="en-ID" sz="2000" dirty="0"/>
              <a:t>: </a:t>
            </a:r>
          </a:p>
          <a:p>
            <a:pPr marL="342900" indent="-342900">
              <a:buAutoNum type="alphaLcParenR"/>
            </a:pPr>
            <a:r>
              <a:rPr lang="en-ID" sz="2000" dirty="0"/>
              <a:t>1 orang </a:t>
            </a:r>
            <a:r>
              <a:rPr lang="en-ID" sz="2000" dirty="0" err="1"/>
              <a:t>kehilangan</a:t>
            </a:r>
            <a:r>
              <a:rPr lang="en-ID" sz="2000" dirty="0"/>
              <a:t> </a:t>
            </a:r>
            <a:r>
              <a:rPr lang="en-ID" sz="2000" dirty="0" err="1"/>
              <a:t>sebelah</a:t>
            </a:r>
            <a:r>
              <a:rPr lang="en-ID" sz="2000" dirty="0"/>
              <a:t> </a:t>
            </a:r>
            <a:r>
              <a:rPr lang="en-ID" sz="2000" dirty="0" err="1"/>
              <a:t>mata</a:t>
            </a:r>
            <a:r>
              <a:rPr lang="en-ID" sz="2000" dirty="0"/>
              <a:t> = 1.800 </a:t>
            </a:r>
            <a:r>
              <a:rPr lang="en-ID" sz="2000" dirty="0" err="1"/>
              <a:t>hari</a:t>
            </a:r>
            <a:r>
              <a:rPr lang="en-ID" sz="2000" dirty="0"/>
              <a:t> </a:t>
            </a:r>
          </a:p>
          <a:p>
            <a:pPr marL="342900" indent="-342900">
              <a:buAutoNum type="alphaLcParenR"/>
            </a:pPr>
            <a:r>
              <a:rPr lang="en-ID" sz="2000" dirty="0"/>
              <a:t>1 orang </a:t>
            </a:r>
            <a:r>
              <a:rPr lang="en-ID" sz="2000" dirty="0" err="1"/>
              <a:t>kehilangan</a:t>
            </a:r>
            <a:r>
              <a:rPr lang="en-ID" sz="2000" dirty="0"/>
              <a:t> </a:t>
            </a:r>
            <a:r>
              <a:rPr lang="en-ID" sz="2000" dirty="0" err="1"/>
              <a:t>sebelah</a:t>
            </a:r>
            <a:r>
              <a:rPr lang="en-ID" sz="2000" dirty="0"/>
              <a:t> </a:t>
            </a:r>
            <a:r>
              <a:rPr lang="en-ID" sz="2000" dirty="0" err="1"/>
              <a:t>ibu</a:t>
            </a:r>
            <a:r>
              <a:rPr lang="en-ID" sz="2000" dirty="0"/>
              <a:t> </a:t>
            </a:r>
            <a:r>
              <a:rPr lang="en-ID" sz="2000" dirty="0" err="1"/>
              <a:t>jari</a:t>
            </a:r>
            <a:r>
              <a:rPr lang="en-ID" sz="2000" dirty="0"/>
              <a:t> = 600 </a:t>
            </a:r>
            <a:r>
              <a:rPr lang="en-ID" sz="2000" dirty="0" err="1"/>
              <a:t>hari</a:t>
            </a:r>
            <a:endParaRPr lang="en-ID" sz="2000" dirty="0"/>
          </a:p>
          <a:p>
            <a:pPr marL="342900" indent="-342900">
              <a:buAutoNum type="alphaLcParenR"/>
            </a:pPr>
            <a:r>
              <a:rPr lang="en-ID" sz="2000" dirty="0"/>
              <a:t>1 orang </a:t>
            </a:r>
            <a:r>
              <a:rPr lang="en-ID" sz="2000" dirty="0" err="1"/>
              <a:t>kehilangan</a:t>
            </a:r>
            <a:r>
              <a:rPr lang="en-ID" sz="2000" dirty="0"/>
              <a:t> </a:t>
            </a:r>
            <a:r>
              <a:rPr lang="en-ID" sz="2000" dirty="0" err="1"/>
              <a:t>kelingking</a:t>
            </a:r>
            <a:r>
              <a:rPr lang="en-ID" sz="2000" dirty="0"/>
              <a:t> =200 </a:t>
            </a:r>
            <a:r>
              <a:rPr lang="en-ID" sz="2000" dirty="0" err="1"/>
              <a:t>hari</a:t>
            </a:r>
            <a:r>
              <a:rPr lang="en-ID" sz="2000" dirty="0"/>
              <a:t> </a:t>
            </a:r>
          </a:p>
          <a:p>
            <a:pPr marL="342900" indent="-342900">
              <a:buAutoNum type="alphaLcParenR"/>
            </a:pPr>
            <a:r>
              <a:rPr lang="en-ID" sz="2000" dirty="0"/>
              <a:t> 12 orang </a:t>
            </a:r>
            <a:r>
              <a:rPr lang="en-ID" sz="2000" dirty="0" err="1"/>
              <a:t>sementara</a:t>
            </a:r>
            <a:r>
              <a:rPr lang="en-ID" sz="2000" dirty="0"/>
              <a:t>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mampu</a:t>
            </a:r>
            <a:r>
              <a:rPr lang="en-ID" sz="2000" dirty="0"/>
              <a:t> </a:t>
            </a:r>
          </a:p>
          <a:p>
            <a:r>
              <a:rPr lang="en-ID" sz="2000" dirty="0" err="1"/>
              <a:t>masuk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</a:t>
            </a:r>
            <a:r>
              <a:rPr lang="en-ID" sz="2000" dirty="0" err="1"/>
              <a:t>selama</a:t>
            </a:r>
            <a:r>
              <a:rPr lang="en-ID" sz="2000" dirty="0"/>
              <a:t> 150 </a:t>
            </a:r>
            <a:r>
              <a:rPr lang="en-ID" sz="2000" dirty="0" err="1"/>
              <a:t>hari</a:t>
            </a:r>
            <a:r>
              <a:rPr lang="en-ID" sz="2000" dirty="0"/>
              <a:t> = 150 </a:t>
            </a:r>
            <a:r>
              <a:rPr lang="en-ID" sz="2000" dirty="0" err="1"/>
              <a:t>hari</a:t>
            </a:r>
            <a:r>
              <a:rPr lang="en-ID" sz="2000" dirty="0"/>
              <a:t> </a:t>
            </a:r>
          </a:p>
          <a:p>
            <a:r>
              <a:rPr lang="en-ID" sz="2000" dirty="0"/>
              <a:t>J u m l a h = 2.750 </a:t>
            </a:r>
            <a:r>
              <a:rPr lang="en-ID" sz="2000" dirty="0" err="1"/>
              <a:t>hari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24218826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FE135-B823-4411-A84C-4A527D79CC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0" y="0"/>
            <a:ext cx="10572000" cy="808383"/>
          </a:xfrm>
        </p:spPr>
        <p:txBody>
          <a:bodyPr/>
          <a:lstStyle/>
          <a:p>
            <a:pPr algn="ctr"/>
            <a:r>
              <a:rPr lang="en-ID" sz="4000" dirty="0"/>
              <a:t>CONTOH HITUNGAN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26F861-B47C-4823-A96F-8B7577232D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52939"/>
            <a:ext cx="12192000" cy="5705061"/>
          </a:xfrm>
        </p:spPr>
        <p:txBody>
          <a:bodyPr>
            <a:normAutofit/>
          </a:bodyPr>
          <a:lstStyle/>
          <a:p>
            <a:r>
              <a:rPr lang="en-ID" sz="2800" dirty="0" err="1"/>
              <a:t>Perhitungan</a:t>
            </a:r>
            <a:r>
              <a:rPr lang="en-ID" sz="2800" dirty="0"/>
              <a:t>: </a:t>
            </a:r>
          </a:p>
          <a:p>
            <a:r>
              <a:rPr lang="en-ID" sz="2800" dirty="0"/>
              <a:t>SR= </a:t>
            </a:r>
            <a:r>
              <a:rPr lang="en-ID" sz="2800" u="sng" dirty="0" err="1"/>
              <a:t>Jumlah</a:t>
            </a:r>
            <a:r>
              <a:rPr lang="en-ID" sz="2800" u="sng" dirty="0"/>
              <a:t> </a:t>
            </a:r>
            <a:r>
              <a:rPr lang="en-ID" sz="2800" u="sng" dirty="0" err="1"/>
              <a:t>hari</a:t>
            </a:r>
            <a:r>
              <a:rPr lang="en-ID" sz="2800" u="sng" dirty="0"/>
              <a:t> </a:t>
            </a:r>
            <a:r>
              <a:rPr lang="en-ID" sz="2800" u="sng" dirty="0" err="1"/>
              <a:t>hilang</a:t>
            </a:r>
            <a:r>
              <a:rPr lang="en-ID" sz="2800" u="sng" dirty="0"/>
              <a:t> x 1.000.000  </a:t>
            </a:r>
          </a:p>
          <a:p>
            <a:r>
              <a:rPr lang="en-ID" sz="2800" dirty="0"/>
              <a:t>                     Jam </a:t>
            </a:r>
            <a:r>
              <a:rPr lang="en-ID" sz="2800" dirty="0" err="1"/>
              <a:t>Kerja</a:t>
            </a:r>
            <a:endParaRPr lang="en-ID" sz="2800" dirty="0"/>
          </a:p>
          <a:p>
            <a:r>
              <a:rPr lang="en-ID" sz="2800" dirty="0"/>
              <a:t>SR </a:t>
            </a:r>
            <a:r>
              <a:rPr lang="en-ID" sz="2800" u="sng" dirty="0"/>
              <a:t>=  2.750 x 1.000.000  =</a:t>
            </a:r>
            <a:r>
              <a:rPr lang="en-ID" sz="2800" dirty="0"/>
              <a:t> 10.576</a:t>
            </a:r>
            <a:endParaRPr lang="en-ID" sz="2800" u="sng" dirty="0"/>
          </a:p>
          <a:p>
            <a:r>
              <a:rPr lang="en-ID" sz="2800" dirty="0"/>
              <a:t>                 260.000</a:t>
            </a:r>
          </a:p>
          <a:p>
            <a:r>
              <a:rPr lang="en-ID" sz="2800" dirty="0"/>
              <a:t>Angka SR = 10.576 </a:t>
            </a:r>
            <a:r>
              <a:rPr lang="en-ID" sz="2800" dirty="0" err="1"/>
              <a:t>berarti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perusahaan</a:t>
            </a:r>
            <a:r>
              <a:rPr lang="en-ID" sz="2800" dirty="0"/>
              <a:t> </a:t>
            </a:r>
            <a:r>
              <a:rPr lang="en-ID" sz="2800" dirty="0" err="1"/>
              <a:t>tersebut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waktu</a:t>
            </a:r>
            <a:r>
              <a:rPr lang="en-ID" sz="2800" dirty="0"/>
              <a:t> 1.000.000 jam </a:t>
            </a:r>
            <a:r>
              <a:rPr lang="en-ID" sz="2800" dirty="0" err="1"/>
              <a:t>waktu</a:t>
            </a:r>
            <a:r>
              <a:rPr lang="en-ID" sz="2800" dirty="0"/>
              <a:t> </a:t>
            </a:r>
            <a:r>
              <a:rPr lang="en-ID" sz="2800" dirty="0" err="1"/>
              <a:t>produktif</a:t>
            </a:r>
            <a:r>
              <a:rPr lang="en-ID" sz="2800" dirty="0"/>
              <a:t>, </a:t>
            </a:r>
            <a:r>
              <a:rPr lang="en-ID" sz="2800" dirty="0" err="1"/>
              <a:t>selama</a:t>
            </a:r>
            <a:r>
              <a:rPr lang="en-ID" sz="2800" dirty="0"/>
              <a:t> 10.576 </a:t>
            </a:r>
            <a:r>
              <a:rPr lang="en-ID" sz="2800" dirty="0" err="1"/>
              <a:t>hari</a:t>
            </a:r>
            <a:r>
              <a:rPr lang="en-ID" sz="2800" dirty="0"/>
              <a:t> </a:t>
            </a:r>
            <a:r>
              <a:rPr lang="en-ID" sz="2800" dirty="0" err="1"/>
              <a:t>hilang</a:t>
            </a:r>
            <a:r>
              <a:rPr lang="en-ID" sz="2800" dirty="0"/>
              <a:t>.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demikian</a:t>
            </a:r>
            <a:r>
              <a:rPr lang="en-ID" sz="2800" dirty="0"/>
              <a:t> </a:t>
            </a:r>
            <a:r>
              <a:rPr lang="en-ID" sz="2800" dirty="0" err="1"/>
              <a:t>kerugian</a:t>
            </a:r>
            <a:r>
              <a:rPr lang="en-ID" sz="2800" dirty="0"/>
              <a:t> </a:t>
            </a:r>
            <a:r>
              <a:rPr lang="en-ID" sz="2800" dirty="0" err="1"/>
              <a:t>perusahaan</a:t>
            </a:r>
            <a:r>
              <a:rPr lang="en-ID" sz="2800" dirty="0"/>
              <a:t> </a:t>
            </a:r>
            <a:r>
              <a:rPr lang="en-ID" sz="2800" dirty="0" err="1"/>
              <a:t>akibat</a:t>
            </a:r>
            <a:r>
              <a:rPr lang="en-ID" sz="2800" dirty="0"/>
              <a:t> </a:t>
            </a:r>
            <a:r>
              <a:rPr lang="en-ID" sz="2800" dirty="0" err="1"/>
              <a:t>terjadinya</a:t>
            </a:r>
            <a:r>
              <a:rPr lang="en-ID" sz="2800" dirty="0"/>
              <a:t> </a:t>
            </a:r>
            <a:r>
              <a:rPr lang="en-ID" sz="2800" dirty="0" err="1"/>
              <a:t>kecelakaan</a:t>
            </a:r>
            <a:r>
              <a:rPr lang="en-ID" sz="2800" dirty="0"/>
              <a:t> </a:t>
            </a:r>
            <a:r>
              <a:rPr lang="en-ID" sz="2800" dirty="0" err="1"/>
              <a:t>kerja</a:t>
            </a:r>
            <a:r>
              <a:rPr lang="en-ID" sz="2800" dirty="0"/>
              <a:t> </a:t>
            </a:r>
            <a:r>
              <a:rPr lang="en-ID" sz="2800" dirty="0" err="1"/>
              <a:t>dapat</a:t>
            </a:r>
            <a:r>
              <a:rPr lang="en-ID" sz="2800" dirty="0"/>
              <a:t> </a:t>
            </a:r>
            <a:r>
              <a:rPr lang="en-ID" sz="2800" dirty="0" err="1"/>
              <a:t>dinilai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uang.</a:t>
            </a:r>
          </a:p>
        </p:txBody>
      </p:sp>
    </p:spTree>
    <p:extLst>
      <p:ext uri="{BB962C8B-B14F-4D97-AF65-F5344CB8AC3E}">
        <p14:creationId xmlns:p14="http://schemas.microsoft.com/office/powerpoint/2010/main" val="23604234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18F6C-73B1-4A80-A036-C8FB132479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670" y="203444"/>
            <a:ext cx="10572000" cy="1413321"/>
          </a:xfrm>
        </p:spPr>
        <p:txBody>
          <a:bodyPr/>
          <a:lstStyle/>
          <a:p>
            <a:pPr algn="just"/>
            <a:r>
              <a:rPr lang="en-ID" sz="2800" dirty="0"/>
              <a:t>Angka </a:t>
            </a:r>
            <a:r>
              <a:rPr lang="en-ID" sz="2800" dirty="0" err="1"/>
              <a:t>jumlah</a:t>
            </a:r>
            <a:r>
              <a:rPr lang="en-ID" sz="2800" dirty="0"/>
              <a:t> </a:t>
            </a:r>
            <a:r>
              <a:rPr lang="en-ID" sz="2800" dirty="0" err="1"/>
              <a:t>hari</a:t>
            </a:r>
            <a:r>
              <a:rPr lang="en-ID" sz="2800" dirty="0"/>
              <a:t> yang </a:t>
            </a:r>
            <a:r>
              <a:rPr lang="en-ID" sz="2800" dirty="0" err="1"/>
              <a:t>hilang</a:t>
            </a:r>
            <a:r>
              <a:rPr lang="en-ID" sz="2800" dirty="0"/>
              <a:t>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sama</a:t>
            </a:r>
            <a:r>
              <a:rPr lang="en-ID" sz="2800" dirty="0"/>
              <a:t> </a:t>
            </a:r>
            <a:r>
              <a:rPr lang="en-ID" sz="2800" dirty="0" err="1"/>
              <a:t>bagi</a:t>
            </a:r>
            <a:r>
              <a:rPr lang="en-ID" sz="2800" dirty="0"/>
              <a:t> </a:t>
            </a:r>
            <a:r>
              <a:rPr lang="en-ID" sz="2800" dirty="0" err="1"/>
              <a:t>seluruh</a:t>
            </a:r>
            <a:r>
              <a:rPr lang="en-ID" sz="2800" dirty="0"/>
              <a:t> negara. Oleh </a:t>
            </a:r>
            <a:r>
              <a:rPr lang="en-ID" sz="2800" dirty="0" err="1"/>
              <a:t>Internatinal</a:t>
            </a:r>
            <a:r>
              <a:rPr lang="en-ID" sz="2800" dirty="0"/>
              <a:t> Labour Organization (ILO) </a:t>
            </a:r>
            <a:r>
              <a:rPr lang="en-ID" sz="2800" dirty="0" err="1"/>
              <a:t>ditetapkan</a:t>
            </a:r>
            <a:r>
              <a:rPr lang="en-ID" sz="2800" dirty="0"/>
              <a:t> </a:t>
            </a:r>
            <a:r>
              <a:rPr lang="en-ID" sz="2800" dirty="0" err="1"/>
              <a:t>angka-angka</a:t>
            </a:r>
            <a:r>
              <a:rPr lang="en-ID" sz="2800" dirty="0"/>
              <a:t> </a:t>
            </a:r>
            <a:r>
              <a:rPr lang="en-ID" sz="2800" dirty="0" err="1"/>
              <a:t>sebagai</a:t>
            </a:r>
            <a:r>
              <a:rPr lang="en-ID" sz="2800" dirty="0"/>
              <a:t> </a:t>
            </a:r>
            <a:r>
              <a:rPr lang="en-ID" sz="2800" dirty="0" err="1"/>
              <a:t>berikut</a:t>
            </a:r>
            <a:r>
              <a:rPr lang="en-ID" sz="2800" dirty="0"/>
              <a:t>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789B6A-0CB2-4785-B689-A4C4607279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669" y="1775792"/>
            <a:ext cx="11169965" cy="5082208"/>
          </a:xfrm>
        </p:spPr>
        <p:txBody>
          <a:bodyPr>
            <a:normAutofit/>
          </a:bodyPr>
          <a:lstStyle/>
          <a:p>
            <a:r>
              <a:rPr lang="en-ID" sz="2000" dirty="0"/>
              <a:t>CATATAN ”ILO” : </a:t>
            </a:r>
          </a:p>
          <a:p>
            <a:r>
              <a:rPr lang="en-ID" sz="2000" dirty="0"/>
              <a:t>1. </a:t>
            </a:r>
            <a:r>
              <a:rPr lang="en-ID" sz="2000" dirty="0" err="1"/>
              <a:t>Setiap</a:t>
            </a:r>
            <a:r>
              <a:rPr lang="en-ID" sz="2000" dirty="0"/>
              <a:t> </a:t>
            </a:r>
            <a:r>
              <a:rPr lang="en-ID" sz="2000" dirty="0" err="1"/>
              <a:t>kematian</a:t>
            </a:r>
            <a:r>
              <a:rPr lang="en-ID" sz="2000" dirty="0"/>
              <a:t> = 6.000 </a:t>
            </a:r>
            <a:r>
              <a:rPr lang="en-ID" sz="2000" dirty="0" err="1"/>
              <a:t>hari</a:t>
            </a:r>
            <a:endParaRPr lang="en-ID" sz="2000" dirty="0"/>
          </a:p>
          <a:p>
            <a:r>
              <a:rPr lang="en-ID" sz="2000" dirty="0"/>
              <a:t>2. </a:t>
            </a:r>
            <a:r>
              <a:rPr lang="en-ID" sz="2000" dirty="0" err="1"/>
              <a:t>Lumpuh</a:t>
            </a:r>
            <a:r>
              <a:rPr lang="en-ID" sz="2000" dirty="0"/>
              <a:t> </a:t>
            </a:r>
            <a:r>
              <a:rPr lang="en-ID" sz="2000" dirty="0" err="1"/>
              <a:t>sama</a:t>
            </a:r>
            <a:r>
              <a:rPr lang="en-ID" sz="2000" dirty="0"/>
              <a:t> </a:t>
            </a:r>
            <a:r>
              <a:rPr lang="en-ID" sz="2000" dirty="0" err="1"/>
              <a:t>sekali</a:t>
            </a:r>
            <a:r>
              <a:rPr lang="en-ID" sz="2000" dirty="0"/>
              <a:t> = 6.000 </a:t>
            </a:r>
            <a:r>
              <a:rPr lang="en-ID" sz="2000" dirty="0" err="1"/>
              <a:t>hari</a:t>
            </a:r>
            <a:r>
              <a:rPr lang="en-ID" sz="2000" dirty="0"/>
              <a:t> </a:t>
            </a:r>
          </a:p>
          <a:p>
            <a:r>
              <a:rPr lang="en-ID" sz="2000" dirty="0"/>
              <a:t>3. </a:t>
            </a:r>
            <a:r>
              <a:rPr lang="en-ID" sz="2000" dirty="0" err="1"/>
              <a:t>Lumpuh</a:t>
            </a:r>
            <a:r>
              <a:rPr lang="en-ID" sz="2000" dirty="0"/>
              <a:t> </a:t>
            </a:r>
            <a:r>
              <a:rPr lang="en-ID" sz="2000" dirty="0" err="1"/>
              <a:t>sebagian</a:t>
            </a:r>
            <a:r>
              <a:rPr lang="en-ID" sz="2000" dirty="0"/>
              <a:t>, </a:t>
            </a:r>
            <a:r>
              <a:rPr lang="en-ID" sz="2000" dirty="0" err="1"/>
              <a:t>tangan</a:t>
            </a:r>
            <a:r>
              <a:rPr lang="en-ID" sz="2000" dirty="0"/>
              <a:t> </a:t>
            </a:r>
            <a:r>
              <a:rPr lang="en-ID" sz="2000" dirty="0" err="1"/>
              <a:t>hilang</a:t>
            </a:r>
            <a:r>
              <a:rPr lang="en-ID" sz="2000" dirty="0"/>
              <a:t> </a:t>
            </a:r>
            <a:r>
              <a:rPr lang="en-ID" sz="2000" dirty="0" err="1"/>
              <a:t>sebagian</a:t>
            </a:r>
            <a:r>
              <a:rPr lang="en-ID" sz="2000" dirty="0"/>
              <a:t>: </a:t>
            </a:r>
          </a:p>
          <a:p>
            <a:r>
              <a:rPr lang="en-ID" sz="2000" dirty="0"/>
              <a:t>3.1.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sambungan</a:t>
            </a:r>
            <a:r>
              <a:rPr lang="en-ID" sz="2000" dirty="0"/>
              <a:t> kuku </a:t>
            </a:r>
            <a:r>
              <a:rPr lang="en-ID" sz="2000" dirty="0" err="1"/>
              <a:t>sampai</a:t>
            </a:r>
            <a:r>
              <a:rPr lang="en-ID" sz="2000" dirty="0"/>
              <a:t> </a:t>
            </a:r>
            <a:r>
              <a:rPr lang="en-ID" sz="2000" dirty="0" err="1"/>
              <a:t>siku</a:t>
            </a:r>
            <a:r>
              <a:rPr lang="en-ID" sz="2000" dirty="0"/>
              <a:t> = 4.500 </a:t>
            </a:r>
            <a:r>
              <a:rPr lang="en-ID" sz="2000" dirty="0" err="1"/>
              <a:t>hari</a:t>
            </a:r>
            <a:r>
              <a:rPr lang="en-ID" sz="2000" dirty="0"/>
              <a:t> </a:t>
            </a:r>
          </a:p>
          <a:p>
            <a:r>
              <a:rPr lang="en-ID" sz="2000" dirty="0"/>
              <a:t>3.2.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siku</a:t>
            </a:r>
            <a:r>
              <a:rPr lang="en-ID" sz="2000" dirty="0"/>
              <a:t> </a:t>
            </a:r>
            <a:r>
              <a:rPr lang="en-ID" sz="2000" dirty="0" err="1"/>
              <a:t>sampai</a:t>
            </a:r>
            <a:r>
              <a:rPr lang="en-ID" sz="2000" dirty="0"/>
              <a:t> </a:t>
            </a:r>
            <a:r>
              <a:rPr lang="en-ID" sz="2000" dirty="0" err="1"/>
              <a:t>pergelangan</a:t>
            </a:r>
            <a:r>
              <a:rPr lang="en-ID" sz="2000" dirty="0"/>
              <a:t> = 3.600 </a:t>
            </a:r>
            <a:r>
              <a:rPr lang="en-ID" sz="2000" dirty="0" err="1"/>
              <a:t>hari</a:t>
            </a:r>
            <a:r>
              <a:rPr lang="en-ID" sz="2000" dirty="0"/>
              <a:t> </a:t>
            </a:r>
          </a:p>
          <a:p>
            <a:r>
              <a:rPr lang="en-ID" sz="2000" dirty="0"/>
              <a:t>4. </a:t>
            </a:r>
            <a:r>
              <a:rPr lang="en-ID" sz="2000" dirty="0" err="1"/>
              <a:t>Tangan</a:t>
            </a:r>
            <a:r>
              <a:rPr lang="en-ID" sz="2000" dirty="0"/>
              <a:t> </a:t>
            </a:r>
          </a:p>
          <a:p>
            <a:r>
              <a:rPr lang="en-ID" sz="2000" dirty="0"/>
              <a:t>4.1.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pergelangan</a:t>
            </a:r>
            <a:r>
              <a:rPr lang="en-ID" sz="2000" dirty="0"/>
              <a:t> </a:t>
            </a:r>
            <a:r>
              <a:rPr lang="en-ID" sz="2000" dirty="0" err="1"/>
              <a:t>sampai</a:t>
            </a:r>
            <a:r>
              <a:rPr lang="en-ID" sz="2000" dirty="0"/>
              <a:t> </a:t>
            </a:r>
            <a:r>
              <a:rPr lang="en-ID" sz="2000" dirty="0" err="1"/>
              <a:t>sambungan</a:t>
            </a:r>
            <a:r>
              <a:rPr lang="en-ID" sz="2000" dirty="0"/>
              <a:t> </a:t>
            </a:r>
            <a:r>
              <a:rPr lang="en-ID" sz="2000" dirty="0" err="1"/>
              <a:t>jari</a:t>
            </a:r>
            <a:r>
              <a:rPr lang="en-ID" sz="2000" dirty="0"/>
              <a:t> = 3.000 </a:t>
            </a:r>
            <a:r>
              <a:rPr lang="en-ID" sz="2000" dirty="0" err="1"/>
              <a:t>hari</a:t>
            </a:r>
            <a:endParaRPr lang="en-ID" sz="2000" dirty="0"/>
          </a:p>
          <a:p>
            <a:r>
              <a:rPr lang="en-ID" sz="2000" dirty="0"/>
              <a:t> 5. </a:t>
            </a:r>
            <a:r>
              <a:rPr lang="en-ID" sz="2000" dirty="0" err="1"/>
              <a:t>Jempol</a:t>
            </a:r>
            <a:r>
              <a:rPr lang="en-ID" sz="2000" dirty="0"/>
              <a:t> (</a:t>
            </a:r>
            <a:r>
              <a:rPr lang="en-ID" sz="2000" dirty="0" err="1"/>
              <a:t>ibu</a:t>
            </a:r>
            <a:r>
              <a:rPr lang="en-ID" sz="2000" dirty="0"/>
              <a:t> </a:t>
            </a:r>
            <a:r>
              <a:rPr lang="en-ID" sz="2000" dirty="0" err="1"/>
              <a:t>jari</a:t>
            </a:r>
            <a:r>
              <a:rPr lang="en-ID" sz="2000" dirty="0"/>
              <a:t>)</a:t>
            </a:r>
          </a:p>
          <a:p>
            <a:r>
              <a:rPr lang="en-ID" sz="2000" dirty="0"/>
              <a:t> 5.1.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permulaan</a:t>
            </a:r>
            <a:r>
              <a:rPr lang="en-ID" sz="2000" dirty="0"/>
              <a:t> </a:t>
            </a:r>
            <a:r>
              <a:rPr lang="en-ID" sz="2000" dirty="0" err="1"/>
              <a:t>sambungan</a:t>
            </a:r>
            <a:r>
              <a:rPr lang="en-ID" sz="2000" dirty="0"/>
              <a:t> </a:t>
            </a:r>
            <a:r>
              <a:rPr lang="en-ID" sz="2000" dirty="0" err="1"/>
              <a:t>sampai</a:t>
            </a:r>
            <a:r>
              <a:rPr lang="en-ID" sz="2000" dirty="0"/>
              <a:t> </a:t>
            </a:r>
            <a:r>
              <a:rPr lang="en-ID" sz="2000" dirty="0" err="1"/>
              <a:t>sambungan</a:t>
            </a:r>
            <a:r>
              <a:rPr lang="en-ID" sz="2000" dirty="0"/>
              <a:t> </a:t>
            </a:r>
            <a:r>
              <a:rPr lang="en-ID" sz="2000" dirty="0" err="1"/>
              <a:t>tengah</a:t>
            </a:r>
            <a:r>
              <a:rPr lang="en-ID" sz="2000" dirty="0"/>
              <a:t> = 600 </a:t>
            </a:r>
            <a:r>
              <a:rPr lang="en-ID" sz="2000" dirty="0" err="1"/>
              <a:t>hari</a:t>
            </a:r>
            <a:r>
              <a:rPr lang="en-ID" sz="2000" dirty="0"/>
              <a:t> </a:t>
            </a:r>
          </a:p>
          <a:p>
            <a:r>
              <a:rPr lang="en-ID" sz="2000" dirty="0"/>
              <a:t>5.2. </a:t>
            </a:r>
            <a:r>
              <a:rPr lang="en-ID" sz="2000" dirty="0" err="1"/>
              <a:t>sesudah</a:t>
            </a:r>
            <a:r>
              <a:rPr lang="en-ID" sz="2000" dirty="0"/>
              <a:t> </a:t>
            </a:r>
            <a:r>
              <a:rPr lang="en-ID" sz="2000" dirty="0" err="1"/>
              <a:t>sambungan</a:t>
            </a:r>
            <a:r>
              <a:rPr lang="en-ID" sz="2000" dirty="0"/>
              <a:t> </a:t>
            </a:r>
            <a:r>
              <a:rPr lang="en-ID" sz="2000" dirty="0" err="1"/>
              <a:t>tengah</a:t>
            </a:r>
            <a:r>
              <a:rPr lang="en-ID" sz="2000" dirty="0"/>
              <a:t> = 300 </a:t>
            </a:r>
            <a:r>
              <a:rPr lang="en-ID" sz="2000" dirty="0" err="1"/>
              <a:t>hari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957284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9757A51-646F-4BD4-A9EA-B76E4AAA17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0"/>
            <a:ext cx="11966713" cy="6858001"/>
          </a:xfrm>
        </p:spPr>
        <p:txBody>
          <a:bodyPr>
            <a:noAutofit/>
          </a:bodyPr>
          <a:lstStyle/>
          <a:p>
            <a:r>
              <a:rPr lang="en-ID" dirty="0"/>
              <a:t>6.Jari-jari </a:t>
            </a:r>
            <a:r>
              <a:rPr lang="en-ID" dirty="0" err="1"/>
              <a:t>tangan</a:t>
            </a:r>
            <a:r>
              <a:rPr lang="en-ID" dirty="0"/>
              <a:t> (</a:t>
            </a:r>
            <a:r>
              <a:rPr lang="en-ID" dirty="0" err="1"/>
              <a:t>kecuali</a:t>
            </a:r>
            <a:r>
              <a:rPr lang="en-ID" dirty="0"/>
              <a:t> </a:t>
            </a:r>
            <a:r>
              <a:rPr lang="en-ID" dirty="0" err="1"/>
              <a:t>ibu</a:t>
            </a:r>
            <a:r>
              <a:rPr lang="en-ID" dirty="0"/>
              <a:t> </a:t>
            </a:r>
            <a:r>
              <a:rPr lang="en-ID" dirty="0" err="1"/>
              <a:t>jari</a:t>
            </a:r>
            <a:r>
              <a:rPr lang="en-ID" dirty="0"/>
              <a:t>) </a:t>
            </a:r>
          </a:p>
          <a:p>
            <a:r>
              <a:rPr lang="en-ID" dirty="0"/>
              <a:t>6.1.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permulaan</a:t>
            </a:r>
            <a:r>
              <a:rPr lang="en-ID" dirty="0"/>
              <a:t> </a:t>
            </a:r>
            <a:r>
              <a:rPr lang="en-ID" dirty="0" err="1"/>
              <a:t>sambungan</a:t>
            </a:r>
            <a:r>
              <a:rPr lang="en-ID" dirty="0"/>
              <a:t> </a:t>
            </a:r>
            <a:r>
              <a:rPr lang="en-ID" dirty="0" err="1"/>
              <a:t>sampai</a:t>
            </a:r>
            <a:r>
              <a:rPr lang="en-ID" dirty="0"/>
              <a:t> </a:t>
            </a:r>
            <a:r>
              <a:rPr lang="en-ID" dirty="0" err="1"/>
              <a:t>sambungan</a:t>
            </a:r>
            <a:r>
              <a:rPr lang="en-ID" dirty="0"/>
              <a:t> </a:t>
            </a:r>
            <a:r>
              <a:rPr lang="en-ID" dirty="0" err="1"/>
              <a:t>tengah</a:t>
            </a:r>
            <a:r>
              <a:rPr lang="en-ID" dirty="0"/>
              <a:t> = 3.000 </a:t>
            </a:r>
            <a:r>
              <a:rPr lang="en-ID" dirty="0" err="1"/>
              <a:t>hari</a:t>
            </a:r>
            <a:endParaRPr lang="en-ID" dirty="0"/>
          </a:p>
          <a:p>
            <a:r>
              <a:rPr lang="en-ID" dirty="0"/>
              <a:t>6.2.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sebelum</a:t>
            </a:r>
            <a:r>
              <a:rPr lang="en-ID" dirty="0"/>
              <a:t> </a:t>
            </a:r>
            <a:r>
              <a:rPr lang="en-ID" dirty="0" err="1"/>
              <a:t>sambungan</a:t>
            </a:r>
            <a:r>
              <a:rPr lang="en-ID" dirty="0"/>
              <a:t> </a:t>
            </a:r>
            <a:r>
              <a:rPr lang="en-ID" dirty="0" err="1"/>
              <a:t>tengah</a:t>
            </a:r>
            <a:r>
              <a:rPr lang="en-ID" dirty="0"/>
              <a:t> = 150 </a:t>
            </a:r>
            <a:r>
              <a:rPr lang="en-ID" dirty="0" err="1"/>
              <a:t>hari</a:t>
            </a:r>
            <a:endParaRPr lang="en-ID" dirty="0"/>
          </a:p>
          <a:p>
            <a:r>
              <a:rPr lang="en-ID" dirty="0"/>
              <a:t>6.3.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jari</a:t>
            </a:r>
            <a:r>
              <a:rPr lang="en-ID" dirty="0"/>
              <a:t> </a:t>
            </a:r>
            <a:r>
              <a:rPr lang="en-ID" dirty="0" err="1"/>
              <a:t>sampai</a:t>
            </a:r>
            <a:r>
              <a:rPr lang="en-ID" dirty="0"/>
              <a:t> </a:t>
            </a:r>
            <a:r>
              <a:rPr lang="en-ID" dirty="0" err="1"/>
              <a:t>sambungan</a:t>
            </a:r>
            <a:r>
              <a:rPr lang="en-ID" dirty="0"/>
              <a:t> </a:t>
            </a:r>
            <a:r>
              <a:rPr lang="en-ID" dirty="0" err="1"/>
              <a:t>akhir</a:t>
            </a:r>
            <a:r>
              <a:rPr lang="en-ID" dirty="0"/>
              <a:t> </a:t>
            </a:r>
            <a:r>
              <a:rPr lang="en-ID" dirty="0" err="1"/>
              <a:t>kecuali</a:t>
            </a:r>
            <a:r>
              <a:rPr lang="en-ID" dirty="0"/>
              <a:t> </a:t>
            </a:r>
            <a:r>
              <a:rPr lang="en-ID" dirty="0" err="1"/>
              <a:t>tulang</a:t>
            </a:r>
            <a:r>
              <a:rPr lang="en-ID" dirty="0"/>
              <a:t> </a:t>
            </a:r>
            <a:r>
              <a:rPr lang="en-ID" dirty="0" err="1"/>
              <a:t>rusuk</a:t>
            </a:r>
            <a:r>
              <a:rPr lang="en-ID" dirty="0"/>
              <a:t> = 75 </a:t>
            </a:r>
            <a:r>
              <a:rPr lang="en-ID" dirty="0" err="1"/>
              <a:t>hari</a:t>
            </a:r>
            <a:r>
              <a:rPr lang="en-ID" dirty="0"/>
              <a:t> </a:t>
            </a:r>
          </a:p>
          <a:p>
            <a:r>
              <a:rPr lang="en-ID" dirty="0"/>
              <a:t>6.4. </a:t>
            </a:r>
            <a:r>
              <a:rPr lang="en-ID" dirty="0" err="1"/>
              <a:t>ibu</a:t>
            </a:r>
            <a:r>
              <a:rPr lang="en-ID" dirty="0"/>
              <a:t> </a:t>
            </a:r>
            <a:r>
              <a:rPr lang="en-ID" dirty="0" err="1"/>
              <a:t>jari</a:t>
            </a:r>
            <a:r>
              <a:rPr lang="en-ID" dirty="0"/>
              <a:t> </a:t>
            </a:r>
            <a:r>
              <a:rPr lang="en-ID" dirty="0" err="1"/>
              <a:t>tangan</a:t>
            </a:r>
            <a:r>
              <a:rPr lang="en-ID" dirty="0"/>
              <a:t> = 600 </a:t>
            </a:r>
            <a:r>
              <a:rPr lang="en-ID" dirty="0" err="1"/>
              <a:t>hari</a:t>
            </a:r>
            <a:r>
              <a:rPr lang="en-ID" dirty="0"/>
              <a:t> </a:t>
            </a:r>
          </a:p>
          <a:p>
            <a:r>
              <a:rPr lang="en-ID" dirty="0"/>
              <a:t>6.5. </a:t>
            </a:r>
            <a:r>
              <a:rPr lang="en-ID" dirty="0" err="1"/>
              <a:t>telunjuk</a:t>
            </a:r>
            <a:r>
              <a:rPr lang="en-ID" dirty="0"/>
              <a:t> = 400 </a:t>
            </a:r>
            <a:r>
              <a:rPr lang="en-ID" dirty="0" err="1"/>
              <a:t>hari</a:t>
            </a:r>
            <a:r>
              <a:rPr lang="en-ID" dirty="0"/>
              <a:t> </a:t>
            </a:r>
          </a:p>
          <a:p>
            <a:r>
              <a:rPr lang="en-ID" dirty="0"/>
              <a:t>6.6. </a:t>
            </a:r>
            <a:r>
              <a:rPr lang="en-ID" dirty="0" err="1"/>
              <a:t>jari</a:t>
            </a:r>
            <a:r>
              <a:rPr lang="en-ID" dirty="0"/>
              <a:t> </a:t>
            </a:r>
            <a:r>
              <a:rPr lang="en-ID" dirty="0" err="1"/>
              <a:t>tengah</a:t>
            </a:r>
            <a:r>
              <a:rPr lang="en-ID" dirty="0"/>
              <a:t> = 300 </a:t>
            </a:r>
            <a:r>
              <a:rPr lang="en-ID" dirty="0" err="1"/>
              <a:t>hari</a:t>
            </a:r>
            <a:endParaRPr lang="en-ID" dirty="0"/>
          </a:p>
          <a:p>
            <a:r>
              <a:rPr lang="en-ID" dirty="0"/>
              <a:t>6.7. </a:t>
            </a:r>
            <a:r>
              <a:rPr lang="en-ID" dirty="0" err="1"/>
              <a:t>jari</a:t>
            </a:r>
            <a:r>
              <a:rPr lang="en-ID" dirty="0"/>
              <a:t> </a:t>
            </a:r>
            <a:r>
              <a:rPr lang="en-ID" dirty="0" err="1"/>
              <a:t>manis</a:t>
            </a:r>
            <a:r>
              <a:rPr lang="en-ID" dirty="0"/>
              <a:t> = 240 </a:t>
            </a:r>
            <a:r>
              <a:rPr lang="en-ID" dirty="0" err="1"/>
              <a:t>hari</a:t>
            </a:r>
            <a:r>
              <a:rPr lang="en-ID" dirty="0"/>
              <a:t> </a:t>
            </a:r>
          </a:p>
          <a:p>
            <a:r>
              <a:rPr lang="en-ID" dirty="0"/>
              <a:t>6.8. </a:t>
            </a:r>
            <a:r>
              <a:rPr lang="en-ID" dirty="0" err="1"/>
              <a:t>kelingking</a:t>
            </a:r>
            <a:r>
              <a:rPr lang="en-ID" dirty="0"/>
              <a:t> = 200 </a:t>
            </a:r>
            <a:r>
              <a:rPr lang="en-ID" dirty="0" err="1"/>
              <a:t>hari</a:t>
            </a:r>
            <a:r>
              <a:rPr lang="en-ID" dirty="0"/>
              <a:t> </a:t>
            </a:r>
          </a:p>
          <a:p>
            <a:r>
              <a:rPr lang="en-ID" dirty="0"/>
              <a:t>7. </a:t>
            </a:r>
            <a:r>
              <a:rPr lang="en-ID" dirty="0" err="1"/>
              <a:t>Paha</a:t>
            </a:r>
            <a:r>
              <a:rPr lang="en-ID" dirty="0"/>
              <a:t> </a:t>
            </a:r>
          </a:p>
          <a:p>
            <a:r>
              <a:rPr lang="en-ID" dirty="0"/>
              <a:t>7.1.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tubuh</a:t>
            </a:r>
            <a:r>
              <a:rPr lang="en-ID" dirty="0"/>
              <a:t> di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lutut</a:t>
            </a:r>
            <a:r>
              <a:rPr lang="en-ID" dirty="0"/>
              <a:t> = 4.500 </a:t>
            </a:r>
            <a:r>
              <a:rPr lang="en-ID" dirty="0" err="1"/>
              <a:t>hari</a:t>
            </a:r>
            <a:r>
              <a:rPr lang="en-ID" dirty="0"/>
              <a:t> </a:t>
            </a:r>
          </a:p>
          <a:p>
            <a:r>
              <a:rPr lang="en-ID" dirty="0"/>
              <a:t>7.2.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di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mata</a:t>
            </a:r>
            <a:r>
              <a:rPr lang="en-ID" dirty="0"/>
              <a:t> kaki </a:t>
            </a:r>
            <a:r>
              <a:rPr lang="en-ID" dirty="0" err="1"/>
              <a:t>sampai</a:t>
            </a:r>
            <a:r>
              <a:rPr lang="en-ID" dirty="0"/>
              <a:t> </a:t>
            </a:r>
            <a:r>
              <a:rPr lang="en-ID" dirty="0" err="1"/>
              <a:t>lutut</a:t>
            </a:r>
            <a:r>
              <a:rPr lang="en-ID" dirty="0"/>
              <a:t> = 3.000 </a:t>
            </a:r>
            <a:r>
              <a:rPr lang="en-ID" dirty="0" err="1"/>
              <a:t>hari</a:t>
            </a:r>
            <a:r>
              <a:rPr lang="en-ID" dirty="0"/>
              <a:t> </a:t>
            </a:r>
          </a:p>
          <a:p>
            <a:r>
              <a:rPr lang="en-ID" dirty="0"/>
              <a:t>8. Kaki</a:t>
            </a:r>
          </a:p>
          <a:p>
            <a:r>
              <a:rPr lang="en-ID" dirty="0"/>
              <a:t>8.1. </a:t>
            </a:r>
            <a:r>
              <a:rPr lang="en-ID" dirty="0" err="1"/>
              <a:t>mata</a:t>
            </a:r>
            <a:r>
              <a:rPr lang="en-ID" dirty="0"/>
              <a:t> kaki dan </a:t>
            </a:r>
            <a:r>
              <a:rPr lang="en-ID" dirty="0" err="1"/>
              <a:t>sebelum</a:t>
            </a:r>
            <a:r>
              <a:rPr lang="en-ID" dirty="0"/>
              <a:t> </a:t>
            </a:r>
            <a:r>
              <a:rPr lang="en-ID" dirty="0" err="1"/>
              <a:t>sambungan</a:t>
            </a:r>
            <a:r>
              <a:rPr lang="en-ID" dirty="0"/>
              <a:t> </a:t>
            </a:r>
            <a:r>
              <a:rPr lang="en-ID" dirty="0" err="1"/>
              <a:t>jari-jari</a:t>
            </a:r>
            <a:r>
              <a:rPr lang="en-ID" dirty="0"/>
              <a:t> kaki = 2.400 </a:t>
            </a:r>
            <a:r>
              <a:rPr lang="en-ID" dirty="0" err="1"/>
              <a:t>hari</a:t>
            </a:r>
            <a:r>
              <a:rPr lang="en-ID" dirty="0"/>
              <a:t> </a:t>
            </a:r>
          </a:p>
          <a:p>
            <a:r>
              <a:rPr lang="en-ID" dirty="0"/>
              <a:t>8.2. </a:t>
            </a:r>
            <a:r>
              <a:rPr lang="en-ID" dirty="0" err="1"/>
              <a:t>jempol</a:t>
            </a:r>
            <a:r>
              <a:rPr lang="en-ID" dirty="0"/>
              <a:t> kaki </a:t>
            </a:r>
            <a:r>
              <a:rPr lang="en-ID" dirty="0" err="1"/>
              <a:t>sebelum</a:t>
            </a:r>
            <a:r>
              <a:rPr lang="en-ID" dirty="0"/>
              <a:t> </a:t>
            </a:r>
            <a:r>
              <a:rPr lang="en-ID" dirty="0" err="1"/>
              <a:t>sambungan</a:t>
            </a:r>
            <a:r>
              <a:rPr lang="en-ID" dirty="0"/>
              <a:t> </a:t>
            </a:r>
            <a:r>
              <a:rPr lang="en-ID" dirty="0" err="1"/>
              <a:t>termasuk</a:t>
            </a:r>
            <a:r>
              <a:rPr lang="en-ID" dirty="0"/>
              <a:t> </a:t>
            </a:r>
            <a:r>
              <a:rPr lang="en-ID" dirty="0" err="1"/>
              <a:t>sambungan</a:t>
            </a:r>
            <a:r>
              <a:rPr lang="en-ID" dirty="0"/>
              <a:t> </a:t>
            </a:r>
            <a:r>
              <a:rPr lang="en-ID" dirty="0" err="1"/>
              <a:t>jari-jari</a:t>
            </a:r>
            <a:r>
              <a:rPr lang="en-ID" dirty="0"/>
              <a:t> kaki = 300 </a:t>
            </a:r>
            <a:r>
              <a:rPr lang="en-ID" dirty="0" err="1"/>
              <a:t>hari</a:t>
            </a:r>
            <a:r>
              <a:rPr lang="en-ID" dirty="0"/>
              <a:t> </a:t>
            </a:r>
          </a:p>
          <a:p>
            <a:r>
              <a:rPr lang="en-ID" dirty="0"/>
              <a:t>8.3. </a:t>
            </a:r>
            <a:r>
              <a:rPr lang="en-ID" dirty="0" err="1"/>
              <a:t>jempol</a:t>
            </a:r>
            <a:r>
              <a:rPr lang="en-ID" dirty="0"/>
              <a:t> kaki pada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sebelum</a:t>
            </a:r>
            <a:r>
              <a:rPr lang="en-ID" dirty="0"/>
              <a:t> </a:t>
            </a:r>
            <a:r>
              <a:rPr lang="en-ID" dirty="0" err="1"/>
              <a:t>sambungan</a:t>
            </a:r>
            <a:r>
              <a:rPr lang="en-ID" dirty="0"/>
              <a:t> </a:t>
            </a:r>
            <a:r>
              <a:rPr lang="en-ID" dirty="0" err="1"/>
              <a:t>tengah</a:t>
            </a:r>
            <a:r>
              <a:rPr lang="en-ID" dirty="0"/>
              <a:t> = 150 </a:t>
            </a:r>
            <a:r>
              <a:rPr lang="en-ID" dirty="0" err="1"/>
              <a:t>hari</a:t>
            </a:r>
            <a:r>
              <a:rPr lang="en-ID" dirty="0"/>
              <a:t> </a:t>
            </a:r>
          </a:p>
          <a:p>
            <a:r>
              <a:rPr lang="en-ID" dirty="0"/>
              <a:t>8.4. </a:t>
            </a:r>
            <a:r>
              <a:rPr lang="en-ID" dirty="0" err="1"/>
              <a:t>dua</a:t>
            </a:r>
            <a:r>
              <a:rPr lang="en-ID" dirty="0"/>
              <a:t> </a:t>
            </a:r>
            <a:r>
              <a:rPr lang="en-ID" dirty="0" err="1"/>
              <a:t>jempol</a:t>
            </a:r>
            <a:r>
              <a:rPr lang="en-ID" dirty="0"/>
              <a:t> kaki = 600 </a:t>
            </a:r>
            <a:r>
              <a:rPr lang="en-ID" dirty="0" err="1"/>
              <a:t>hari</a:t>
            </a:r>
            <a:r>
              <a:rPr lang="en-ID" dirty="0"/>
              <a:t> </a:t>
            </a:r>
          </a:p>
          <a:p>
            <a:r>
              <a:rPr lang="en-ID" dirty="0"/>
              <a:t>9. </a:t>
            </a:r>
            <a:r>
              <a:rPr lang="en-ID" dirty="0" err="1"/>
              <a:t>Kehilangan</a:t>
            </a:r>
            <a:r>
              <a:rPr lang="en-ID" dirty="0"/>
              <a:t> </a:t>
            </a:r>
            <a:r>
              <a:rPr lang="en-ID" dirty="0" err="1"/>
              <a:t>fungsi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: </a:t>
            </a:r>
          </a:p>
          <a:p>
            <a:r>
              <a:rPr lang="en-ID" dirty="0"/>
              <a:t>9.1.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mata</a:t>
            </a:r>
            <a:r>
              <a:rPr lang="en-ID" dirty="0"/>
              <a:t>/</a:t>
            </a:r>
            <a:r>
              <a:rPr lang="en-ID" dirty="0" err="1"/>
              <a:t>buta</a:t>
            </a:r>
            <a:r>
              <a:rPr lang="en-ID" dirty="0"/>
              <a:t> = 1.800 </a:t>
            </a:r>
            <a:r>
              <a:rPr lang="en-ID" dirty="0" err="1"/>
              <a:t>hari</a:t>
            </a:r>
            <a:r>
              <a:rPr lang="en-ID" dirty="0"/>
              <a:t> </a:t>
            </a:r>
          </a:p>
          <a:p>
            <a:r>
              <a:rPr lang="en-ID" dirty="0"/>
              <a:t>9.2.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telinga</a:t>
            </a:r>
            <a:r>
              <a:rPr lang="en-ID" dirty="0"/>
              <a:t>/</a:t>
            </a:r>
            <a:r>
              <a:rPr lang="en-ID" dirty="0" err="1"/>
              <a:t>tuli</a:t>
            </a:r>
            <a:r>
              <a:rPr lang="en-ID" dirty="0"/>
              <a:t> = 600 </a:t>
            </a:r>
            <a:r>
              <a:rPr lang="en-ID" dirty="0" err="1"/>
              <a:t>hari</a:t>
            </a:r>
            <a:endParaRPr lang="en-ID" dirty="0"/>
          </a:p>
          <a:p>
            <a:r>
              <a:rPr lang="en-ID" dirty="0"/>
              <a:t> 9.3. </a:t>
            </a:r>
            <a:r>
              <a:rPr lang="en-ID" dirty="0" err="1"/>
              <a:t>kedua</a:t>
            </a:r>
            <a:r>
              <a:rPr lang="en-ID" dirty="0"/>
              <a:t> </a:t>
            </a:r>
            <a:r>
              <a:rPr lang="en-ID" dirty="0" err="1"/>
              <a:t>telinga</a:t>
            </a:r>
            <a:r>
              <a:rPr lang="en-ID" dirty="0"/>
              <a:t>/</a:t>
            </a:r>
            <a:r>
              <a:rPr lang="en-ID" dirty="0" err="1"/>
              <a:t>tuli</a:t>
            </a:r>
            <a:r>
              <a:rPr lang="en-ID" dirty="0"/>
              <a:t> = 3.000 </a:t>
            </a:r>
            <a:r>
              <a:rPr lang="en-ID" dirty="0" err="1"/>
              <a:t>hari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39024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484EE-4722-47EF-9D54-C5148168C8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271" y="0"/>
            <a:ext cx="7398071" cy="1556688"/>
          </a:xfrm>
        </p:spPr>
        <p:txBody>
          <a:bodyPr>
            <a:normAutofit/>
          </a:bodyPr>
          <a:lstStyle/>
          <a:p>
            <a:r>
              <a:rPr lang="en-US" sz="4000" dirty="0"/>
              <a:t>PENYAKIT AKIBAT KERJA (PAK)</a:t>
            </a:r>
            <a:endParaRPr lang="en-ID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A6C990-A52B-47DF-AB3D-C500986ADA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55304"/>
            <a:ext cx="7398071" cy="2994991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ID" sz="2400" dirty="0" err="1"/>
              <a:t>Penyakit</a:t>
            </a:r>
            <a:r>
              <a:rPr lang="en-ID" sz="2400" dirty="0"/>
              <a:t> </a:t>
            </a:r>
            <a:r>
              <a:rPr lang="en-ID" sz="2400" dirty="0" err="1"/>
              <a:t>akibat</a:t>
            </a:r>
            <a:r>
              <a:rPr lang="en-ID" sz="2400" dirty="0"/>
              <a:t> </a:t>
            </a:r>
            <a:r>
              <a:rPr lang="en-ID" sz="2400" dirty="0" err="1"/>
              <a:t>kerja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penyakit</a:t>
            </a:r>
            <a:r>
              <a:rPr lang="en-ID" sz="2400" dirty="0"/>
              <a:t> yang </a:t>
            </a:r>
            <a:r>
              <a:rPr lang="en-ID" sz="2400" dirty="0" err="1"/>
              <a:t>disebabkan</a:t>
            </a:r>
            <a:r>
              <a:rPr lang="en-ID" sz="2400" dirty="0"/>
              <a:t> oleh </a:t>
            </a:r>
            <a:r>
              <a:rPr lang="en-ID" sz="2400" dirty="0" err="1"/>
              <a:t>pekerjaan</a:t>
            </a:r>
            <a:r>
              <a:rPr lang="en-ID" sz="2400" dirty="0"/>
              <a:t>, </a:t>
            </a:r>
            <a:r>
              <a:rPr lang="en-ID" sz="2400" dirty="0" err="1"/>
              <a:t>alat</a:t>
            </a:r>
            <a:r>
              <a:rPr lang="en-ID" sz="2400" dirty="0"/>
              <a:t> </a:t>
            </a:r>
            <a:r>
              <a:rPr lang="en-ID" sz="2400" dirty="0" err="1"/>
              <a:t>kerja</a:t>
            </a:r>
            <a:r>
              <a:rPr lang="en-ID" sz="2400" dirty="0"/>
              <a:t>, </a:t>
            </a:r>
            <a:r>
              <a:rPr lang="en-ID" sz="2400" dirty="0" err="1"/>
              <a:t>bahan</a:t>
            </a:r>
            <a:r>
              <a:rPr lang="en-ID" sz="2400" dirty="0"/>
              <a:t>, proses </a:t>
            </a:r>
            <a:r>
              <a:rPr lang="en-ID" sz="2400" dirty="0" err="1"/>
              <a:t>maupun</a:t>
            </a:r>
            <a:r>
              <a:rPr lang="en-ID" sz="2400" dirty="0"/>
              <a:t> </a:t>
            </a:r>
            <a:r>
              <a:rPr lang="en-ID" sz="2400" dirty="0" err="1"/>
              <a:t>lingkungan</a:t>
            </a:r>
            <a:r>
              <a:rPr lang="en-ID" sz="2400" dirty="0"/>
              <a:t> </a:t>
            </a:r>
            <a:r>
              <a:rPr lang="en-ID" sz="2400" dirty="0" err="1"/>
              <a:t>kerja</a:t>
            </a:r>
            <a:r>
              <a:rPr lang="en-ID" sz="2400" dirty="0"/>
              <a:t>.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demikian</a:t>
            </a:r>
            <a:r>
              <a:rPr lang="en-ID" sz="2400" dirty="0"/>
              <a:t>, </a:t>
            </a:r>
            <a:r>
              <a:rPr lang="en-ID" sz="2400" dirty="0" err="1"/>
              <a:t>penyakit</a:t>
            </a:r>
            <a:r>
              <a:rPr lang="en-ID" sz="2400" dirty="0"/>
              <a:t> </a:t>
            </a:r>
            <a:r>
              <a:rPr lang="en-ID" sz="2400" dirty="0" err="1"/>
              <a:t>akibat</a:t>
            </a:r>
            <a:r>
              <a:rPr lang="en-ID" sz="2400" dirty="0"/>
              <a:t> </a:t>
            </a:r>
            <a:r>
              <a:rPr lang="en-ID" sz="2400" dirty="0" err="1"/>
              <a:t>kerja</a:t>
            </a:r>
            <a:r>
              <a:rPr lang="en-ID" sz="2400" dirty="0"/>
              <a:t> </a:t>
            </a:r>
            <a:r>
              <a:rPr lang="en-ID" sz="2400" dirty="0" err="1"/>
              <a:t>merupakan</a:t>
            </a:r>
            <a:r>
              <a:rPr lang="en-ID" sz="2400" dirty="0"/>
              <a:t> </a:t>
            </a:r>
            <a:r>
              <a:rPr lang="en-ID" sz="2400" dirty="0" err="1"/>
              <a:t>penyakit</a:t>
            </a:r>
            <a:r>
              <a:rPr lang="en-ID" sz="2400" dirty="0"/>
              <a:t> yang </a:t>
            </a:r>
            <a:r>
              <a:rPr lang="en-ID" sz="2400" dirty="0" err="1"/>
              <a:t>artifisual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man made disease. </a:t>
            </a:r>
            <a:r>
              <a:rPr lang="en-ID" sz="2400" dirty="0" err="1"/>
              <a:t>Sejalan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hal</a:t>
            </a:r>
            <a:r>
              <a:rPr lang="en-ID" sz="2400" dirty="0"/>
              <a:t> </a:t>
            </a:r>
            <a:r>
              <a:rPr lang="en-ID" sz="2400" dirty="0" err="1"/>
              <a:t>tersebut</a:t>
            </a:r>
            <a:r>
              <a:rPr lang="en-ID" sz="2400" dirty="0"/>
              <a:t> </a:t>
            </a:r>
            <a:r>
              <a:rPr lang="en-ID" sz="2400" dirty="0" err="1"/>
              <a:t>terdapat</a:t>
            </a:r>
            <a:r>
              <a:rPr lang="en-ID" sz="2400" dirty="0"/>
              <a:t> </a:t>
            </a:r>
            <a:r>
              <a:rPr lang="en-ID" sz="2400" dirty="0" err="1"/>
              <a:t>pendapat</a:t>
            </a:r>
            <a:r>
              <a:rPr lang="en-ID" sz="2400" dirty="0"/>
              <a:t> lain yang </a:t>
            </a:r>
            <a:r>
              <a:rPr lang="en-ID" sz="2400" dirty="0" err="1"/>
              <a:t>menyatakan</a:t>
            </a:r>
            <a:r>
              <a:rPr lang="en-ID" sz="2400" dirty="0"/>
              <a:t> </a:t>
            </a:r>
            <a:r>
              <a:rPr lang="en-ID" sz="2400" dirty="0" err="1"/>
              <a:t>bahwa</a:t>
            </a:r>
            <a:r>
              <a:rPr lang="en-ID" sz="2400" dirty="0"/>
              <a:t> </a:t>
            </a:r>
            <a:r>
              <a:rPr lang="en-ID" sz="2400" dirty="0" err="1"/>
              <a:t>Penyakit</a:t>
            </a:r>
            <a:r>
              <a:rPr lang="en-ID" sz="2400" dirty="0"/>
              <a:t> </a:t>
            </a:r>
            <a:r>
              <a:rPr lang="en-ID" sz="2400" dirty="0" err="1"/>
              <a:t>Akibat</a:t>
            </a:r>
            <a:r>
              <a:rPr lang="en-ID" sz="2400" dirty="0"/>
              <a:t> </a:t>
            </a:r>
            <a:r>
              <a:rPr lang="en-ID" sz="2400" dirty="0" err="1"/>
              <a:t>Kerja</a:t>
            </a:r>
            <a:r>
              <a:rPr lang="en-ID" sz="2400" dirty="0"/>
              <a:t> (PAK) </a:t>
            </a:r>
            <a:r>
              <a:rPr lang="en-ID" sz="2400" dirty="0" err="1"/>
              <a:t>ialah</a:t>
            </a:r>
            <a:r>
              <a:rPr lang="en-ID" sz="2400" dirty="0"/>
              <a:t> </a:t>
            </a:r>
            <a:r>
              <a:rPr lang="en-ID" sz="2400" dirty="0" err="1"/>
              <a:t>gangguan</a:t>
            </a:r>
            <a:r>
              <a:rPr lang="en-ID" sz="2400" dirty="0"/>
              <a:t> </a:t>
            </a:r>
            <a:r>
              <a:rPr lang="en-ID" sz="2400" dirty="0" err="1"/>
              <a:t>kesehatan</a:t>
            </a:r>
            <a:r>
              <a:rPr lang="en-ID" sz="2400" dirty="0"/>
              <a:t> </a:t>
            </a:r>
            <a:r>
              <a:rPr lang="en-ID" sz="2400" dirty="0" err="1"/>
              <a:t>baik</a:t>
            </a:r>
            <a:r>
              <a:rPr lang="en-ID" sz="2400" dirty="0"/>
              <a:t> </a:t>
            </a:r>
            <a:r>
              <a:rPr lang="en-ID" sz="2400" dirty="0" err="1"/>
              <a:t>jasmani</a:t>
            </a:r>
            <a:r>
              <a:rPr lang="en-ID" sz="2400" dirty="0"/>
              <a:t> </a:t>
            </a:r>
            <a:r>
              <a:rPr lang="en-ID" sz="2400" dirty="0" err="1"/>
              <a:t>maupun</a:t>
            </a:r>
            <a:r>
              <a:rPr lang="en-ID" sz="2400" dirty="0"/>
              <a:t> </a:t>
            </a:r>
            <a:r>
              <a:rPr lang="en-ID" sz="2400" dirty="0" err="1"/>
              <a:t>rohani</a:t>
            </a:r>
            <a:r>
              <a:rPr lang="en-ID" sz="2400" dirty="0"/>
              <a:t> yang </a:t>
            </a:r>
            <a:r>
              <a:rPr lang="en-ID" sz="2400" dirty="0" err="1"/>
              <a:t>ditimbulkan</a:t>
            </a:r>
            <a:r>
              <a:rPr lang="en-ID" sz="2400" dirty="0"/>
              <a:t> </a:t>
            </a:r>
            <a:r>
              <a:rPr lang="en-ID" sz="2400" dirty="0" err="1"/>
              <a:t>ataupun</a:t>
            </a:r>
            <a:r>
              <a:rPr lang="en-ID" sz="2400" dirty="0"/>
              <a:t> </a:t>
            </a:r>
            <a:r>
              <a:rPr lang="en-ID" sz="2400" dirty="0" err="1"/>
              <a:t>diperparah</a:t>
            </a:r>
            <a:r>
              <a:rPr lang="en-ID" sz="2400" dirty="0"/>
              <a:t> </a:t>
            </a:r>
            <a:r>
              <a:rPr lang="en-ID" sz="2400" dirty="0" err="1"/>
              <a:t>karena</a:t>
            </a:r>
            <a:r>
              <a:rPr lang="en-ID" sz="2400" dirty="0"/>
              <a:t> </a:t>
            </a:r>
            <a:r>
              <a:rPr lang="en-ID" sz="2400" dirty="0" err="1"/>
              <a:t>aktivitas</a:t>
            </a:r>
            <a:r>
              <a:rPr lang="en-ID" sz="2400" dirty="0"/>
              <a:t> </a:t>
            </a:r>
            <a:r>
              <a:rPr lang="en-ID" sz="2400" dirty="0" err="1"/>
              <a:t>kerja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kondisi</a:t>
            </a:r>
            <a:r>
              <a:rPr lang="en-ID" sz="2400" dirty="0"/>
              <a:t> yang </a:t>
            </a:r>
            <a:r>
              <a:rPr lang="en-ID" sz="2400" dirty="0" err="1"/>
              <a:t>berhubungan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pekerjaan</a:t>
            </a:r>
            <a:r>
              <a:rPr lang="en-ID" sz="2400" dirty="0"/>
              <a:t>.( </a:t>
            </a:r>
            <a:r>
              <a:rPr lang="en-ID" sz="2400" dirty="0" err="1"/>
              <a:t>Hebbie</a:t>
            </a:r>
            <a:r>
              <a:rPr lang="en-ID" sz="2400" dirty="0"/>
              <a:t> </a:t>
            </a:r>
            <a:r>
              <a:rPr lang="en-ID" sz="2400" dirty="0" err="1"/>
              <a:t>Ilma</a:t>
            </a:r>
            <a:r>
              <a:rPr lang="en-ID" sz="2400" dirty="0"/>
              <a:t> </a:t>
            </a:r>
            <a:r>
              <a:rPr lang="en-ID" sz="2400" dirty="0" err="1"/>
              <a:t>Adzim</a:t>
            </a:r>
            <a:r>
              <a:rPr lang="en-ID" sz="2400" dirty="0"/>
              <a:t>, 2013)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DE840DC3-FA92-4DF9-B0C0-9B252C62A8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1342" y="0"/>
            <a:ext cx="465065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14">
            <a:extLst>
              <a:ext uri="{FF2B5EF4-FFF2-40B4-BE49-F238E27FC236}">
                <a16:creationId xmlns:a16="http://schemas.microsoft.com/office/drawing/2014/main" id="{D0427799-4123-4501-8A01-F093870B71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84806" y="958640"/>
            <a:ext cx="3363730" cy="4945244"/>
          </a:xfrm>
          <a:prstGeom prst="roundRect">
            <a:avLst>
              <a:gd name="adj" fmla="val 3513"/>
            </a:avLst>
          </a:prstGeom>
          <a:solidFill>
            <a:schemeClr val="tx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18" name="Picture 2" descr="KESEHATAN &amp; KESELAMATAN KERJA (K3), LAB AGRO INDUSTRI POLINEF | Politeknik  Negeri Fakfak">
            <a:extLst>
              <a:ext uri="{FF2B5EF4-FFF2-40B4-BE49-F238E27FC236}">
                <a16:creationId xmlns:a16="http://schemas.microsoft.com/office/drawing/2014/main" id="{68AA134E-A18D-46F5-9E7F-E3A2120C72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91" r="3738" b="-2"/>
          <a:stretch/>
        </p:blipFill>
        <p:spPr bwMode="auto">
          <a:xfrm>
            <a:off x="8475406" y="1251276"/>
            <a:ext cx="2767153" cy="4325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05197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 6">
            <a:extLst>
              <a:ext uri="{FF2B5EF4-FFF2-40B4-BE49-F238E27FC236}">
                <a16:creationId xmlns:a16="http://schemas.microsoft.com/office/drawing/2014/main" id="{53576798-7F98-4C7F-B6C7-6D41B5A7E9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8C1FC8BA-94E6-44F7-B346-6A2215E66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 23">
            <a:extLst>
              <a:ext uri="{FF2B5EF4-FFF2-40B4-BE49-F238E27FC236}">
                <a16:creationId xmlns:a16="http://schemas.microsoft.com/office/drawing/2014/main" id="{A8329D92-4903-43FF-90F4-878F5D3F1D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7E7D5D-E7EE-4760-9B86-AEE4D338E6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604" y="0"/>
            <a:ext cx="3413084" cy="87802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200" dirty="0"/>
              <a:t>PENYEBAB PAK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19282A-55A9-435D-850B-70AB7F5F6E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5287" y="1073427"/>
            <a:ext cx="4411718" cy="557916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err="1">
                <a:solidFill>
                  <a:srgbClr val="FFFFFF"/>
                </a:solidFill>
              </a:rPr>
              <a:t>Tedapat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beberapa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penyebab</a:t>
            </a:r>
            <a:r>
              <a:rPr lang="en-US" dirty="0">
                <a:solidFill>
                  <a:srgbClr val="FFFFFF"/>
                </a:solidFill>
              </a:rPr>
              <a:t> PAK yang </a:t>
            </a:r>
            <a:r>
              <a:rPr lang="en-US" dirty="0" err="1">
                <a:solidFill>
                  <a:srgbClr val="FFFFFF"/>
                </a:solidFill>
              </a:rPr>
              <a:t>umum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terjadi</a:t>
            </a:r>
            <a:r>
              <a:rPr lang="en-US" dirty="0">
                <a:solidFill>
                  <a:srgbClr val="FFFFFF"/>
                </a:solidFill>
              </a:rPr>
              <a:t> di </a:t>
            </a:r>
            <a:r>
              <a:rPr lang="en-US" dirty="0" err="1">
                <a:solidFill>
                  <a:srgbClr val="FFFFFF"/>
                </a:solidFill>
              </a:rPr>
              <a:t>tempat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kerja</a:t>
            </a:r>
            <a:r>
              <a:rPr lang="en-US" dirty="0">
                <a:solidFill>
                  <a:srgbClr val="FFFFFF"/>
                </a:solidFill>
              </a:rPr>
              <a:t>, </a:t>
            </a:r>
            <a:r>
              <a:rPr lang="en-US" dirty="0" err="1">
                <a:solidFill>
                  <a:srgbClr val="FFFFFF"/>
                </a:solidFill>
              </a:rPr>
              <a:t>berikut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beberapa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jenis</a:t>
            </a:r>
            <a:r>
              <a:rPr lang="en-US" dirty="0">
                <a:solidFill>
                  <a:srgbClr val="FFFFFF"/>
                </a:solidFill>
              </a:rPr>
              <a:t> yang </a:t>
            </a:r>
            <a:r>
              <a:rPr lang="en-US" dirty="0" err="1">
                <a:solidFill>
                  <a:srgbClr val="FFFFFF"/>
                </a:solidFill>
              </a:rPr>
              <a:t>digolongkan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berdasarkan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penyebab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dari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penyakit</a:t>
            </a:r>
            <a:r>
              <a:rPr lang="en-US" dirty="0">
                <a:solidFill>
                  <a:srgbClr val="FFFFFF"/>
                </a:solidFill>
              </a:rPr>
              <a:t> yang </a:t>
            </a:r>
            <a:r>
              <a:rPr lang="en-US" dirty="0" err="1">
                <a:solidFill>
                  <a:srgbClr val="FFFFFF"/>
                </a:solidFill>
              </a:rPr>
              <a:t>ada</a:t>
            </a:r>
            <a:r>
              <a:rPr lang="en-US" dirty="0">
                <a:solidFill>
                  <a:srgbClr val="FFFFFF"/>
                </a:solidFill>
              </a:rPr>
              <a:t> di </a:t>
            </a:r>
            <a:r>
              <a:rPr lang="en-US" dirty="0" err="1">
                <a:solidFill>
                  <a:srgbClr val="FFFFFF"/>
                </a:solidFill>
              </a:rPr>
              <a:t>tempat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kerja</a:t>
            </a:r>
            <a:r>
              <a:rPr lang="en-US" dirty="0">
                <a:solidFill>
                  <a:srgbClr val="FFFFFF"/>
                </a:solidFill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rgbClr val="FFFFFF"/>
                </a:solidFill>
              </a:rPr>
              <a:t> </a:t>
            </a:r>
            <a:r>
              <a:rPr lang="en-US" dirty="0">
                <a:solidFill>
                  <a:srgbClr val="FFFFFF"/>
                </a:solidFill>
              </a:rPr>
              <a:t>a. </a:t>
            </a:r>
            <a:r>
              <a:rPr lang="en-US" dirty="0" err="1">
                <a:solidFill>
                  <a:srgbClr val="FFFFFF"/>
                </a:solidFill>
              </a:rPr>
              <a:t>Golongan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fisik</a:t>
            </a:r>
            <a:r>
              <a:rPr lang="en-US" dirty="0">
                <a:solidFill>
                  <a:srgbClr val="FFFFFF"/>
                </a:solidFill>
              </a:rPr>
              <a:t>: </a:t>
            </a:r>
            <a:r>
              <a:rPr lang="en-US" dirty="0" err="1">
                <a:solidFill>
                  <a:srgbClr val="FFFFFF"/>
                </a:solidFill>
              </a:rPr>
              <a:t>bising</a:t>
            </a:r>
            <a:r>
              <a:rPr lang="en-US" dirty="0">
                <a:solidFill>
                  <a:srgbClr val="FFFFFF"/>
                </a:solidFill>
              </a:rPr>
              <a:t>, </a:t>
            </a:r>
            <a:r>
              <a:rPr lang="en-US" dirty="0" err="1">
                <a:solidFill>
                  <a:srgbClr val="FFFFFF"/>
                </a:solidFill>
              </a:rPr>
              <a:t>radiasi</a:t>
            </a:r>
            <a:r>
              <a:rPr lang="en-US" dirty="0">
                <a:solidFill>
                  <a:srgbClr val="FFFFFF"/>
                </a:solidFill>
              </a:rPr>
              <a:t>, </a:t>
            </a:r>
            <a:r>
              <a:rPr lang="en-US" dirty="0" err="1">
                <a:solidFill>
                  <a:srgbClr val="FFFFFF"/>
                </a:solidFill>
              </a:rPr>
              <a:t>suhu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ekstrim</a:t>
            </a:r>
            <a:r>
              <a:rPr lang="en-US" dirty="0">
                <a:solidFill>
                  <a:srgbClr val="FFFFFF"/>
                </a:solidFill>
              </a:rPr>
              <a:t>, </a:t>
            </a:r>
            <a:r>
              <a:rPr lang="en-US" dirty="0" err="1">
                <a:solidFill>
                  <a:srgbClr val="FFFFFF"/>
                </a:solidFill>
              </a:rPr>
              <a:t>tekanan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udara</a:t>
            </a:r>
            <a:r>
              <a:rPr lang="en-US" dirty="0">
                <a:solidFill>
                  <a:srgbClr val="FFFFFF"/>
                </a:solidFill>
              </a:rPr>
              <a:t>, </a:t>
            </a:r>
            <a:r>
              <a:rPr lang="en-US" dirty="0" err="1">
                <a:solidFill>
                  <a:srgbClr val="FFFFFF"/>
                </a:solidFill>
              </a:rPr>
              <a:t>vibrasi</a:t>
            </a:r>
            <a:r>
              <a:rPr lang="en-US" dirty="0">
                <a:solidFill>
                  <a:srgbClr val="FFFFFF"/>
                </a:solidFill>
              </a:rPr>
              <a:t>, </a:t>
            </a:r>
            <a:r>
              <a:rPr lang="en-US" dirty="0" err="1">
                <a:solidFill>
                  <a:srgbClr val="FFFFFF"/>
                </a:solidFill>
              </a:rPr>
              <a:t>penerangan</a:t>
            </a:r>
            <a:endParaRPr lang="en-US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FFFFFF"/>
                </a:solidFill>
              </a:rPr>
              <a:t> b. </a:t>
            </a:r>
            <a:r>
              <a:rPr lang="en-US" dirty="0" err="1">
                <a:solidFill>
                  <a:srgbClr val="FFFFFF"/>
                </a:solidFill>
              </a:rPr>
              <a:t>Golongan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kimiawi</a:t>
            </a:r>
            <a:r>
              <a:rPr lang="en-US" dirty="0">
                <a:solidFill>
                  <a:srgbClr val="FFFFFF"/>
                </a:solidFill>
              </a:rPr>
              <a:t>: </a:t>
            </a:r>
            <a:r>
              <a:rPr lang="en-US" dirty="0" err="1">
                <a:solidFill>
                  <a:srgbClr val="FFFFFF"/>
                </a:solidFill>
              </a:rPr>
              <a:t>semua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bahan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kimia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dalam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bentuk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debu</a:t>
            </a:r>
            <a:r>
              <a:rPr lang="en-US" dirty="0">
                <a:solidFill>
                  <a:srgbClr val="FFFFFF"/>
                </a:solidFill>
              </a:rPr>
              <a:t>, </a:t>
            </a:r>
            <a:r>
              <a:rPr lang="en-US" dirty="0" err="1">
                <a:solidFill>
                  <a:srgbClr val="FFFFFF"/>
                </a:solidFill>
              </a:rPr>
              <a:t>uap</a:t>
            </a:r>
            <a:r>
              <a:rPr lang="en-US" dirty="0">
                <a:solidFill>
                  <a:srgbClr val="FFFFFF"/>
                </a:solidFill>
              </a:rPr>
              <a:t>, gas, </a:t>
            </a:r>
            <a:r>
              <a:rPr lang="en-US" dirty="0" err="1">
                <a:solidFill>
                  <a:srgbClr val="FFFFFF"/>
                </a:solidFill>
              </a:rPr>
              <a:t>larutan</a:t>
            </a:r>
            <a:r>
              <a:rPr lang="en-US" dirty="0">
                <a:solidFill>
                  <a:srgbClr val="FFFFFF"/>
                </a:solidFill>
              </a:rPr>
              <a:t>, </a:t>
            </a:r>
            <a:r>
              <a:rPr lang="en-US" dirty="0" err="1">
                <a:solidFill>
                  <a:srgbClr val="FFFFFF"/>
                </a:solidFill>
              </a:rPr>
              <a:t>kabut</a:t>
            </a:r>
            <a:r>
              <a:rPr lang="en-US" dirty="0">
                <a:solidFill>
                  <a:srgbClr val="FFFFFF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FFFFFF"/>
                </a:solidFill>
              </a:rPr>
              <a:t>c. </a:t>
            </a:r>
            <a:r>
              <a:rPr lang="en-US" dirty="0" err="1">
                <a:solidFill>
                  <a:srgbClr val="FFFFFF"/>
                </a:solidFill>
              </a:rPr>
              <a:t>Golongan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biologik</a:t>
            </a:r>
            <a:r>
              <a:rPr lang="en-US" dirty="0">
                <a:solidFill>
                  <a:srgbClr val="FFFFFF"/>
                </a:solidFill>
              </a:rPr>
              <a:t>: </a:t>
            </a:r>
            <a:r>
              <a:rPr lang="en-US" dirty="0" err="1">
                <a:solidFill>
                  <a:srgbClr val="FFFFFF"/>
                </a:solidFill>
              </a:rPr>
              <a:t>bakteri</a:t>
            </a:r>
            <a:r>
              <a:rPr lang="en-US" dirty="0">
                <a:solidFill>
                  <a:srgbClr val="FFFFFF"/>
                </a:solidFill>
              </a:rPr>
              <a:t>, virus, </a:t>
            </a:r>
            <a:r>
              <a:rPr lang="en-US" dirty="0" err="1">
                <a:solidFill>
                  <a:srgbClr val="FFFFFF"/>
                </a:solidFill>
              </a:rPr>
              <a:t>jamur</a:t>
            </a:r>
            <a:r>
              <a:rPr lang="en-US" dirty="0">
                <a:solidFill>
                  <a:srgbClr val="FFFFFF"/>
                </a:solidFill>
              </a:rPr>
              <a:t>, </a:t>
            </a:r>
            <a:r>
              <a:rPr lang="en-US" dirty="0" err="1">
                <a:solidFill>
                  <a:srgbClr val="FFFFFF"/>
                </a:solidFill>
              </a:rPr>
              <a:t>dll</a:t>
            </a:r>
            <a:r>
              <a:rPr lang="en-US" dirty="0">
                <a:solidFill>
                  <a:srgbClr val="FFFFFF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FFFFFF"/>
                </a:solidFill>
              </a:rPr>
              <a:t>d. </a:t>
            </a:r>
            <a:r>
              <a:rPr lang="en-US" dirty="0" err="1">
                <a:solidFill>
                  <a:srgbClr val="FFFFFF"/>
                </a:solidFill>
              </a:rPr>
              <a:t>Golongan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fisiologik</a:t>
            </a:r>
            <a:r>
              <a:rPr lang="en-US" dirty="0">
                <a:solidFill>
                  <a:srgbClr val="FFFFFF"/>
                </a:solidFill>
              </a:rPr>
              <a:t>/</a:t>
            </a:r>
            <a:r>
              <a:rPr lang="en-US" dirty="0" err="1">
                <a:solidFill>
                  <a:srgbClr val="FFFFFF"/>
                </a:solidFill>
              </a:rPr>
              <a:t>ergonomik</a:t>
            </a:r>
            <a:r>
              <a:rPr lang="en-US" dirty="0">
                <a:solidFill>
                  <a:srgbClr val="FFFFFF"/>
                </a:solidFill>
              </a:rPr>
              <a:t>: </a:t>
            </a:r>
            <a:r>
              <a:rPr lang="en-US" dirty="0" err="1">
                <a:solidFill>
                  <a:srgbClr val="FFFFFF"/>
                </a:solidFill>
              </a:rPr>
              <a:t>desain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tempat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kerja</a:t>
            </a:r>
            <a:r>
              <a:rPr lang="en-US" dirty="0">
                <a:solidFill>
                  <a:srgbClr val="FFFFFF"/>
                </a:solidFill>
              </a:rPr>
              <a:t>, </a:t>
            </a:r>
            <a:r>
              <a:rPr lang="en-US" dirty="0" err="1">
                <a:solidFill>
                  <a:srgbClr val="FFFFFF"/>
                </a:solidFill>
              </a:rPr>
              <a:t>beban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kerja</a:t>
            </a:r>
            <a:r>
              <a:rPr lang="en-US" dirty="0">
                <a:solidFill>
                  <a:srgbClr val="FFFFFF"/>
                </a:solidFill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FFFFFF"/>
                </a:solidFill>
              </a:rPr>
              <a:t> e. </a:t>
            </a:r>
            <a:r>
              <a:rPr lang="en-US" dirty="0" err="1">
                <a:solidFill>
                  <a:srgbClr val="FFFFFF"/>
                </a:solidFill>
              </a:rPr>
              <a:t>Golongan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psikososial</a:t>
            </a:r>
            <a:r>
              <a:rPr lang="en-US" dirty="0">
                <a:solidFill>
                  <a:srgbClr val="FFFFFF"/>
                </a:solidFill>
              </a:rPr>
              <a:t>: </a:t>
            </a:r>
            <a:r>
              <a:rPr lang="en-US" dirty="0" err="1">
                <a:solidFill>
                  <a:srgbClr val="FFFFFF"/>
                </a:solidFill>
              </a:rPr>
              <a:t>stres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psikis</a:t>
            </a:r>
            <a:r>
              <a:rPr lang="en-US" dirty="0">
                <a:solidFill>
                  <a:srgbClr val="FFFFFF"/>
                </a:solidFill>
              </a:rPr>
              <a:t>, </a:t>
            </a:r>
            <a:r>
              <a:rPr lang="en-US" dirty="0" err="1">
                <a:solidFill>
                  <a:srgbClr val="FFFFFF"/>
                </a:solidFill>
              </a:rPr>
              <a:t>monotomi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kerja</a:t>
            </a:r>
            <a:r>
              <a:rPr lang="en-US" dirty="0">
                <a:solidFill>
                  <a:srgbClr val="FFFFFF"/>
                </a:solidFill>
              </a:rPr>
              <a:t>, </a:t>
            </a:r>
            <a:r>
              <a:rPr lang="en-US" dirty="0" err="1">
                <a:solidFill>
                  <a:srgbClr val="FFFFFF"/>
                </a:solidFill>
              </a:rPr>
              <a:t>tuntutan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pekerjan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7" name="Rounded Rectangle 17">
            <a:extLst>
              <a:ext uri="{FF2B5EF4-FFF2-40B4-BE49-F238E27FC236}">
                <a16:creationId xmlns:a16="http://schemas.microsoft.com/office/drawing/2014/main" id="{567B1EEF-AB32-40F7-AD5F-41E0EA001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8945" y="958640"/>
            <a:ext cx="6269591" cy="4945244"/>
          </a:xfrm>
          <a:prstGeom prst="roundRect">
            <a:avLst>
              <a:gd name="adj" fmla="val 3513"/>
            </a:avLst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51107F44-AC14-4EBD-A974-EAE1CCE6A4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03706" y="1768542"/>
            <a:ext cx="5638853" cy="3310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21979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6045E-A076-4916-9656-0CD9C02436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0" y="402242"/>
            <a:ext cx="10572000" cy="1108523"/>
          </a:xfrm>
        </p:spPr>
        <p:txBody>
          <a:bodyPr/>
          <a:lstStyle/>
          <a:p>
            <a:pPr algn="ctr"/>
            <a:r>
              <a:rPr lang="en-US" sz="3600" dirty="0"/>
              <a:t>SEJARAH KESEHATAN DAN KESELAMATAN KERJA (K3)</a:t>
            </a:r>
            <a:endParaRPr lang="en-ID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FF716-4FF4-41DE-8E59-ECE8EF27DD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0" y="1683026"/>
            <a:ext cx="10572000" cy="5174974"/>
          </a:xfrm>
        </p:spPr>
        <p:txBody>
          <a:bodyPr>
            <a:normAutofit fontScale="85000" lnSpcReduction="10000"/>
          </a:bodyPr>
          <a:lstStyle/>
          <a:p>
            <a:r>
              <a:rPr lang="en-ID" sz="2400" dirty="0"/>
              <a:t>1. Era </a:t>
            </a:r>
            <a:r>
              <a:rPr lang="en-ID" sz="2400" dirty="0" err="1"/>
              <a:t>revolusi</a:t>
            </a:r>
            <a:r>
              <a:rPr lang="en-ID" sz="2400" dirty="0"/>
              <a:t> </a:t>
            </a:r>
            <a:r>
              <a:rPr lang="en-ID" sz="2400" dirty="0" err="1"/>
              <a:t>industri</a:t>
            </a:r>
            <a:r>
              <a:rPr lang="en-ID" sz="2400" dirty="0"/>
              <a:t> (</a:t>
            </a:r>
            <a:r>
              <a:rPr lang="en-ID" sz="2400" dirty="0" err="1"/>
              <a:t>abad</a:t>
            </a:r>
            <a:r>
              <a:rPr lang="en-ID" sz="2400" dirty="0"/>
              <a:t> XVIII) Pada era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hal-hal</a:t>
            </a:r>
            <a:r>
              <a:rPr lang="en-ID" sz="2400" dirty="0"/>
              <a:t> yang </a:t>
            </a:r>
            <a:r>
              <a:rPr lang="en-ID" sz="2400" dirty="0" err="1"/>
              <a:t>turut</a:t>
            </a:r>
            <a:r>
              <a:rPr lang="en-ID" sz="2400" dirty="0"/>
              <a:t> </a:t>
            </a:r>
            <a:r>
              <a:rPr lang="en-ID" sz="2400" dirty="0" err="1"/>
              <a:t>mempengaruhi</a:t>
            </a:r>
            <a:r>
              <a:rPr lang="en-ID" sz="2400" dirty="0"/>
              <a:t> </a:t>
            </a:r>
            <a:r>
              <a:rPr lang="en-ID" sz="2400" dirty="0" err="1"/>
              <a:t>perkembangan</a:t>
            </a:r>
            <a:r>
              <a:rPr lang="en-ID" sz="2400" dirty="0"/>
              <a:t> K3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penggantian</a:t>
            </a:r>
            <a:r>
              <a:rPr lang="en-ID" sz="2400" dirty="0"/>
              <a:t> </a:t>
            </a:r>
            <a:r>
              <a:rPr lang="en-ID" sz="2400" dirty="0" err="1"/>
              <a:t>tenaga</a:t>
            </a:r>
            <a:r>
              <a:rPr lang="en-ID" sz="2400" dirty="0"/>
              <a:t> </a:t>
            </a:r>
            <a:r>
              <a:rPr lang="en-ID" sz="2400" dirty="0" err="1"/>
              <a:t>hewan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mesin-mesin</a:t>
            </a:r>
            <a:r>
              <a:rPr lang="en-ID" sz="2400" dirty="0"/>
              <a:t> </a:t>
            </a:r>
            <a:r>
              <a:rPr lang="en-ID" sz="2400" dirty="0" err="1"/>
              <a:t>seperti</a:t>
            </a:r>
            <a:r>
              <a:rPr lang="en-ID" sz="2400" dirty="0"/>
              <a:t> </a:t>
            </a:r>
            <a:r>
              <a:rPr lang="en-ID" sz="2400" dirty="0" err="1"/>
              <a:t>mesin</a:t>
            </a:r>
            <a:r>
              <a:rPr lang="en-ID" sz="2400" dirty="0"/>
              <a:t> </a:t>
            </a:r>
            <a:r>
              <a:rPr lang="en-ID" sz="2400" dirty="0" err="1"/>
              <a:t>uap</a:t>
            </a:r>
            <a:r>
              <a:rPr lang="en-ID" sz="2400" dirty="0"/>
              <a:t> yang </a:t>
            </a:r>
            <a:r>
              <a:rPr lang="en-ID" sz="2400" dirty="0" err="1"/>
              <a:t>baru</a:t>
            </a:r>
            <a:r>
              <a:rPr lang="en-ID" sz="2400" dirty="0"/>
              <a:t> </a:t>
            </a:r>
            <a:r>
              <a:rPr lang="en-ID" sz="2400" dirty="0" err="1"/>
              <a:t>ditemukan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sumber</a:t>
            </a:r>
            <a:r>
              <a:rPr lang="en-ID" sz="2400" dirty="0"/>
              <a:t> </a:t>
            </a:r>
            <a:r>
              <a:rPr lang="en-ID" sz="2400" dirty="0" err="1"/>
              <a:t>energi</a:t>
            </a:r>
            <a:endParaRPr lang="en-ID" sz="2400" dirty="0"/>
          </a:p>
          <a:p>
            <a:r>
              <a:rPr lang="en-ID" sz="2400" dirty="0"/>
              <a:t> 2. Era </a:t>
            </a:r>
            <a:r>
              <a:rPr lang="en-ID" sz="2400" dirty="0" err="1"/>
              <a:t>industrialisasi</a:t>
            </a:r>
            <a:r>
              <a:rPr lang="en-ID" sz="2400" dirty="0"/>
              <a:t> </a:t>
            </a:r>
            <a:r>
              <a:rPr lang="en-ID" sz="2400" dirty="0" err="1"/>
              <a:t>Sejak</a:t>
            </a:r>
            <a:r>
              <a:rPr lang="en-ID" sz="2400" dirty="0"/>
              <a:t> era </a:t>
            </a:r>
            <a:r>
              <a:rPr lang="en-ID" sz="2400" dirty="0" err="1"/>
              <a:t>revolusi</a:t>
            </a:r>
            <a:r>
              <a:rPr lang="en-ID" sz="2400" dirty="0"/>
              <a:t> </a:t>
            </a:r>
            <a:r>
              <a:rPr lang="en-ID" sz="2400" dirty="0" err="1"/>
              <a:t>industri</a:t>
            </a:r>
            <a:r>
              <a:rPr lang="en-ID" sz="2400" dirty="0"/>
              <a:t> di </a:t>
            </a:r>
            <a:r>
              <a:rPr lang="en-ID" sz="2400" dirty="0" err="1"/>
              <a:t>atas</a:t>
            </a:r>
            <a:r>
              <a:rPr lang="en-ID" sz="2400" dirty="0"/>
              <a:t> </a:t>
            </a:r>
            <a:r>
              <a:rPr lang="en-ID" sz="2400" dirty="0" err="1"/>
              <a:t>sampai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pertengahan</a:t>
            </a:r>
            <a:r>
              <a:rPr lang="en-ID" sz="2400" dirty="0"/>
              <a:t> </a:t>
            </a:r>
            <a:r>
              <a:rPr lang="en-ID" sz="2400" dirty="0" err="1"/>
              <a:t>abad</a:t>
            </a:r>
            <a:r>
              <a:rPr lang="en-ID" sz="2400" dirty="0"/>
              <a:t> 20, </a:t>
            </a:r>
            <a:r>
              <a:rPr lang="en-ID" sz="2400" dirty="0" err="1"/>
              <a:t>penggunaan</a:t>
            </a:r>
            <a:r>
              <a:rPr lang="en-ID" sz="2400" dirty="0"/>
              <a:t> </a:t>
            </a:r>
            <a:r>
              <a:rPr lang="en-ID" sz="2400" dirty="0" err="1"/>
              <a:t>teknologi</a:t>
            </a:r>
            <a:r>
              <a:rPr lang="en-ID" sz="2400" dirty="0"/>
              <a:t> </a:t>
            </a:r>
            <a:r>
              <a:rPr lang="en-ID" sz="2400" dirty="0" err="1"/>
              <a:t>semakin</a:t>
            </a:r>
            <a:r>
              <a:rPr lang="en-ID" sz="2400" dirty="0"/>
              <a:t> </a:t>
            </a:r>
            <a:r>
              <a:rPr lang="en-ID" sz="2400" dirty="0" err="1"/>
              <a:t>berkembang</a:t>
            </a:r>
            <a:r>
              <a:rPr lang="en-ID" sz="2400" dirty="0"/>
              <a:t> </a:t>
            </a:r>
            <a:r>
              <a:rPr lang="en-ID" sz="2400" dirty="0" err="1"/>
              <a:t>sehingga</a:t>
            </a:r>
            <a:r>
              <a:rPr lang="en-ID" sz="2400" dirty="0"/>
              <a:t> K3 juga </a:t>
            </a:r>
            <a:r>
              <a:rPr lang="en-ID" sz="2400" dirty="0" err="1"/>
              <a:t>mengikuti</a:t>
            </a:r>
            <a:r>
              <a:rPr lang="en-ID" sz="2400" dirty="0"/>
              <a:t> </a:t>
            </a:r>
            <a:r>
              <a:rPr lang="en-ID" sz="2400" dirty="0" err="1"/>
              <a:t>perkembangan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. </a:t>
            </a:r>
            <a:r>
              <a:rPr lang="en-ID" sz="2400" dirty="0" err="1"/>
              <a:t>Perkembangan</a:t>
            </a:r>
            <a:r>
              <a:rPr lang="en-ID" sz="2400" dirty="0"/>
              <a:t> K3 </a:t>
            </a:r>
            <a:r>
              <a:rPr lang="en-ID" sz="2400" dirty="0" err="1"/>
              <a:t>mengikuti</a:t>
            </a:r>
            <a:r>
              <a:rPr lang="en-ID" sz="2400" dirty="0"/>
              <a:t> </a:t>
            </a:r>
            <a:r>
              <a:rPr lang="en-ID" sz="2400" dirty="0" err="1"/>
              <a:t>penggunaan</a:t>
            </a:r>
            <a:r>
              <a:rPr lang="en-ID" sz="2400" dirty="0"/>
              <a:t> </a:t>
            </a:r>
            <a:r>
              <a:rPr lang="en-ID" sz="2400" dirty="0" err="1"/>
              <a:t>teknologi</a:t>
            </a:r>
            <a:r>
              <a:rPr lang="en-ID" sz="2400" dirty="0"/>
              <a:t> (APD, safety device, interlock, dan </a:t>
            </a:r>
            <a:r>
              <a:rPr lang="en-ID" sz="2400" dirty="0" err="1"/>
              <a:t>alat-alat</a:t>
            </a:r>
            <a:r>
              <a:rPr lang="en-ID" sz="2400" dirty="0"/>
              <a:t> </a:t>
            </a:r>
            <a:r>
              <a:rPr lang="en-ID" sz="2400" dirty="0" err="1"/>
              <a:t>pengaman</a:t>
            </a:r>
            <a:r>
              <a:rPr lang="en-ID" sz="2400" dirty="0"/>
              <a:t>) </a:t>
            </a:r>
          </a:p>
          <a:p>
            <a:r>
              <a:rPr lang="en-ID" sz="2400" dirty="0"/>
              <a:t>3. Era </a:t>
            </a:r>
            <a:r>
              <a:rPr lang="en-ID" sz="2400" dirty="0" err="1"/>
              <a:t>Manajemen</a:t>
            </a:r>
            <a:r>
              <a:rPr lang="en-ID" sz="2400" dirty="0"/>
              <a:t> </a:t>
            </a:r>
            <a:r>
              <a:rPr lang="en-ID" sz="2400" dirty="0" err="1"/>
              <a:t>Keterpaduan</a:t>
            </a:r>
            <a:r>
              <a:rPr lang="en-ID" sz="2400" dirty="0"/>
              <a:t> </a:t>
            </a:r>
            <a:r>
              <a:rPr lang="en-ID" sz="2400" dirty="0" err="1"/>
              <a:t>semua</a:t>
            </a:r>
            <a:r>
              <a:rPr lang="en-ID" sz="2400" dirty="0"/>
              <a:t> unit-unit </a:t>
            </a:r>
            <a:r>
              <a:rPr lang="en-ID" sz="2400" dirty="0" err="1"/>
              <a:t>kerja</a:t>
            </a:r>
            <a:r>
              <a:rPr lang="en-ID" sz="2400" dirty="0"/>
              <a:t> </a:t>
            </a:r>
            <a:r>
              <a:rPr lang="en-ID" sz="2400" dirty="0" err="1"/>
              <a:t>seperti</a:t>
            </a:r>
            <a:r>
              <a:rPr lang="en-ID" sz="2400" dirty="0"/>
              <a:t> safety, health dan </a:t>
            </a:r>
            <a:r>
              <a:rPr lang="en-ID" sz="2400" dirty="0" err="1"/>
              <a:t>masalah</a:t>
            </a:r>
            <a:r>
              <a:rPr lang="en-ID" sz="2400" dirty="0"/>
              <a:t> </a:t>
            </a:r>
            <a:r>
              <a:rPr lang="en-ID" sz="2400" dirty="0" err="1"/>
              <a:t>lingkungan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suatu</a:t>
            </a:r>
            <a:r>
              <a:rPr lang="en-ID" sz="2400" dirty="0"/>
              <a:t> </a:t>
            </a:r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manajemen</a:t>
            </a:r>
            <a:r>
              <a:rPr lang="en-ID" sz="2400" dirty="0"/>
              <a:t> juga </a:t>
            </a:r>
            <a:r>
              <a:rPr lang="en-ID" sz="2400" dirty="0" err="1"/>
              <a:t>menuntut</a:t>
            </a:r>
            <a:r>
              <a:rPr lang="en-ID" sz="2400" dirty="0"/>
              <a:t> </a:t>
            </a:r>
            <a:r>
              <a:rPr lang="en-ID" sz="2400" dirty="0" err="1"/>
              <a:t>adanya</a:t>
            </a:r>
            <a:r>
              <a:rPr lang="en-ID" sz="2400" dirty="0"/>
              <a:t> </a:t>
            </a:r>
            <a:r>
              <a:rPr lang="en-ID" sz="2400" dirty="0" err="1"/>
              <a:t>kualitas</a:t>
            </a:r>
            <a:r>
              <a:rPr lang="en-ID" sz="2400" dirty="0"/>
              <a:t> yang </a:t>
            </a:r>
            <a:r>
              <a:rPr lang="en-ID" sz="2400" dirty="0" err="1"/>
              <a:t>terjamin</a:t>
            </a:r>
            <a:r>
              <a:rPr lang="en-ID" sz="2400" dirty="0"/>
              <a:t> </a:t>
            </a:r>
            <a:r>
              <a:rPr lang="en-ID" sz="2400" dirty="0" err="1"/>
              <a:t>baik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aspek</a:t>
            </a:r>
            <a:r>
              <a:rPr lang="en-ID" sz="2400" dirty="0"/>
              <a:t> input proses dan output. Hal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ditunjukkan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munculnya</a:t>
            </a:r>
            <a:r>
              <a:rPr lang="en-ID" sz="2400" dirty="0"/>
              <a:t> </a:t>
            </a:r>
            <a:r>
              <a:rPr lang="en-ID" sz="2400" dirty="0" err="1"/>
              <a:t>standarstandar</a:t>
            </a:r>
            <a:r>
              <a:rPr lang="en-ID" sz="2400" dirty="0"/>
              <a:t> </a:t>
            </a:r>
            <a:r>
              <a:rPr lang="en-ID" sz="2400" dirty="0" err="1"/>
              <a:t>internasional</a:t>
            </a:r>
            <a:r>
              <a:rPr lang="en-ID" sz="2400" dirty="0"/>
              <a:t> </a:t>
            </a:r>
            <a:r>
              <a:rPr lang="en-ID" sz="2400" dirty="0" err="1"/>
              <a:t>seperti</a:t>
            </a:r>
            <a:r>
              <a:rPr lang="en-ID" sz="2400" dirty="0"/>
              <a:t> ISO 9000, ISO 14000 dan ISO 18000. </a:t>
            </a:r>
          </a:p>
          <a:p>
            <a:r>
              <a:rPr lang="en-ID" sz="2400" dirty="0"/>
              <a:t>4. Era </a:t>
            </a:r>
            <a:r>
              <a:rPr lang="en-ID" sz="2400" dirty="0" err="1"/>
              <a:t>Mendatang</a:t>
            </a:r>
            <a:r>
              <a:rPr lang="en-ID" sz="2400" dirty="0"/>
              <a:t> </a:t>
            </a:r>
            <a:r>
              <a:rPr lang="en-ID" sz="2400" dirty="0" err="1"/>
              <a:t>Perkembangan</a:t>
            </a:r>
            <a:r>
              <a:rPr lang="en-ID" sz="2400" dirty="0"/>
              <a:t> K3 pada masa yang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datang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hanya</a:t>
            </a:r>
            <a:r>
              <a:rPr lang="en-ID" sz="2400" dirty="0"/>
              <a:t> </a:t>
            </a:r>
            <a:r>
              <a:rPr lang="en-ID" sz="2400" dirty="0" err="1"/>
              <a:t>difokuskan</a:t>
            </a:r>
            <a:r>
              <a:rPr lang="en-ID" sz="2400" dirty="0"/>
              <a:t> pada </a:t>
            </a:r>
            <a:r>
              <a:rPr lang="en-ID" sz="2400" dirty="0" err="1"/>
              <a:t>permasalahan</a:t>
            </a:r>
            <a:r>
              <a:rPr lang="en-ID" sz="2400" dirty="0"/>
              <a:t> K3 yang </a:t>
            </a:r>
            <a:r>
              <a:rPr lang="en-ID" sz="2400" dirty="0" err="1"/>
              <a:t>ada</a:t>
            </a:r>
            <a:r>
              <a:rPr lang="en-ID" sz="2400" dirty="0"/>
              <a:t> </a:t>
            </a:r>
            <a:r>
              <a:rPr lang="en-ID" sz="2400" dirty="0" err="1"/>
              <a:t>sebatas</a:t>
            </a:r>
            <a:r>
              <a:rPr lang="en-ID" sz="2400" dirty="0"/>
              <a:t> di </a:t>
            </a:r>
            <a:r>
              <a:rPr lang="en-ID" sz="2400" dirty="0" err="1"/>
              <a:t>lingkungan</a:t>
            </a:r>
            <a:r>
              <a:rPr lang="en-ID" sz="2400" dirty="0"/>
              <a:t> </a:t>
            </a:r>
            <a:r>
              <a:rPr lang="en-ID" sz="2400" dirty="0" err="1"/>
              <a:t>industri</a:t>
            </a:r>
            <a:r>
              <a:rPr lang="en-ID" sz="2400" dirty="0"/>
              <a:t> dan </a:t>
            </a:r>
            <a:r>
              <a:rPr lang="en-ID" sz="2400" dirty="0" err="1"/>
              <a:t>pekerja</a:t>
            </a:r>
            <a:r>
              <a:rPr lang="en-ID" sz="2400" dirty="0"/>
              <a:t>. </a:t>
            </a:r>
            <a:r>
              <a:rPr lang="en-ID" sz="2400" dirty="0" err="1"/>
              <a:t>Perkembangan</a:t>
            </a:r>
            <a:r>
              <a:rPr lang="en-ID" sz="2400" dirty="0"/>
              <a:t> K3 </a:t>
            </a:r>
            <a:r>
              <a:rPr lang="en-ID" sz="2400" dirty="0" err="1"/>
              <a:t>mulai</a:t>
            </a:r>
            <a:r>
              <a:rPr lang="en-ID" sz="2400" dirty="0"/>
              <a:t> </a:t>
            </a:r>
            <a:r>
              <a:rPr lang="en-ID" sz="2400" dirty="0" err="1"/>
              <a:t>menyentuh</a:t>
            </a:r>
            <a:r>
              <a:rPr lang="en-ID" sz="2400" dirty="0"/>
              <a:t> </a:t>
            </a:r>
            <a:r>
              <a:rPr lang="en-ID" sz="2400" dirty="0" err="1"/>
              <a:t>aspek-aspek</a:t>
            </a:r>
            <a:r>
              <a:rPr lang="en-ID" sz="2400" dirty="0"/>
              <a:t> yang </a:t>
            </a:r>
            <a:r>
              <a:rPr lang="en-ID" sz="2400" dirty="0" err="1"/>
              <a:t>sifatnya</a:t>
            </a:r>
            <a:r>
              <a:rPr lang="en-ID" sz="2400" dirty="0"/>
              <a:t> </a:t>
            </a:r>
            <a:r>
              <a:rPr lang="en-ID" sz="2400" dirty="0" err="1"/>
              <a:t>publik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masyarakat</a:t>
            </a:r>
            <a:r>
              <a:rPr lang="en-ID" sz="2400" dirty="0"/>
              <a:t> </a:t>
            </a:r>
            <a:r>
              <a:rPr lang="en-ID" sz="2400" dirty="0" err="1"/>
              <a:t>luas</a:t>
            </a:r>
            <a:r>
              <a:rPr lang="en-ID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157939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 6">
            <a:extLst>
              <a:ext uri="{FF2B5EF4-FFF2-40B4-BE49-F238E27FC236}">
                <a16:creationId xmlns:a16="http://schemas.microsoft.com/office/drawing/2014/main" id="{53576798-7F98-4C7F-B6C7-6D41B5A7E9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EA0C3AC-2A72-484B-B07D-F2CC519F12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 6">
            <a:extLst>
              <a:ext uri="{FF2B5EF4-FFF2-40B4-BE49-F238E27FC236}">
                <a16:creationId xmlns:a16="http://schemas.microsoft.com/office/drawing/2014/main" id="{986477EF-3991-4D07-9F11-9E887C340C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0" y="4672012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solidFill>
            <a:srgbClr val="212121"/>
          </a:solidFill>
          <a:ln>
            <a:noFill/>
          </a:ln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1BFB7D-A02C-4A5B-9BB8-ED2FA78A3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0" y="5154307"/>
            <a:ext cx="10571998" cy="9704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/>
              <a:t>PENCEGAHAN PAK</a:t>
            </a:r>
            <a:endParaRPr lang="en-US" sz="4000"/>
          </a:p>
        </p:txBody>
      </p:sp>
      <p:pic>
        <p:nvPicPr>
          <p:cNvPr id="11266" name="Picture 2" descr="K3 Petrosea, Keselamatan &amp; Kesehatan Kerja - Sudutenergi.com">
            <a:extLst>
              <a:ext uri="{FF2B5EF4-FFF2-40B4-BE49-F238E27FC236}">
                <a16:creationId xmlns:a16="http://schemas.microsoft.com/office/drawing/2014/main" id="{1A0307A8-D075-44C7-B608-CE8C5134A5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0000" y="1818469"/>
            <a:ext cx="3236706" cy="1618353"/>
          </a:xfrm>
          <a:prstGeom prst="roundRect">
            <a:avLst>
              <a:gd name="adj" fmla="val 3876"/>
            </a:avLst>
          </a:prstGeom>
          <a:noFill/>
          <a:ln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FFDFF97D-8D9F-4525-AC50-5F5E2F6706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5192" y="810001"/>
            <a:ext cx="6968094" cy="3580281"/>
          </a:xfr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tips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, </a:t>
            </a:r>
            <a:r>
              <a:rPr lang="en-US" dirty="0" err="1"/>
              <a:t>diantaranya</a:t>
            </a:r>
            <a:r>
              <a:rPr lang="en-US" dirty="0"/>
              <a:t>: </a:t>
            </a:r>
          </a:p>
          <a:p>
            <a:r>
              <a:rPr lang="en-US" dirty="0"/>
              <a:t> 1)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pelindung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 dan </a:t>
            </a:r>
            <a:r>
              <a:rPr lang="en-US" dirty="0" err="1"/>
              <a:t>teratur</a:t>
            </a:r>
            <a:endParaRPr lang="en-US" dirty="0"/>
          </a:p>
          <a:p>
            <a:r>
              <a:rPr lang="en-US" dirty="0"/>
              <a:t> 2) </a:t>
            </a:r>
            <a:r>
              <a:rPr lang="en-US" dirty="0" err="1"/>
              <a:t>Mengenali</a:t>
            </a:r>
            <a:r>
              <a:rPr lang="en-US" dirty="0"/>
              <a:t> </a:t>
            </a:r>
            <a:r>
              <a:rPr lang="en-US" dirty="0" err="1"/>
              <a:t>resiko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dan </a:t>
            </a:r>
            <a:r>
              <a:rPr lang="en-US" dirty="0" err="1"/>
              <a:t>cegah</a:t>
            </a:r>
            <a:r>
              <a:rPr lang="en-US" dirty="0"/>
              <a:t> </a:t>
            </a:r>
            <a:r>
              <a:rPr lang="en-US" dirty="0" err="1"/>
              <a:t>supaya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</a:p>
          <a:p>
            <a:r>
              <a:rPr lang="en-US"/>
              <a:t> 3</a:t>
            </a:r>
            <a:r>
              <a:rPr lang="en-US" dirty="0"/>
              <a:t>) </a:t>
            </a:r>
            <a:r>
              <a:rPr lang="en-US" dirty="0" err="1"/>
              <a:t>Segera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terdekat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luka</a:t>
            </a:r>
            <a:r>
              <a:rPr lang="en-US" dirty="0"/>
              <a:t> yang </a:t>
            </a:r>
            <a:r>
              <a:rPr lang="en-US" dirty="0" err="1"/>
              <a:t>berkelanjutan</a:t>
            </a:r>
            <a:endParaRPr lang="en-US" dirty="0"/>
          </a:p>
        </p:txBody>
      </p:sp>
      <p:sp>
        <p:nvSpPr>
          <p:cNvPr id="77" name="Title 3">
            <a:extLst>
              <a:ext uri="{FF2B5EF4-FFF2-40B4-BE49-F238E27FC236}">
                <a16:creationId xmlns:a16="http://schemas.microsoft.com/office/drawing/2014/main" id="{EDA40B90-E281-4108-8CC2-959D5F9507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0000" y="5154307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1867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54047A07-72EC-41BC-A55F-C264F639F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DENDA PELANGGARAN K3 AKAN DINAIKKAN - SERIKAT PEKERJA NASIONAL">
            <a:extLst>
              <a:ext uri="{FF2B5EF4-FFF2-40B4-BE49-F238E27FC236}">
                <a16:creationId xmlns:a16="http://schemas.microsoft.com/office/drawing/2014/main" id="{5C70B285-B090-47CC-9FB3-8EC624DA82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7" b="4"/>
          <a:stretch/>
        </p:blipFill>
        <p:spPr bwMode="auto">
          <a:xfrm>
            <a:off x="20" y="-503572"/>
            <a:ext cx="5234589" cy="7361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B75911A-A71A-436C-BB41-C19503A7CC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945565"/>
            <a:ext cx="4539056" cy="2791547"/>
          </a:xfrm>
        </p:spPr>
        <p:txBody>
          <a:bodyPr>
            <a:normAutofit/>
          </a:bodyPr>
          <a:lstStyle/>
          <a:p>
            <a:r>
              <a:rPr lang="en-US" dirty="0"/>
              <a:t>PENGERTIAN K3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83BFCC-4D94-4405-B377-CA8F43082E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05669" y="212035"/>
            <a:ext cx="6440557" cy="6400799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ID" sz="2000" dirty="0" err="1"/>
              <a:t>Ditinjau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keilmuan</a:t>
            </a:r>
            <a:r>
              <a:rPr lang="en-ID" sz="2000" dirty="0"/>
              <a:t>, </a:t>
            </a:r>
            <a:r>
              <a:rPr lang="en-ID" sz="2000" dirty="0" err="1"/>
              <a:t>keselamatan</a:t>
            </a:r>
            <a:r>
              <a:rPr lang="en-ID" sz="2000" dirty="0"/>
              <a:t> dan </a:t>
            </a:r>
            <a:r>
              <a:rPr lang="en-ID" sz="2000" dirty="0" err="1"/>
              <a:t>kesehatan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</a:t>
            </a:r>
            <a:r>
              <a:rPr lang="en-ID" sz="2000" dirty="0" err="1"/>
              <a:t>diartikan</a:t>
            </a:r>
            <a:r>
              <a:rPr lang="en-ID" sz="2000" dirty="0"/>
              <a:t>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suatu</a:t>
            </a:r>
            <a:r>
              <a:rPr lang="en-ID" sz="2000" dirty="0"/>
              <a:t> </a:t>
            </a:r>
            <a:r>
              <a:rPr lang="en-ID" sz="2000" dirty="0" err="1"/>
              <a:t>ilmu</a:t>
            </a:r>
            <a:r>
              <a:rPr lang="en-ID" sz="2000" dirty="0"/>
              <a:t> </a:t>
            </a:r>
            <a:r>
              <a:rPr lang="en-ID" sz="2000" dirty="0" err="1"/>
              <a:t>pengetahuan</a:t>
            </a:r>
            <a:r>
              <a:rPr lang="en-ID" sz="2000" dirty="0"/>
              <a:t> dan </a:t>
            </a:r>
            <a:r>
              <a:rPr lang="en-ID" sz="2000" dirty="0" err="1"/>
              <a:t>penerapannya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upaya</a:t>
            </a:r>
            <a:r>
              <a:rPr lang="en-ID" sz="2000" dirty="0"/>
              <a:t> </a:t>
            </a:r>
            <a:r>
              <a:rPr lang="en-ID" sz="2000" dirty="0" err="1"/>
              <a:t>mencegah</a:t>
            </a:r>
            <a:r>
              <a:rPr lang="en-ID" sz="2000" dirty="0"/>
              <a:t> </a:t>
            </a:r>
            <a:r>
              <a:rPr lang="en-ID" sz="2000" dirty="0" err="1"/>
              <a:t>kecelakaan</a:t>
            </a:r>
            <a:r>
              <a:rPr lang="en-ID" sz="2000" dirty="0"/>
              <a:t>, </a:t>
            </a:r>
            <a:r>
              <a:rPr lang="en-ID" sz="2000" dirty="0" err="1"/>
              <a:t>kebakaran</a:t>
            </a:r>
            <a:r>
              <a:rPr lang="en-ID" sz="2000" dirty="0"/>
              <a:t>, </a:t>
            </a:r>
            <a:r>
              <a:rPr lang="en-ID" sz="2000" dirty="0" err="1"/>
              <a:t>peledakan</a:t>
            </a:r>
            <a:r>
              <a:rPr lang="en-ID" sz="2000" dirty="0"/>
              <a:t>, </a:t>
            </a:r>
            <a:r>
              <a:rPr lang="en-ID" sz="2000" dirty="0" err="1"/>
              <a:t>pencemaran</a:t>
            </a:r>
            <a:r>
              <a:rPr lang="en-ID" sz="2000" dirty="0"/>
              <a:t>, </a:t>
            </a:r>
            <a:r>
              <a:rPr lang="en-ID" sz="2000" dirty="0" err="1"/>
              <a:t>penyakit</a:t>
            </a:r>
            <a:r>
              <a:rPr lang="en-ID" sz="2000" dirty="0"/>
              <a:t>, dan </a:t>
            </a:r>
            <a:r>
              <a:rPr lang="en-ID" sz="2000" dirty="0" err="1"/>
              <a:t>sebagainya</a:t>
            </a:r>
            <a:r>
              <a:rPr lang="en-ID" sz="2000" dirty="0"/>
              <a:t>.</a:t>
            </a:r>
          </a:p>
          <a:p>
            <a:pPr>
              <a:lnSpc>
                <a:spcPct val="90000"/>
              </a:lnSpc>
            </a:pPr>
            <a:r>
              <a:rPr lang="en-ID" sz="2000" dirty="0"/>
              <a:t> 1. </a:t>
            </a:r>
            <a:r>
              <a:rPr lang="en-ID" sz="2000" dirty="0" err="1"/>
              <a:t>Keselamatan</a:t>
            </a:r>
            <a:r>
              <a:rPr lang="en-ID" sz="2000" dirty="0"/>
              <a:t> (safety) </a:t>
            </a:r>
            <a:r>
              <a:rPr lang="en-ID" sz="2000" dirty="0" err="1"/>
              <a:t>Keselamatan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</a:t>
            </a:r>
            <a:r>
              <a:rPr lang="en-ID" sz="2000" dirty="0" err="1"/>
              <a:t>diartikan</a:t>
            </a:r>
            <a:r>
              <a:rPr lang="en-ID" sz="2000" dirty="0"/>
              <a:t>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upaya-upaya</a:t>
            </a:r>
            <a:r>
              <a:rPr lang="en-ID" sz="2000" dirty="0"/>
              <a:t> yang </a:t>
            </a:r>
            <a:r>
              <a:rPr lang="en-ID" sz="2000" dirty="0" err="1"/>
              <a:t>ditujukan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melindungi</a:t>
            </a:r>
            <a:r>
              <a:rPr lang="en-ID" sz="2000" dirty="0"/>
              <a:t> </a:t>
            </a:r>
            <a:r>
              <a:rPr lang="en-ID" sz="2000" dirty="0" err="1"/>
              <a:t>pekerja</a:t>
            </a:r>
            <a:r>
              <a:rPr lang="en-ID" sz="2000" dirty="0"/>
              <a:t>; </a:t>
            </a:r>
            <a:r>
              <a:rPr lang="en-ID" sz="2000" dirty="0" err="1"/>
              <a:t>menjaga</a:t>
            </a:r>
            <a:r>
              <a:rPr lang="en-ID" sz="2000" dirty="0"/>
              <a:t> </a:t>
            </a:r>
            <a:r>
              <a:rPr lang="en-ID" sz="2000" dirty="0" err="1"/>
              <a:t>keselamatan</a:t>
            </a:r>
            <a:r>
              <a:rPr lang="en-ID" sz="2000" dirty="0"/>
              <a:t> orang lain; </a:t>
            </a:r>
            <a:r>
              <a:rPr lang="en-ID" sz="2000" dirty="0" err="1"/>
              <a:t>melindungi</a:t>
            </a:r>
            <a:r>
              <a:rPr lang="en-ID" sz="2000" dirty="0"/>
              <a:t> </a:t>
            </a:r>
            <a:r>
              <a:rPr lang="en-ID" sz="2000" dirty="0" err="1"/>
              <a:t>peralatan</a:t>
            </a:r>
            <a:r>
              <a:rPr lang="en-ID" sz="2000" dirty="0"/>
              <a:t>, </a:t>
            </a:r>
            <a:r>
              <a:rPr lang="en-ID" sz="2000" dirty="0" err="1"/>
              <a:t>tempat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dan </a:t>
            </a:r>
            <a:r>
              <a:rPr lang="en-ID" sz="2000" dirty="0" err="1"/>
              <a:t>bahan</a:t>
            </a:r>
            <a:r>
              <a:rPr lang="en-ID" sz="2000" dirty="0"/>
              <a:t> </a:t>
            </a:r>
            <a:r>
              <a:rPr lang="en-ID" sz="2000" dirty="0" err="1"/>
              <a:t>produksi</a:t>
            </a:r>
            <a:r>
              <a:rPr lang="en-ID" sz="2000" dirty="0"/>
              <a:t>; </a:t>
            </a:r>
            <a:r>
              <a:rPr lang="en-ID" sz="2000" dirty="0" err="1"/>
              <a:t>menjaga</a:t>
            </a:r>
            <a:r>
              <a:rPr lang="en-ID" sz="2000" dirty="0"/>
              <a:t> </a:t>
            </a:r>
            <a:r>
              <a:rPr lang="en-ID" sz="2000" dirty="0" err="1"/>
              <a:t>kelestarian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 </a:t>
            </a:r>
            <a:r>
              <a:rPr lang="en-ID" sz="2000" dirty="0" err="1"/>
              <a:t>hidup</a:t>
            </a:r>
            <a:r>
              <a:rPr lang="en-ID" sz="2000" dirty="0"/>
              <a:t> dan </a:t>
            </a:r>
            <a:r>
              <a:rPr lang="en-ID" sz="2000" dirty="0" err="1"/>
              <a:t>melancarkan</a:t>
            </a:r>
            <a:r>
              <a:rPr lang="en-ID" sz="2000" dirty="0"/>
              <a:t> proses </a:t>
            </a:r>
            <a:r>
              <a:rPr lang="en-ID" sz="2000" dirty="0" err="1"/>
              <a:t>produksi</a:t>
            </a:r>
            <a:r>
              <a:rPr lang="en-ID" sz="2000" dirty="0"/>
              <a:t>. </a:t>
            </a:r>
          </a:p>
          <a:p>
            <a:pPr>
              <a:lnSpc>
                <a:spcPct val="90000"/>
              </a:lnSpc>
            </a:pPr>
            <a:r>
              <a:rPr lang="en-ID" sz="2000" dirty="0"/>
              <a:t>2. Kesehatan (health) Kesehatan </a:t>
            </a:r>
            <a:r>
              <a:rPr lang="en-ID" sz="2000" dirty="0" err="1"/>
              <a:t>diartikan</a:t>
            </a:r>
            <a:r>
              <a:rPr lang="en-ID" sz="2000" dirty="0"/>
              <a:t>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derajat</a:t>
            </a:r>
            <a:r>
              <a:rPr lang="en-ID" sz="2000" dirty="0"/>
              <a:t>/</a:t>
            </a:r>
            <a:r>
              <a:rPr lang="en-ID" sz="2000" dirty="0" err="1"/>
              <a:t>tingkat</a:t>
            </a:r>
            <a:r>
              <a:rPr lang="en-ID" sz="2000" dirty="0"/>
              <a:t> </a:t>
            </a:r>
            <a:r>
              <a:rPr lang="en-ID" sz="2000" dirty="0" err="1"/>
              <a:t>keadaan</a:t>
            </a:r>
            <a:r>
              <a:rPr lang="en-ID" sz="2000" dirty="0"/>
              <a:t> </a:t>
            </a:r>
            <a:r>
              <a:rPr lang="en-ID" sz="2000" dirty="0" err="1"/>
              <a:t>fisik</a:t>
            </a:r>
            <a:r>
              <a:rPr lang="en-ID" sz="2000" dirty="0"/>
              <a:t> dan </a:t>
            </a:r>
            <a:r>
              <a:rPr lang="en-ID" sz="2000" dirty="0" err="1"/>
              <a:t>psikologi</a:t>
            </a:r>
            <a:r>
              <a:rPr lang="en-ID" sz="2000" dirty="0"/>
              <a:t> </a:t>
            </a:r>
            <a:r>
              <a:rPr lang="en-ID" sz="2000" dirty="0" err="1"/>
              <a:t>individu</a:t>
            </a:r>
            <a:r>
              <a:rPr lang="en-ID" sz="2000" dirty="0"/>
              <a:t> (the degree of physiological and psychological well being of the individual).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umum</a:t>
            </a:r>
            <a:r>
              <a:rPr lang="en-ID" sz="2000" dirty="0"/>
              <a:t>, </a:t>
            </a:r>
            <a:r>
              <a:rPr lang="en-ID" sz="2000" dirty="0" err="1"/>
              <a:t>pengertian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kesehatan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upaya-upaya</a:t>
            </a:r>
            <a:r>
              <a:rPr lang="en-ID" sz="2000" dirty="0"/>
              <a:t> yang </a:t>
            </a:r>
            <a:r>
              <a:rPr lang="en-ID" sz="2000" dirty="0" err="1"/>
              <a:t>ditujukan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memperoleh</a:t>
            </a:r>
            <a:r>
              <a:rPr lang="en-ID" sz="2000" dirty="0"/>
              <a:t> </a:t>
            </a:r>
            <a:r>
              <a:rPr lang="en-ID" sz="2000" dirty="0" err="1"/>
              <a:t>kesehatan</a:t>
            </a:r>
            <a:r>
              <a:rPr lang="en-ID" sz="2000" dirty="0"/>
              <a:t> yang </a:t>
            </a:r>
            <a:r>
              <a:rPr lang="en-ID" sz="2000" dirty="0" err="1"/>
              <a:t>setinggi-tingginya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cara</a:t>
            </a:r>
            <a:r>
              <a:rPr lang="en-ID" sz="2000" dirty="0"/>
              <a:t> </a:t>
            </a:r>
            <a:r>
              <a:rPr lang="en-ID" sz="2000" dirty="0" err="1"/>
              <a:t>mencegah</a:t>
            </a:r>
            <a:r>
              <a:rPr lang="en-ID" sz="2000" dirty="0"/>
              <a:t> dan </a:t>
            </a:r>
            <a:r>
              <a:rPr lang="en-ID" sz="2000" dirty="0" err="1"/>
              <a:t>memberantas</a:t>
            </a:r>
            <a:r>
              <a:rPr lang="en-ID" sz="2000" dirty="0"/>
              <a:t> </a:t>
            </a:r>
            <a:r>
              <a:rPr lang="en-ID" sz="2000" dirty="0" err="1"/>
              <a:t>penyakit</a:t>
            </a:r>
            <a:r>
              <a:rPr lang="en-ID" sz="2000" dirty="0"/>
              <a:t> yang </a:t>
            </a:r>
            <a:r>
              <a:rPr lang="en-ID" sz="2000" dirty="0" err="1"/>
              <a:t>diidap</a:t>
            </a:r>
            <a:r>
              <a:rPr lang="en-ID" sz="2000" dirty="0"/>
              <a:t> oleh </a:t>
            </a:r>
            <a:r>
              <a:rPr lang="en-ID" sz="2000" dirty="0" err="1"/>
              <a:t>pekerja</a:t>
            </a:r>
            <a:r>
              <a:rPr lang="en-ID" sz="2000" dirty="0"/>
              <a:t>, </a:t>
            </a:r>
            <a:r>
              <a:rPr lang="en-ID" sz="2000" dirty="0" err="1"/>
              <a:t>mencegah</a:t>
            </a:r>
            <a:r>
              <a:rPr lang="en-ID" sz="2000" dirty="0"/>
              <a:t> </a:t>
            </a:r>
            <a:r>
              <a:rPr lang="en-ID" sz="2000" dirty="0" err="1"/>
              <a:t>kelelahan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, dan </a:t>
            </a:r>
            <a:r>
              <a:rPr lang="en-ID" sz="2000" dirty="0" err="1"/>
              <a:t>menciptakan</a:t>
            </a:r>
            <a:r>
              <a:rPr lang="en-ID" sz="2000" dirty="0"/>
              <a:t> </a:t>
            </a:r>
            <a:r>
              <a:rPr lang="en-ID" sz="2000" dirty="0" err="1"/>
              <a:t>lingkungan</a:t>
            </a:r>
            <a:r>
              <a:rPr lang="en-ID" sz="2000" dirty="0"/>
              <a:t> </a:t>
            </a:r>
            <a:r>
              <a:rPr lang="en-ID" sz="2000" dirty="0" err="1"/>
              <a:t>kerja</a:t>
            </a:r>
            <a:r>
              <a:rPr lang="en-ID" sz="2000" dirty="0"/>
              <a:t> yang </a:t>
            </a:r>
            <a:r>
              <a:rPr lang="en-ID" sz="2000" dirty="0" err="1"/>
              <a:t>sehat</a:t>
            </a:r>
            <a:r>
              <a:rPr lang="en-ID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2369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 6">
            <a:extLst>
              <a:ext uri="{FF2B5EF4-FFF2-40B4-BE49-F238E27FC236}">
                <a16:creationId xmlns:a16="http://schemas.microsoft.com/office/drawing/2014/main" id="{DA9A1ACB-4ECA-4EAE-AEAB-CE9C8C01E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026" name="Picture 2" descr="Rambu K3 (Kesehatan dan Keselamatan Kerja) - Blog Rajalistrik">
            <a:extLst>
              <a:ext uri="{FF2B5EF4-FFF2-40B4-BE49-F238E27FC236}">
                <a16:creationId xmlns:a16="http://schemas.microsoft.com/office/drawing/2014/main" id="{29F6AF07-4CCD-4054-AE1B-918561A22E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1" t="9091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5">
            <a:extLst>
              <a:ext uri="{FF2B5EF4-FFF2-40B4-BE49-F238E27FC236}">
                <a16:creationId xmlns:a16="http://schemas.microsoft.com/office/drawing/2014/main" id="{BFBD78D0-8C17-49D9-94BC-BFF7584411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240" y="0"/>
            <a:ext cx="6040967" cy="6858000"/>
          </a:xfrm>
          <a:custGeom>
            <a:avLst/>
            <a:gdLst/>
            <a:ahLst/>
            <a:cxnLst/>
            <a:rect l="l" t="t" r="r" b="b"/>
            <a:pathLst>
              <a:path w="6040967" h="6858000">
                <a:moveTo>
                  <a:pt x="0" y="0"/>
                </a:moveTo>
                <a:lnTo>
                  <a:pt x="6040967" y="0"/>
                </a:lnTo>
                <a:lnTo>
                  <a:pt x="6040967" y="1900238"/>
                </a:lnTo>
                <a:lnTo>
                  <a:pt x="5670550" y="2178050"/>
                </a:lnTo>
                <a:lnTo>
                  <a:pt x="5666317" y="2184400"/>
                </a:lnTo>
                <a:lnTo>
                  <a:pt x="5659967" y="2193925"/>
                </a:lnTo>
                <a:lnTo>
                  <a:pt x="5653617" y="2201863"/>
                </a:lnTo>
                <a:lnTo>
                  <a:pt x="5653617" y="2211388"/>
                </a:lnTo>
                <a:lnTo>
                  <a:pt x="5653617" y="2220913"/>
                </a:lnTo>
                <a:lnTo>
                  <a:pt x="5659967" y="2228850"/>
                </a:lnTo>
                <a:lnTo>
                  <a:pt x="5666317" y="2238375"/>
                </a:lnTo>
                <a:lnTo>
                  <a:pt x="5670550" y="2244725"/>
                </a:lnTo>
                <a:lnTo>
                  <a:pt x="6040967" y="2522538"/>
                </a:lnTo>
                <a:lnTo>
                  <a:pt x="6040967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50000"/>
                </a:schemeClr>
              </a:gs>
              <a:gs pos="68000">
                <a:schemeClr val="accent1">
                  <a:alpha val="70000"/>
                </a:schemeClr>
              </a:gs>
              <a:gs pos="100000">
                <a:schemeClr val="accent1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5">
            <a:extLst>
              <a:ext uri="{FF2B5EF4-FFF2-40B4-BE49-F238E27FC236}">
                <a16:creationId xmlns:a16="http://schemas.microsoft.com/office/drawing/2014/main" id="{A152BA23-E797-46EB-8BCF-6CB26DE51D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5653617" y="0"/>
            <a:ext cx="6538383" cy="6858000"/>
          </a:xfrm>
          <a:custGeom>
            <a:avLst/>
            <a:gdLst/>
            <a:ahLst/>
            <a:cxnLst/>
            <a:rect l="l" t="t" r="r" b="b"/>
            <a:pathLst>
              <a:path w="6538383" h="6858000">
                <a:moveTo>
                  <a:pt x="387350" y="0"/>
                </a:moveTo>
                <a:lnTo>
                  <a:pt x="4874683" y="0"/>
                </a:lnTo>
                <a:lnTo>
                  <a:pt x="6093883" y="0"/>
                </a:lnTo>
                <a:lnTo>
                  <a:pt x="6538383" y="0"/>
                </a:lnTo>
                <a:lnTo>
                  <a:pt x="6538383" y="6858000"/>
                </a:lnTo>
                <a:lnTo>
                  <a:pt x="6093883" y="6858000"/>
                </a:lnTo>
                <a:lnTo>
                  <a:pt x="4874683" y="6858000"/>
                </a:lnTo>
                <a:lnTo>
                  <a:pt x="387350" y="6858000"/>
                </a:lnTo>
                <a:lnTo>
                  <a:pt x="387350" y="2522538"/>
                </a:lnTo>
                <a:lnTo>
                  <a:pt x="16933" y="2244725"/>
                </a:lnTo>
                <a:lnTo>
                  <a:pt x="12700" y="2238375"/>
                </a:lnTo>
                <a:lnTo>
                  <a:pt x="6350" y="2228850"/>
                </a:lnTo>
                <a:lnTo>
                  <a:pt x="0" y="2220913"/>
                </a:lnTo>
                <a:lnTo>
                  <a:pt x="0" y="2211388"/>
                </a:lnTo>
                <a:lnTo>
                  <a:pt x="0" y="2201863"/>
                </a:lnTo>
                <a:lnTo>
                  <a:pt x="6350" y="2193925"/>
                </a:lnTo>
                <a:lnTo>
                  <a:pt x="12700" y="2184400"/>
                </a:lnTo>
                <a:lnTo>
                  <a:pt x="16933" y="2178050"/>
                </a:lnTo>
                <a:lnTo>
                  <a:pt x="387350" y="1900238"/>
                </a:ln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C45382-A9E2-4893-8EA5-C9A4DE1E7E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19333" y="447188"/>
            <a:ext cx="5223934" cy="155941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/>
              <a:t>TUJUAN PENERAPAN K3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7D9B38-CE22-40AB-9438-FD7F06C4BD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19333" y="2413000"/>
            <a:ext cx="5223934" cy="3632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K3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UndangUndang</a:t>
            </a:r>
            <a:r>
              <a:rPr lang="en-US" dirty="0"/>
              <a:t> No. 1 </a:t>
            </a:r>
            <a:r>
              <a:rPr lang="en-US" dirty="0" err="1"/>
              <a:t>Tahun</a:t>
            </a:r>
            <a:r>
              <a:rPr lang="en-US" dirty="0"/>
              <a:t> 1970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: </a:t>
            </a:r>
          </a:p>
          <a:p>
            <a:r>
              <a:rPr lang="en-US" dirty="0"/>
              <a:t>1. </a:t>
            </a:r>
            <a:r>
              <a:rPr lang="en-US" dirty="0" err="1"/>
              <a:t>Melindungi</a:t>
            </a:r>
            <a:r>
              <a:rPr lang="en-US" dirty="0"/>
              <a:t> dan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dan orang lain di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 </a:t>
            </a:r>
          </a:p>
          <a:p>
            <a:r>
              <a:rPr lang="en-US" dirty="0"/>
              <a:t>2.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 dan </a:t>
            </a:r>
            <a:r>
              <a:rPr lang="en-US" dirty="0" err="1"/>
              <a:t>efisien</a:t>
            </a:r>
            <a:r>
              <a:rPr lang="en-US" dirty="0"/>
              <a:t>.</a:t>
            </a:r>
          </a:p>
          <a:p>
            <a:r>
              <a:rPr lang="en-US" dirty="0"/>
              <a:t>3.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dan </a:t>
            </a:r>
            <a:r>
              <a:rPr lang="en-US" dirty="0" err="1"/>
              <a:t>produktivitas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6424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Freeform 6">
            <a:extLst>
              <a:ext uri="{FF2B5EF4-FFF2-40B4-BE49-F238E27FC236}">
                <a16:creationId xmlns:a16="http://schemas.microsoft.com/office/drawing/2014/main" id="{53576798-7F98-4C7F-B6C7-6D41B5A7E9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0EA0C3AC-2A72-484B-B07D-F2CC519F12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Freeform 6">
            <a:extLst>
              <a:ext uri="{FF2B5EF4-FFF2-40B4-BE49-F238E27FC236}">
                <a16:creationId xmlns:a16="http://schemas.microsoft.com/office/drawing/2014/main" id="{986477EF-3991-4D07-9F11-9E887C340C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0" y="4672012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solidFill>
            <a:srgbClr val="212121"/>
          </a:solidFill>
          <a:ln>
            <a:noFill/>
          </a:ln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B2B254-2BA9-4479-954E-B353F6853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0" y="5154307"/>
            <a:ext cx="10571998" cy="9704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/>
              <a:t>KECELAKAAN AKIBAT KERJA (KAK)</a:t>
            </a:r>
          </a:p>
        </p:txBody>
      </p:sp>
      <p:pic>
        <p:nvPicPr>
          <p:cNvPr id="2050" name="Picture 2" descr="Pengelolaan K3 dan Hubungannya dengan HRD demi Keselamatan Kerja">
            <a:extLst>
              <a:ext uri="{FF2B5EF4-FFF2-40B4-BE49-F238E27FC236}">
                <a16:creationId xmlns:a16="http://schemas.microsoft.com/office/drawing/2014/main" id="{FC77AAF3-66E4-4C6D-A227-4EC6740007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0000" y="1587276"/>
            <a:ext cx="3236706" cy="2080739"/>
          </a:xfrm>
          <a:prstGeom prst="roundRect">
            <a:avLst>
              <a:gd name="adj" fmla="val 3876"/>
            </a:avLst>
          </a:prstGeom>
          <a:noFill/>
          <a:ln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03EE714F-A33E-4CAB-B20D-A17D3A6BC5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5192" y="810001"/>
            <a:ext cx="6968094" cy="3580281"/>
          </a:xfr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500" dirty="0" err="1"/>
              <a:t>Definisi</a:t>
            </a:r>
            <a:r>
              <a:rPr lang="en-US" sz="1500" dirty="0"/>
              <a:t>:</a:t>
            </a:r>
          </a:p>
          <a:p>
            <a:pPr>
              <a:lnSpc>
                <a:spcPct val="90000"/>
              </a:lnSpc>
            </a:pPr>
            <a:r>
              <a:rPr lang="en-US" sz="1500" dirty="0"/>
              <a:t> 1. </a:t>
            </a:r>
            <a:r>
              <a:rPr lang="en-US" sz="1500" dirty="0" err="1"/>
              <a:t>Peraturan</a:t>
            </a:r>
            <a:r>
              <a:rPr lang="en-US" sz="1500" dirty="0"/>
              <a:t> Menteri Tenaga </a:t>
            </a:r>
            <a:r>
              <a:rPr lang="en-US" sz="1500" dirty="0" err="1"/>
              <a:t>Kerja</a:t>
            </a:r>
            <a:r>
              <a:rPr lang="en-US" sz="1500" dirty="0"/>
              <a:t> </a:t>
            </a:r>
            <a:r>
              <a:rPr lang="en-US" sz="1500" dirty="0" err="1"/>
              <a:t>Nomor</a:t>
            </a:r>
            <a:r>
              <a:rPr lang="en-US" sz="1500" dirty="0"/>
              <a:t> 03/Men/98 </a:t>
            </a:r>
            <a:r>
              <a:rPr lang="en-US" sz="1500" dirty="0" err="1"/>
              <a:t>adalah</a:t>
            </a:r>
            <a:r>
              <a:rPr lang="en-US" sz="1500" dirty="0"/>
              <a:t> </a:t>
            </a:r>
            <a:r>
              <a:rPr lang="en-US" sz="1500" dirty="0" err="1"/>
              <a:t>suatu</a:t>
            </a:r>
            <a:r>
              <a:rPr lang="en-US" sz="1500" dirty="0"/>
              <a:t> </a:t>
            </a:r>
            <a:r>
              <a:rPr lang="en-US" sz="1500" dirty="0" err="1"/>
              <a:t>kejadian</a:t>
            </a:r>
            <a:r>
              <a:rPr lang="en-US" sz="1500" dirty="0"/>
              <a:t> yang </a:t>
            </a:r>
            <a:r>
              <a:rPr lang="en-US" sz="1500" dirty="0" err="1"/>
              <a:t>tidak</a:t>
            </a:r>
            <a:r>
              <a:rPr lang="en-US" sz="1500" dirty="0"/>
              <a:t> </a:t>
            </a:r>
            <a:r>
              <a:rPr lang="en-US" sz="1500" dirty="0" err="1"/>
              <a:t>dikehendaki</a:t>
            </a:r>
            <a:r>
              <a:rPr lang="en-US" sz="1500" dirty="0"/>
              <a:t> dan </a:t>
            </a:r>
            <a:r>
              <a:rPr lang="en-US" sz="1500" dirty="0" err="1"/>
              <a:t>tidak</a:t>
            </a:r>
            <a:r>
              <a:rPr lang="en-US" sz="1500" dirty="0"/>
              <a:t> </a:t>
            </a:r>
            <a:r>
              <a:rPr lang="en-US" sz="1500" dirty="0" err="1"/>
              <a:t>diduga</a:t>
            </a:r>
            <a:r>
              <a:rPr lang="en-US" sz="1500" dirty="0"/>
              <a:t> </a:t>
            </a:r>
            <a:r>
              <a:rPr lang="en-US" sz="1500" dirty="0" err="1"/>
              <a:t>semula</a:t>
            </a:r>
            <a:r>
              <a:rPr lang="en-US" sz="1500" dirty="0"/>
              <a:t> yang </a:t>
            </a:r>
            <a:r>
              <a:rPr lang="en-US" sz="1500" dirty="0" err="1"/>
              <a:t>dapat</a:t>
            </a:r>
            <a:r>
              <a:rPr lang="en-US" sz="1500" dirty="0"/>
              <a:t> </a:t>
            </a:r>
            <a:r>
              <a:rPr lang="en-US" sz="1500" dirty="0" err="1"/>
              <a:t>menimbulkan</a:t>
            </a:r>
            <a:r>
              <a:rPr lang="en-US" sz="1500" dirty="0"/>
              <a:t> korban </a:t>
            </a:r>
            <a:r>
              <a:rPr lang="en-US" sz="1500" dirty="0" err="1"/>
              <a:t>manusia</a:t>
            </a:r>
            <a:r>
              <a:rPr lang="en-US" sz="1500" dirty="0"/>
              <a:t> dan </a:t>
            </a:r>
            <a:r>
              <a:rPr lang="en-US" sz="1500" dirty="0" err="1"/>
              <a:t>atau</a:t>
            </a:r>
            <a:r>
              <a:rPr lang="en-US" sz="1500" dirty="0"/>
              <a:t> </a:t>
            </a:r>
            <a:r>
              <a:rPr lang="en-US" sz="1500" dirty="0" err="1"/>
              <a:t>harta</a:t>
            </a:r>
            <a:r>
              <a:rPr lang="en-US" sz="1500" dirty="0"/>
              <a:t> </a:t>
            </a:r>
            <a:r>
              <a:rPr lang="en-US" sz="1500" dirty="0" err="1"/>
              <a:t>benda</a:t>
            </a:r>
            <a:r>
              <a:rPr lang="en-US" sz="1500" dirty="0"/>
              <a:t>. </a:t>
            </a:r>
          </a:p>
          <a:p>
            <a:pPr>
              <a:lnSpc>
                <a:spcPct val="90000"/>
              </a:lnSpc>
            </a:pPr>
            <a:r>
              <a:rPr lang="en-US" sz="1500" dirty="0"/>
              <a:t>2. </a:t>
            </a:r>
            <a:r>
              <a:rPr lang="en-US" sz="1500" dirty="0" err="1"/>
              <a:t>Menurut</a:t>
            </a:r>
            <a:r>
              <a:rPr lang="en-US" sz="1500" dirty="0"/>
              <a:t> </a:t>
            </a:r>
            <a:r>
              <a:rPr lang="en-US" sz="1500" dirty="0" err="1"/>
              <a:t>Pemerintah</a:t>
            </a:r>
            <a:r>
              <a:rPr lang="en-US" sz="1500" dirty="0"/>
              <a:t> c/q </a:t>
            </a:r>
            <a:r>
              <a:rPr lang="en-US" sz="1500" dirty="0" err="1"/>
              <a:t>Departemen</a:t>
            </a:r>
            <a:r>
              <a:rPr lang="en-US" sz="1500" dirty="0"/>
              <a:t> Tenaga </a:t>
            </a:r>
            <a:r>
              <a:rPr lang="en-US" sz="1500" dirty="0" err="1"/>
              <a:t>Kerja</a:t>
            </a:r>
            <a:r>
              <a:rPr lang="en-US" sz="1500" dirty="0"/>
              <a:t> RI, arti </a:t>
            </a:r>
            <a:r>
              <a:rPr lang="en-US" sz="1500" dirty="0" err="1"/>
              <a:t>kecelakaan</a:t>
            </a:r>
            <a:r>
              <a:rPr lang="en-US" sz="1500" dirty="0"/>
              <a:t> </a:t>
            </a:r>
            <a:r>
              <a:rPr lang="en-US" sz="1500" dirty="0" err="1"/>
              <a:t>kerja</a:t>
            </a:r>
            <a:r>
              <a:rPr lang="en-US" sz="1500" dirty="0"/>
              <a:t> </a:t>
            </a:r>
            <a:r>
              <a:rPr lang="en-US" sz="1500" dirty="0" err="1"/>
              <a:t>adalah</a:t>
            </a:r>
            <a:r>
              <a:rPr lang="en-US" sz="1500" dirty="0"/>
              <a:t> </a:t>
            </a:r>
            <a:r>
              <a:rPr lang="en-US" sz="1500" dirty="0" err="1"/>
              <a:t>suatu</a:t>
            </a:r>
            <a:r>
              <a:rPr lang="en-US" sz="1500" dirty="0"/>
              <a:t> </a:t>
            </a:r>
            <a:r>
              <a:rPr lang="en-US" sz="1500" dirty="0" err="1"/>
              <a:t>kejadian</a:t>
            </a:r>
            <a:r>
              <a:rPr lang="en-US" sz="1500" dirty="0"/>
              <a:t> yang </a:t>
            </a:r>
            <a:r>
              <a:rPr lang="en-US" sz="1500" dirty="0" err="1"/>
              <a:t>tiba-tiba</a:t>
            </a:r>
            <a:r>
              <a:rPr lang="en-US" sz="1500" dirty="0"/>
              <a:t> </a:t>
            </a:r>
            <a:r>
              <a:rPr lang="en-US" sz="1500" dirty="0" err="1"/>
              <a:t>atau</a:t>
            </a:r>
            <a:r>
              <a:rPr lang="en-US" sz="1500" dirty="0"/>
              <a:t> yang </a:t>
            </a:r>
            <a:r>
              <a:rPr lang="en-US" sz="1500" dirty="0" err="1"/>
              <a:t>tidak</a:t>
            </a:r>
            <a:r>
              <a:rPr lang="en-US" sz="1500" dirty="0"/>
              <a:t> </a:t>
            </a:r>
            <a:r>
              <a:rPr lang="en-US" sz="1500" dirty="0" err="1"/>
              <a:t>disangka-sangka</a:t>
            </a:r>
            <a:r>
              <a:rPr lang="en-US" sz="1500" dirty="0"/>
              <a:t> dan </a:t>
            </a:r>
            <a:r>
              <a:rPr lang="en-US" sz="1500" dirty="0" err="1"/>
              <a:t>tidak</a:t>
            </a:r>
            <a:r>
              <a:rPr lang="en-US" sz="1500" dirty="0"/>
              <a:t> </a:t>
            </a:r>
            <a:r>
              <a:rPr lang="en-US" sz="1500" dirty="0" err="1"/>
              <a:t>terjadi</a:t>
            </a:r>
            <a:r>
              <a:rPr lang="en-US" sz="1500" dirty="0"/>
              <a:t> </a:t>
            </a:r>
            <a:r>
              <a:rPr lang="en-US" sz="1500" dirty="0" err="1"/>
              <a:t>dengan</a:t>
            </a:r>
            <a:r>
              <a:rPr lang="en-US" sz="1500" dirty="0"/>
              <a:t> </a:t>
            </a:r>
            <a:r>
              <a:rPr lang="en-US" sz="1500" dirty="0" err="1"/>
              <a:t>sendirinya</a:t>
            </a:r>
            <a:r>
              <a:rPr lang="en-US" sz="1500" dirty="0"/>
              <a:t> </a:t>
            </a:r>
            <a:r>
              <a:rPr lang="en-US" sz="1500" dirty="0" err="1"/>
              <a:t>akan</a:t>
            </a:r>
            <a:r>
              <a:rPr lang="en-US" sz="1500" dirty="0"/>
              <a:t> </a:t>
            </a:r>
            <a:r>
              <a:rPr lang="en-US" sz="1500" dirty="0" err="1"/>
              <a:t>tetapi</a:t>
            </a:r>
            <a:r>
              <a:rPr lang="en-US" sz="1500" dirty="0"/>
              <a:t> </a:t>
            </a:r>
            <a:r>
              <a:rPr lang="en-US" sz="1500" dirty="0" err="1"/>
              <a:t>ada</a:t>
            </a:r>
            <a:r>
              <a:rPr lang="en-US" sz="1500" dirty="0"/>
              <a:t> </a:t>
            </a:r>
            <a:r>
              <a:rPr lang="en-US" sz="1500" dirty="0" err="1"/>
              <a:t>penyebabnya</a:t>
            </a:r>
            <a:r>
              <a:rPr lang="en-US" sz="1500" dirty="0"/>
              <a:t>. </a:t>
            </a:r>
          </a:p>
          <a:p>
            <a:pPr>
              <a:lnSpc>
                <a:spcPct val="90000"/>
              </a:lnSpc>
            </a:pPr>
            <a:r>
              <a:rPr lang="en-US" sz="1500" dirty="0"/>
              <a:t>3. Heinrich et al., 1980: </a:t>
            </a:r>
            <a:r>
              <a:rPr lang="en-US" sz="1500" dirty="0" err="1"/>
              <a:t>Kejadian</a:t>
            </a:r>
            <a:r>
              <a:rPr lang="en-US" sz="1500" dirty="0"/>
              <a:t> yang </a:t>
            </a:r>
            <a:r>
              <a:rPr lang="en-US" sz="1500" dirty="0" err="1"/>
              <a:t>dapat</a:t>
            </a:r>
            <a:r>
              <a:rPr lang="en-US" sz="1500" dirty="0"/>
              <a:t> </a:t>
            </a:r>
            <a:r>
              <a:rPr lang="en-US" sz="1500" dirty="0" err="1"/>
              <a:t>menyebabkan</a:t>
            </a:r>
            <a:r>
              <a:rPr lang="en-US" sz="1500" dirty="0"/>
              <a:t> </a:t>
            </a:r>
            <a:r>
              <a:rPr lang="en-US" sz="1500" dirty="0" err="1"/>
              <a:t>kerusakan</a:t>
            </a:r>
            <a:r>
              <a:rPr lang="en-US" sz="1500" dirty="0"/>
              <a:t> </a:t>
            </a:r>
            <a:r>
              <a:rPr lang="en-US" sz="1500" dirty="0" err="1"/>
              <a:t>lingkungan</a:t>
            </a:r>
            <a:r>
              <a:rPr lang="en-US" sz="1500" dirty="0"/>
              <a:t> </a:t>
            </a:r>
            <a:r>
              <a:rPr lang="en-US" sz="1500" dirty="0" err="1"/>
              <a:t>atau</a:t>
            </a:r>
            <a:r>
              <a:rPr lang="en-US" sz="1500" dirty="0"/>
              <a:t> yang </a:t>
            </a:r>
            <a:r>
              <a:rPr lang="en-US" sz="1500" dirty="0" err="1"/>
              <a:t>berpontensi</a:t>
            </a:r>
            <a:r>
              <a:rPr lang="en-US" sz="1500" dirty="0"/>
              <a:t> </a:t>
            </a:r>
            <a:r>
              <a:rPr lang="en-US" sz="1500" dirty="0" err="1"/>
              <a:t>menyebabkan</a:t>
            </a:r>
            <a:r>
              <a:rPr lang="en-US" sz="1500" dirty="0"/>
              <a:t> </a:t>
            </a:r>
            <a:r>
              <a:rPr lang="en-US" sz="1500" dirty="0" err="1"/>
              <a:t>merusak</a:t>
            </a:r>
            <a:r>
              <a:rPr lang="en-US" sz="1500" dirty="0"/>
              <a:t> </a:t>
            </a:r>
            <a:r>
              <a:rPr lang="en-US" sz="1500" dirty="0" err="1"/>
              <a:t>lingkungan</a:t>
            </a:r>
            <a:r>
              <a:rPr lang="en-US" sz="1500" dirty="0"/>
              <a:t>. </a:t>
            </a:r>
            <a:r>
              <a:rPr lang="en-US" sz="1500" dirty="0" err="1"/>
              <a:t>Selain</a:t>
            </a:r>
            <a:r>
              <a:rPr lang="en-US" sz="1500" dirty="0"/>
              <a:t> </a:t>
            </a:r>
            <a:r>
              <a:rPr lang="en-US" sz="1500" dirty="0" err="1"/>
              <a:t>itu</a:t>
            </a:r>
            <a:r>
              <a:rPr lang="en-US" sz="1500" dirty="0"/>
              <a:t>, </a:t>
            </a:r>
            <a:r>
              <a:rPr lang="en-US" sz="1500" dirty="0" err="1"/>
              <a:t>kecelakaan</a:t>
            </a:r>
            <a:r>
              <a:rPr lang="en-US" sz="1500" dirty="0"/>
              <a:t> </a:t>
            </a:r>
            <a:r>
              <a:rPr lang="en-US" sz="1500" dirty="0" err="1"/>
              <a:t>kerja</a:t>
            </a:r>
            <a:r>
              <a:rPr lang="en-US" sz="1500" dirty="0"/>
              <a:t> </a:t>
            </a:r>
            <a:r>
              <a:rPr lang="en-US" sz="1500" dirty="0" err="1"/>
              <a:t>atau</a:t>
            </a:r>
            <a:r>
              <a:rPr lang="en-US" sz="1500" dirty="0"/>
              <a:t> </a:t>
            </a:r>
            <a:r>
              <a:rPr lang="en-US" sz="1500" dirty="0" err="1"/>
              <a:t>kecelakaan</a:t>
            </a:r>
            <a:r>
              <a:rPr lang="en-US" sz="1500" dirty="0"/>
              <a:t> </a:t>
            </a:r>
            <a:r>
              <a:rPr lang="en-US" sz="1500" dirty="0" err="1"/>
              <a:t>akibat</a:t>
            </a:r>
            <a:r>
              <a:rPr lang="en-US" sz="1500" dirty="0"/>
              <a:t> </a:t>
            </a:r>
            <a:r>
              <a:rPr lang="en-US" sz="1500" dirty="0" err="1"/>
              <a:t>kerja</a:t>
            </a:r>
            <a:r>
              <a:rPr lang="en-US" sz="1500" dirty="0"/>
              <a:t> </a:t>
            </a:r>
            <a:r>
              <a:rPr lang="en-US" sz="1500" dirty="0" err="1"/>
              <a:t>adalah</a:t>
            </a:r>
            <a:r>
              <a:rPr lang="en-US" sz="1500" dirty="0"/>
              <a:t> </a:t>
            </a:r>
            <a:r>
              <a:rPr lang="en-US" sz="1500" dirty="0" err="1"/>
              <a:t>suatu</a:t>
            </a:r>
            <a:r>
              <a:rPr lang="en-US" sz="1500" dirty="0"/>
              <a:t> </a:t>
            </a:r>
            <a:r>
              <a:rPr lang="en-US" sz="1500" dirty="0" err="1"/>
              <a:t>kejadian</a:t>
            </a:r>
            <a:r>
              <a:rPr lang="en-US" sz="1500" dirty="0"/>
              <a:t> yang </a:t>
            </a:r>
            <a:r>
              <a:rPr lang="en-US" sz="1500" dirty="0" err="1"/>
              <a:t>tidak</a:t>
            </a:r>
            <a:r>
              <a:rPr lang="en-US" sz="1500" dirty="0"/>
              <a:t> </a:t>
            </a:r>
            <a:r>
              <a:rPr lang="en-US" sz="1500" dirty="0" err="1"/>
              <a:t>terencana</a:t>
            </a:r>
            <a:r>
              <a:rPr lang="en-US" sz="1500" dirty="0"/>
              <a:t> dan </a:t>
            </a:r>
            <a:r>
              <a:rPr lang="en-US" sz="1500" dirty="0" err="1"/>
              <a:t>tidak</a:t>
            </a:r>
            <a:r>
              <a:rPr lang="en-US" sz="1500" dirty="0"/>
              <a:t> </a:t>
            </a:r>
            <a:r>
              <a:rPr lang="en-US" sz="1500" dirty="0" err="1"/>
              <a:t>terkendali</a:t>
            </a:r>
            <a:r>
              <a:rPr lang="en-US" sz="1500" dirty="0"/>
              <a:t> </a:t>
            </a:r>
            <a:r>
              <a:rPr lang="en-US" sz="1500" dirty="0" err="1"/>
              <a:t>akibat</a:t>
            </a:r>
            <a:r>
              <a:rPr lang="en-US" sz="1500" dirty="0"/>
              <a:t> </a:t>
            </a:r>
            <a:r>
              <a:rPr lang="en-US" sz="1500" dirty="0" err="1"/>
              <a:t>dari</a:t>
            </a:r>
            <a:r>
              <a:rPr lang="en-US" sz="1500" dirty="0"/>
              <a:t> </a:t>
            </a:r>
            <a:r>
              <a:rPr lang="en-US" sz="1500" dirty="0" err="1"/>
              <a:t>suatu</a:t>
            </a:r>
            <a:r>
              <a:rPr lang="en-US" sz="1500" dirty="0"/>
              <a:t> </a:t>
            </a:r>
            <a:r>
              <a:rPr lang="en-US" sz="1500" dirty="0" err="1"/>
              <a:t>tindakan</a:t>
            </a:r>
            <a:r>
              <a:rPr lang="en-US" sz="1500" dirty="0"/>
              <a:t> </a:t>
            </a:r>
            <a:r>
              <a:rPr lang="en-US" sz="1500" dirty="0" err="1"/>
              <a:t>atau</a:t>
            </a:r>
            <a:r>
              <a:rPr lang="en-US" sz="1500" dirty="0"/>
              <a:t> </a:t>
            </a:r>
            <a:r>
              <a:rPr lang="en-US" sz="1500" dirty="0" err="1"/>
              <a:t>reaksi</a:t>
            </a:r>
            <a:r>
              <a:rPr lang="en-US" sz="1500" dirty="0"/>
              <a:t> </a:t>
            </a:r>
            <a:r>
              <a:rPr lang="en-US" sz="1500" dirty="0" err="1"/>
              <a:t>suatu</a:t>
            </a:r>
            <a:r>
              <a:rPr lang="en-US" sz="1500" dirty="0"/>
              <a:t> </a:t>
            </a:r>
            <a:r>
              <a:rPr lang="en-US" sz="1500" dirty="0" err="1"/>
              <a:t>objek</a:t>
            </a:r>
            <a:r>
              <a:rPr lang="en-US" sz="1500" dirty="0"/>
              <a:t>, </a:t>
            </a:r>
            <a:r>
              <a:rPr lang="en-US" sz="1500" dirty="0" err="1"/>
              <a:t>bahan</a:t>
            </a:r>
            <a:r>
              <a:rPr lang="en-US" sz="1500" dirty="0"/>
              <a:t>, orang, </a:t>
            </a:r>
            <a:r>
              <a:rPr lang="en-US" sz="1500" dirty="0" err="1"/>
              <a:t>atau</a:t>
            </a:r>
            <a:r>
              <a:rPr lang="en-US" sz="1500" dirty="0"/>
              <a:t> </a:t>
            </a:r>
            <a:r>
              <a:rPr lang="en-US" sz="1500" dirty="0" err="1"/>
              <a:t>radiasi</a:t>
            </a:r>
            <a:r>
              <a:rPr lang="en-US" sz="1500" dirty="0"/>
              <a:t> yang </a:t>
            </a:r>
            <a:r>
              <a:rPr lang="en-US" sz="1500" dirty="0" err="1"/>
              <a:t>mengakibatkan</a:t>
            </a:r>
            <a:r>
              <a:rPr lang="en-US" sz="1500" dirty="0"/>
              <a:t> </a:t>
            </a:r>
            <a:r>
              <a:rPr lang="en-US" sz="1500" dirty="0" err="1"/>
              <a:t>cidera</a:t>
            </a:r>
            <a:r>
              <a:rPr lang="en-US" sz="1500" dirty="0"/>
              <a:t> </a:t>
            </a:r>
            <a:r>
              <a:rPr lang="en-US" sz="1500" dirty="0" err="1"/>
              <a:t>atau</a:t>
            </a:r>
            <a:r>
              <a:rPr lang="en-US" sz="1500" dirty="0"/>
              <a:t> </a:t>
            </a:r>
            <a:r>
              <a:rPr lang="en-US" sz="1500" dirty="0" err="1"/>
              <a:t>kemungkinan</a:t>
            </a:r>
            <a:r>
              <a:rPr lang="en-US" sz="1500" dirty="0"/>
              <a:t> </a:t>
            </a:r>
            <a:r>
              <a:rPr lang="en-US" sz="1500" dirty="0" err="1"/>
              <a:t>akibat</a:t>
            </a:r>
            <a:r>
              <a:rPr lang="en-US" sz="1500" dirty="0"/>
              <a:t> </a:t>
            </a:r>
            <a:r>
              <a:rPr lang="en-US" sz="1500" dirty="0" err="1"/>
              <a:t>lainnya</a:t>
            </a:r>
            <a:r>
              <a:rPr lang="en-US" sz="1500" dirty="0"/>
              <a:t>. </a:t>
            </a:r>
          </a:p>
        </p:txBody>
      </p:sp>
      <p:sp>
        <p:nvSpPr>
          <p:cNvPr id="141" name="Title 3">
            <a:extLst>
              <a:ext uri="{FF2B5EF4-FFF2-40B4-BE49-F238E27FC236}">
                <a16:creationId xmlns:a16="http://schemas.microsoft.com/office/drawing/2014/main" id="{EDA40B90-E281-4108-8CC2-959D5F9507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0000" y="5154307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708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 6">
            <a:extLst>
              <a:ext uri="{FF2B5EF4-FFF2-40B4-BE49-F238E27FC236}">
                <a16:creationId xmlns:a16="http://schemas.microsoft.com/office/drawing/2014/main" id="{53576798-7F98-4C7F-B6C7-6D41B5A7E9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E2264E67-6F59-4D8D-8E5F-8245B0FEA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3" y="0"/>
            <a:ext cx="1218742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 23">
            <a:extLst>
              <a:ext uri="{FF2B5EF4-FFF2-40B4-BE49-F238E27FC236}">
                <a16:creationId xmlns:a16="http://schemas.microsoft.com/office/drawing/2014/main" id="{158E1C6E-D299-4F5D-B15B-155EBF7F62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212121"/>
          </a:soli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6B761D-ABDE-4BB1-86D9-E012ECC6B7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756" y="150294"/>
            <a:ext cx="4185491" cy="78200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en-US" sz="3000" dirty="0">
                <a:solidFill>
                  <a:srgbClr val="FFFFFF"/>
                </a:solidFill>
              </a:rPr>
              <a:t>KLASIFIKASI KECELAKAAN KERJA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DBC70C-CB3F-4363-96F1-CBE0D1E003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14" y="932299"/>
            <a:ext cx="3959733" cy="5775407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  <a:buFont typeface="Wingdings 2" charset="2"/>
              <a:buChar char=""/>
            </a:pPr>
            <a:r>
              <a:rPr lang="en-US" dirty="0">
                <a:solidFill>
                  <a:srgbClr val="FFFFFF"/>
                </a:solidFill>
              </a:rPr>
              <a:t>Ada </a:t>
            </a:r>
            <a:r>
              <a:rPr lang="en-US" dirty="0" err="1">
                <a:solidFill>
                  <a:srgbClr val="FFFFFF"/>
                </a:solidFill>
              </a:rPr>
              <a:t>banyak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standar</a:t>
            </a:r>
            <a:r>
              <a:rPr lang="en-US" dirty="0">
                <a:solidFill>
                  <a:srgbClr val="FFFFFF"/>
                </a:solidFill>
              </a:rPr>
              <a:t> yang </a:t>
            </a:r>
            <a:r>
              <a:rPr lang="en-US" dirty="0" err="1">
                <a:solidFill>
                  <a:srgbClr val="FFFFFF"/>
                </a:solidFill>
              </a:rPr>
              <a:t>menjelaskan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referensi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tentang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kode-kode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kecelakaan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kerja</a:t>
            </a:r>
            <a:r>
              <a:rPr lang="en-US" dirty="0">
                <a:solidFill>
                  <a:srgbClr val="FFFFFF"/>
                </a:solidFill>
              </a:rPr>
              <a:t>, salah </a:t>
            </a:r>
            <a:r>
              <a:rPr lang="en-US" dirty="0" err="1">
                <a:solidFill>
                  <a:srgbClr val="FFFFFF"/>
                </a:solidFill>
              </a:rPr>
              <a:t>satunya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adalah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standar</a:t>
            </a:r>
            <a:r>
              <a:rPr lang="en-US" dirty="0">
                <a:solidFill>
                  <a:srgbClr val="FFFFFF"/>
                </a:solidFill>
              </a:rPr>
              <a:t> Australia AS 1885- 1 </a:t>
            </a:r>
            <a:r>
              <a:rPr lang="en-US" dirty="0" err="1">
                <a:solidFill>
                  <a:srgbClr val="FFFFFF"/>
                </a:solidFill>
              </a:rPr>
              <a:t>tahun</a:t>
            </a:r>
            <a:r>
              <a:rPr lang="en-US" dirty="0">
                <a:solidFill>
                  <a:srgbClr val="FFFFFF"/>
                </a:solidFill>
              </a:rPr>
              <a:t> 1990, </a:t>
            </a:r>
            <a:r>
              <a:rPr lang="en-US" dirty="0" err="1">
                <a:solidFill>
                  <a:srgbClr val="FFFFFF"/>
                </a:solidFill>
              </a:rPr>
              <a:t>sebagai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berikut</a:t>
            </a:r>
            <a:r>
              <a:rPr lang="en-US" dirty="0">
                <a:solidFill>
                  <a:srgbClr val="FFFFFF"/>
                </a:solidFill>
              </a:rPr>
              <a:t>:</a:t>
            </a:r>
          </a:p>
          <a:p>
            <a:pPr>
              <a:lnSpc>
                <a:spcPct val="90000"/>
              </a:lnSpc>
              <a:buFont typeface="Wingdings 2" charset="2"/>
              <a:buChar char=""/>
            </a:pP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Jatuh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dari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atas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ketinggian</a:t>
            </a:r>
            <a:r>
              <a:rPr lang="en-US" dirty="0">
                <a:solidFill>
                  <a:srgbClr val="FFFFFF"/>
                </a:solidFill>
              </a:rPr>
              <a:t> </a:t>
            </a:r>
          </a:p>
          <a:p>
            <a:pPr>
              <a:lnSpc>
                <a:spcPct val="90000"/>
              </a:lnSpc>
              <a:buFont typeface="Wingdings 2" charset="2"/>
              <a:buChar char=""/>
            </a:pP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Jatuh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dari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ketinggian</a:t>
            </a:r>
            <a:r>
              <a:rPr lang="en-US" dirty="0">
                <a:solidFill>
                  <a:srgbClr val="FFFFFF"/>
                </a:solidFill>
              </a:rPr>
              <a:t> yang </a:t>
            </a:r>
            <a:r>
              <a:rPr lang="en-US" dirty="0" err="1">
                <a:solidFill>
                  <a:srgbClr val="FFFFFF"/>
                </a:solidFill>
              </a:rPr>
              <a:t>sama</a:t>
            </a:r>
            <a:endParaRPr lang="en-US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  <a:buFont typeface="Wingdings 2" charset="2"/>
              <a:buChar char=""/>
            </a:pPr>
            <a:r>
              <a:rPr lang="en-US" dirty="0">
                <a:solidFill>
                  <a:srgbClr val="FFFFFF"/>
                </a:solidFill>
              </a:rPr>
              <a:t>  </a:t>
            </a:r>
            <a:r>
              <a:rPr lang="en-US" dirty="0" err="1">
                <a:solidFill>
                  <a:srgbClr val="FFFFFF"/>
                </a:solidFill>
              </a:rPr>
              <a:t>Menabrak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objek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dengan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bagian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tubuh</a:t>
            </a:r>
            <a:r>
              <a:rPr lang="en-US" dirty="0">
                <a:solidFill>
                  <a:srgbClr val="FFFFFF"/>
                </a:solidFill>
              </a:rPr>
              <a:t> </a:t>
            </a:r>
          </a:p>
          <a:p>
            <a:pPr>
              <a:lnSpc>
                <a:spcPct val="90000"/>
              </a:lnSpc>
              <a:buFont typeface="Wingdings 2" charset="2"/>
              <a:buChar char=""/>
            </a:pP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Terpajan</a:t>
            </a:r>
            <a:r>
              <a:rPr lang="en-US" dirty="0">
                <a:solidFill>
                  <a:srgbClr val="FFFFFF"/>
                </a:solidFill>
              </a:rPr>
              <a:t> oleh </a:t>
            </a:r>
            <a:r>
              <a:rPr lang="en-US" dirty="0" err="1">
                <a:solidFill>
                  <a:srgbClr val="FFFFFF"/>
                </a:solidFill>
              </a:rPr>
              <a:t>getaran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mekanik</a:t>
            </a:r>
            <a:r>
              <a:rPr lang="en-US" dirty="0">
                <a:solidFill>
                  <a:srgbClr val="FFFFFF"/>
                </a:solidFill>
              </a:rPr>
              <a:t> </a:t>
            </a:r>
          </a:p>
          <a:p>
            <a:pPr>
              <a:lnSpc>
                <a:spcPct val="90000"/>
              </a:lnSpc>
              <a:buFont typeface="Wingdings 2" charset="2"/>
              <a:buChar char=""/>
            </a:pP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Tertabrak</a:t>
            </a:r>
            <a:r>
              <a:rPr lang="en-US" dirty="0">
                <a:solidFill>
                  <a:srgbClr val="FFFFFF"/>
                </a:solidFill>
              </a:rPr>
              <a:t> oleh </a:t>
            </a:r>
            <a:r>
              <a:rPr lang="en-US" dirty="0" err="1">
                <a:solidFill>
                  <a:srgbClr val="FFFFFF"/>
                </a:solidFill>
              </a:rPr>
              <a:t>objek</a:t>
            </a:r>
            <a:r>
              <a:rPr lang="en-US" dirty="0">
                <a:solidFill>
                  <a:srgbClr val="FFFFFF"/>
                </a:solidFill>
              </a:rPr>
              <a:t> yang </a:t>
            </a:r>
            <a:r>
              <a:rPr lang="en-US" dirty="0" err="1">
                <a:solidFill>
                  <a:srgbClr val="FFFFFF"/>
                </a:solidFill>
              </a:rPr>
              <a:t>bergerak</a:t>
            </a:r>
            <a:endParaRPr lang="en-US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  <a:buFont typeface="Wingdings 2" charset="2"/>
              <a:buChar char=""/>
            </a:pP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Pergerakan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berulang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dengan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pengangkatan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otot</a:t>
            </a:r>
            <a:r>
              <a:rPr lang="en-US" dirty="0">
                <a:solidFill>
                  <a:srgbClr val="FFFFFF"/>
                </a:solidFill>
              </a:rPr>
              <a:t> yang </a:t>
            </a:r>
            <a:r>
              <a:rPr lang="en-US" dirty="0" err="1">
                <a:solidFill>
                  <a:srgbClr val="FFFFFF"/>
                </a:solidFill>
              </a:rPr>
              <a:t>rendah</a:t>
            </a:r>
            <a:endParaRPr lang="en-US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  <a:buFont typeface="Wingdings 2" charset="2"/>
              <a:buChar char=""/>
            </a:pPr>
            <a:r>
              <a:rPr lang="en-US" dirty="0">
                <a:solidFill>
                  <a:srgbClr val="FFFFFF"/>
                </a:solidFill>
              </a:rPr>
              <a:t>  </a:t>
            </a:r>
            <a:r>
              <a:rPr lang="en-US" dirty="0" err="1">
                <a:solidFill>
                  <a:srgbClr val="FFFFFF"/>
                </a:solidFill>
              </a:rPr>
              <a:t>Otot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tegang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lainnya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3074" name="Picture 2" descr="Perlengkapan Keselamatan Kesehatan Kerja (K3) - Ragam Teknik">
            <a:extLst>
              <a:ext uri="{FF2B5EF4-FFF2-40B4-BE49-F238E27FC236}">
                <a16:creationId xmlns:a16="http://schemas.microsoft.com/office/drawing/2014/main" id="{2B6D6C55-3043-41F9-A630-4EDBC00E6B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80790" y="932299"/>
            <a:ext cx="6267743" cy="4694757"/>
          </a:xfrm>
          <a:prstGeom prst="roundRect">
            <a:avLst>
              <a:gd name="adj" fmla="val 3876"/>
            </a:avLst>
          </a:prstGeom>
          <a:noFill/>
          <a:ln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3722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B9361-7043-4FD9-A168-7F316D1EE4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690" y="424511"/>
            <a:ext cx="5771536" cy="1653529"/>
          </a:xfrm>
        </p:spPr>
        <p:txBody>
          <a:bodyPr>
            <a:noAutofit/>
          </a:bodyPr>
          <a:lstStyle/>
          <a:p>
            <a:r>
              <a:rPr lang="en-ID" sz="4400" dirty="0"/>
              <a:t>DAMPAK KECELAKAAN KERJA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C92DB1-DDC0-4783-9564-D37E3A2A0C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661" y="2332383"/>
            <a:ext cx="4961535" cy="381662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ID" sz="2400" dirty="0"/>
              <a:t>1. Lack of control (</a:t>
            </a:r>
            <a:r>
              <a:rPr lang="en-ID" sz="2400" dirty="0" err="1"/>
              <a:t>kurang</a:t>
            </a:r>
            <a:r>
              <a:rPr lang="en-ID" sz="2400" dirty="0"/>
              <a:t> </a:t>
            </a:r>
            <a:r>
              <a:rPr lang="en-ID" sz="2400" dirty="0" err="1"/>
              <a:t>kontrol</a:t>
            </a:r>
            <a:r>
              <a:rPr lang="en-ID" sz="2400" dirty="0"/>
              <a:t>): </a:t>
            </a:r>
            <a:r>
              <a:rPr lang="en-ID" sz="2400" dirty="0" err="1"/>
              <a:t>tdk</a:t>
            </a:r>
            <a:r>
              <a:rPr lang="en-ID" sz="2400" dirty="0"/>
              <a:t> </a:t>
            </a:r>
            <a:r>
              <a:rPr lang="en-ID" sz="2400" dirty="0" err="1"/>
              <a:t>terpenuhinya</a:t>
            </a:r>
            <a:r>
              <a:rPr lang="en-ID" sz="2400" dirty="0"/>
              <a:t> </a:t>
            </a:r>
            <a:r>
              <a:rPr lang="en-ID" sz="2400" dirty="0" err="1"/>
              <a:t>sistem</a:t>
            </a:r>
            <a:r>
              <a:rPr lang="en-ID" sz="2400" dirty="0"/>
              <a:t>, </a:t>
            </a:r>
            <a:r>
              <a:rPr lang="en-ID" sz="2400" dirty="0" err="1"/>
              <a:t>standar</a:t>
            </a:r>
            <a:r>
              <a:rPr lang="en-ID" sz="2400" dirty="0"/>
              <a:t>, </a:t>
            </a:r>
            <a:r>
              <a:rPr lang="en-ID" sz="2400" dirty="0" err="1"/>
              <a:t>penyesuaian</a:t>
            </a:r>
            <a:r>
              <a:rPr lang="en-ID" sz="2400" dirty="0"/>
              <a:t>.</a:t>
            </a:r>
          </a:p>
          <a:p>
            <a:pPr>
              <a:lnSpc>
                <a:spcPct val="90000"/>
              </a:lnSpc>
            </a:pPr>
            <a:r>
              <a:rPr lang="en-ID" sz="2400" dirty="0"/>
              <a:t>2. Loss (</a:t>
            </a:r>
            <a:r>
              <a:rPr lang="en-ID" sz="2400" dirty="0" err="1"/>
              <a:t>kerugian</a:t>
            </a:r>
            <a:r>
              <a:rPr lang="en-ID" sz="2400" dirty="0"/>
              <a:t>): unintended (</a:t>
            </a:r>
            <a:r>
              <a:rPr lang="en-ID" sz="2400" dirty="0" err="1"/>
              <a:t>tdk</a:t>
            </a:r>
            <a:r>
              <a:rPr lang="en-ID" sz="2400" dirty="0"/>
              <a:t> </a:t>
            </a:r>
            <a:r>
              <a:rPr lang="en-ID" sz="2400" dirty="0" err="1"/>
              <a:t>diinginkan</a:t>
            </a:r>
            <a:r>
              <a:rPr lang="en-ID" sz="2400" dirty="0"/>
              <a:t>), harm (</a:t>
            </a:r>
            <a:r>
              <a:rPr lang="en-ID" sz="2400" dirty="0" err="1"/>
              <a:t>bahaya</a:t>
            </a:r>
            <a:r>
              <a:rPr lang="en-ID" sz="2400" dirty="0"/>
              <a:t>), dan/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kerusakan</a:t>
            </a:r>
            <a:r>
              <a:rPr lang="en-ID" sz="2400" dirty="0"/>
              <a:t>/</a:t>
            </a:r>
            <a:r>
              <a:rPr lang="en-ID" sz="2400" dirty="0" err="1"/>
              <a:t>kerugian</a:t>
            </a:r>
            <a:r>
              <a:rPr lang="en-ID" sz="2400" dirty="0"/>
              <a:t>.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2B66F1CE-03EA-493A-901F-0A51C980F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00916" y="0"/>
            <a:ext cx="609108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14">
            <a:extLst>
              <a:ext uri="{FF2B5EF4-FFF2-40B4-BE49-F238E27FC236}">
                <a16:creationId xmlns:a16="http://schemas.microsoft.com/office/drawing/2014/main" id="{3CDE90D2-B469-4F32-8C71-577B5746A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56326" y="958640"/>
            <a:ext cx="4792210" cy="4945244"/>
          </a:xfrm>
          <a:prstGeom prst="roundRect">
            <a:avLst>
              <a:gd name="adj" fmla="val 3513"/>
            </a:avLst>
          </a:prstGeom>
          <a:solidFill>
            <a:schemeClr val="tx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JENIS BAHAYA DALAM K3 – NUSANTARATRAISSER">
            <a:extLst>
              <a:ext uri="{FF2B5EF4-FFF2-40B4-BE49-F238E27FC236}">
                <a16:creationId xmlns:a16="http://schemas.microsoft.com/office/drawing/2014/main" id="{1419B60D-274E-48B6-A6E4-64C4964C72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0" r="12950" b="1"/>
          <a:stretch/>
        </p:blipFill>
        <p:spPr bwMode="auto">
          <a:xfrm>
            <a:off x="7068226" y="1251276"/>
            <a:ext cx="4174333" cy="4325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6851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 6">
            <a:extLst>
              <a:ext uri="{FF2B5EF4-FFF2-40B4-BE49-F238E27FC236}">
                <a16:creationId xmlns:a16="http://schemas.microsoft.com/office/drawing/2014/main" id="{53576798-7F98-4C7F-B6C7-6D41B5A7E9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416E3E5-5186-46A4-AFBD-337387D316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3" y="0"/>
            <a:ext cx="1218742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 23">
            <a:extLst>
              <a:ext uri="{FF2B5EF4-FFF2-40B4-BE49-F238E27FC236}">
                <a16:creationId xmlns:a16="http://schemas.microsoft.com/office/drawing/2014/main" id="{7B8FAACC-353E-4F84-BA62-A5514185D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 flipH="1">
            <a:off x="7554995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212121"/>
          </a:soli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E7386E-FC17-4157-9245-BB078C7FC5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6036" y="118960"/>
            <a:ext cx="4067477" cy="97403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3000" dirty="0">
                <a:solidFill>
                  <a:srgbClr val="FFFFFF"/>
                </a:solidFill>
              </a:rPr>
              <a:t>CIDERA AKIBAT KECELAKAAN KERJA </a:t>
            </a:r>
          </a:p>
        </p:txBody>
      </p:sp>
      <p:pic>
        <p:nvPicPr>
          <p:cNvPr id="5122" name="Picture 2" descr="JENIS BAHAYA DALAM K3 – NUSANTARATRAISSER">
            <a:extLst>
              <a:ext uri="{FF2B5EF4-FFF2-40B4-BE49-F238E27FC236}">
                <a16:creationId xmlns:a16="http://schemas.microsoft.com/office/drawing/2014/main" id="{211B8F66-4721-4395-9C91-49B72DA5FC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8487" y="457201"/>
            <a:ext cx="6523803" cy="5584161"/>
          </a:xfrm>
          <a:prstGeom prst="roundRect">
            <a:avLst>
              <a:gd name="adj" fmla="val 3876"/>
            </a:avLst>
          </a:prstGeom>
          <a:noFill/>
          <a:ln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8E92BF74-369F-49F2-BC40-E6F86B18E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16036" y="1425368"/>
            <a:ext cx="4637005" cy="52247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600" dirty="0" err="1">
                <a:solidFill>
                  <a:srgbClr val="FFFFFF"/>
                </a:solidFill>
              </a:rPr>
              <a:t>Pengertian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cidera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berdasarkan</a:t>
            </a:r>
            <a:r>
              <a:rPr lang="en-US" sz="1600" dirty="0">
                <a:solidFill>
                  <a:srgbClr val="FFFFFF"/>
                </a:solidFill>
              </a:rPr>
              <a:t> Heinrich et al. (1980) </a:t>
            </a:r>
            <a:r>
              <a:rPr lang="en-US" sz="1600" dirty="0" err="1">
                <a:solidFill>
                  <a:srgbClr val="FFFFFF"/>
                </a:solidFill>
              </a:rPr>
              <a:t>adalah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patah</a:t>
            </a:r>
            <a:r>
              <a:rPr lang="en-US" sz="1600" dirty="0">
                <a:solidFill>
                  <a:srgbClr val="FFFFFF"/>
                </a:solidFill>
              </a:rPr>
              <a:t>, </a:t>
            </a:r>
            <a:r>
              <a:rPr lang="en-US" sz="1600" dirty="0" err="1">
                <a:solidFill>
                  <a:srgbClr val="FFFFFF"/>
                </a:solidFill>
              </a:rPr>
              <a:t>retak</a:t>
            </a:r>
            <a:r>
              <a:rPr lang="en-US" sz="1600" dirty="0">
                <a:solidFill>
                  <a:srgbClr val="FFFFFF"/>
                </a:solidFill>
              </a:rPr>
              <a:t>, </a:t>
            </a:r>
            <a:r>
              <a:rPr lang="en-US" sz="1600" dirty="0" err="1">
                <a:solidFill>
                  <a:srgbClr val="FFFFFF"/>
                </a:solidFill>
              </a:rPr>
              <a:t>cabikan</a:t>
            </a:r>
            <a:r>
              <a:rPr lang="en-US" sz="1600" dirty="0">
                <a:solidFill>
                  <a:srgbClr val="FFFFFF"/>
                </a:solidFill>
              </a:rPr>
              <a:t>, dan </a:t>
            </a:r>
            <a:r>
              <a:rPr lang="en-US" sz="1600" dirty="0" err="1">
                <a:solidFill>
                  <a:srgbClr val="FFFFFF"/>
                </a:solidFill>
              </a:rPr>
              <a:t>sebagainya</a:t>
            </a:r>
            <a:r>
              <a:rPr lang="en-US" sz="1600" dirty="0">
                <a:solidFill>
                  <a:srgbClr val="FFFFFF"/>
                </a:solidFill>
              </a:rPr>
              <a:t> yang </a:t>
            </a:r>
            <a:r>
              <a:rPr lang="en-US" sz="1600" dirty="0" err="1">
                <a:solidFill>
                  <a:srgbClr val="FFFFFF"/>
                </a:solidFill>
              </a:rPr>
              <a:t>diakibatkan</a:t>
            </a:r>
            <a:r>
              <a:rPr lang="en-US" sz="1600" dirty="0">
                <a:solidFill>
                  <a:srgbClr val="FFFFFF"/>
                </a:solidFill>
              </a:rPr>
              <a:t> oleh </a:t>
            </a:r>
            <a:r>
              <a:rPr lang="en-US" sz="1600" dirty="0" err="1">
                <a:solidFill>
                  <a:srgbClr val="FFFFFF"/>
                </a:solidFill>
              </a:rPr>
              <a:t>kecelakaan</a:t>
            </a:r>
            <a:r>
              <a:rPr lang="en-US" sz="1600" dirty="0">
                <a:solidFill>
                  <a:srgbClr val="FFFFFF"/>
                </a:solidFill>
              </a:rPr>
              <a:t>. Bureau of Labor Statistics, U.S. Department of Labor (2008) </a:t>
            </a:r>
            <a:r>
              <a:rPr lang="en-US" sz="1600" dirty="0" err="1">
                <a:solidFill>
                  <a:srgbClr val="FFFFFF"/>
                </a:solidFill>
              </a:rPr>
              <a:t>menyatakan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bahwa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bagian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tubuh</a:t>
            </a:r>
            <a:r>
              <a:rPr lang="en-US" sz="1600" dirty="0">
                <a:solidFill>
                  <a:srgbClr val="FFFFFF"/>
                </a:solidFill>
              </a:rPr>
              <a:t> yang </a:t>
            </a:r>
            <a:r>
              <a:rPr lang="en-US" sz="1600" dirty="0" err="1">
                <a:solidFill>
                  <a:srgbClr val="FFFFFF"/>
                </a:solidFill>
              </a:rPr>
              <a:t>terkena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cidera</a:t>
            </a:r>
            <a:r>
              <a:rPr lang="en-US" sz="1600" dirty="0">
                <a:solidFill>
                  <a:srgbClr val="FFFFFF"/>
                </a:solidFill>
              </a:rPr>
              <a:t> dan </a:t>
            </a:r>
            <a:r>
              <a:rPr lang="en-US" sz="1600" dirty="0" err="1">
                <a:solidFill>
                  <a:srgbClr val="FFFFFF"/>
                </a:solidFill>
              </a:rPr>
              <a:t>sakit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terbagi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menjadi</a:t>
            </a:r>
            <a:r>
              <a:rPr lang="en-US" sz="1600" dirty="0">
                <a:solidFill>
                  <a:srgbClr val="FFFFFF"/>
                </a:solidFill>
              </a:rPr>
              <a:t>: </a:t>
            </a:r>
          </a:p>
          <a:p>
            <a:pPr marL="285750" indent="-285750">
              <a:lnSpc>
                <a:spcPct val="90000"/>
              </a:lnSpc>
              <a:buFont typeface="Wingdings 2" charset="2"/>
              <a:buChar char=""/>
            </a:pP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Kepala</a:t>
            </a:r>
            <a:r>
              <a:rPr lang="en-US" sz="1600" dirty="0">
                <a:solidFill>
                  <a:srgbClr val="FFFFFF"/>
                </a:solidFill>
              </a:rPr>
              <a:t>; </a:t>
            </a:r>
            <a:r>
              <a:rPr lang="en-US" sz="1600" dirty="0" err="1">
                <a:solidFill>
                  <a:srgbClr val="FFFFFF"/>
                </a:solidFill>
              </a:rPr>
              <a:t>mata</a:t>
            </a:r>
            <a:r>
              <a:rPr lang="en-US" sz="1600" dirty="0">
                <a:solidFill>
                  <a:srgbClr val="FFFFFF"/>
                </a:solidFill>
              </a:rPr>
              <a:t>. </a:t>
            </a:r>
          </a:p>
          <a:p>
            <a:pPr marL="285750" indent="-285750">
              <a:lnSpc>
                <a:spcPct val="90000"/>
              </a:lnSpc>
              <a:buFont typeface="Wingdings 2" charset="2"/>
              <a:buChar char=""/>
            </a:pPr>
            <a:r>
              <a:rPr lang="en-US" sz="1600" dirty="0" err="1">
                <a:solidFill>
                  <a:srgbClr val="FFFFFF"/>
                </a:solidFill>
              </a:rPr>
              <a:t>Leher</a:t>
            </a:r>
            <a:r>
              <a:rPr lang="en-US" sz="1600" dirty="0">
                <a:solidFill>
                  <a:srgbClr val="FFFFFF"/>
                </a:solidFill>
              </a:rPr>
              <a:t>. </a:t>
            </a:r>
          </a:p>
          <a:p>
            <a:pPr marL="285750" indent="-285750">
              <a:lnSpc>
                <a:spcPct val="90000"/>
              </a:lnSpc>
              <a:buFont typeface="Wingdings 2" charset="2"/>
              <a:buChar char=""/>
            </a:pPr>
            <a:r>
              <a:rPr lang="en-US" sz="1600" dirty="0" err="1">
                <a:solidFill>
                  <a:srgbClr val="FFFFFF"/>
                </a:solidFill>
              </a:rPr>
              <a:t>Batang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tubuh</a:t>
            </a:r>
            <a:r>
              <a:rPr lang="en-US" sz="1600" dirty="0">
                <a:solidFill>
                  <a:srgbClr val="FFFFFF"/>
                </a:solidFill>
              </a:rPr>
              <a:t>; bahu, </a:t>
            </a:r>
            <a:r>
              <a:rPr lang="en-US" sz="1600" dirty="0" err="1">
                <a:solidFill>
                  <a:srgbClr val="FFFFFF"/>
                </a:solidFill>
              </a:rPr>
              <a:t>punggung</a:t>
            </a:r>
            <a:r>
              <a:rPr lang="en-US" sz="1600" dirty="0">
                <a:solidFill>
                  <a:srgbClr val="FFFFFF"/>
                </a:solidFill>
              </a:rPr>
              <a:t>. </a:t>
            </a:r>
          </a:p>
          <a:p>
            <a:pPr marL="285750" indent="-285750">
              <a:lnSpc>
                <a:spcPct val="90000"/>
              </a:lnSpc>
              <a:buFont typeface="Wingdings 2" charset="2"/>
              <a:buChar char=""/>
            </a:pPr>
            <a:r>
              <a:rPr lang="en-US" sz="1600" dirty="0">
                <a:solidFill>
                  <a:srgbClr val="FFFFFF"/>
                </a:solidFill>
              </a:rPr>
              <a:t> Alat </a:t>
            </a:r>
            <a:r>
              <a:rPr lang="en-US" sz="1600" dirty="0" err="1">
                <a:solidFill>
                  <a:srgbClr val="FFFFFF"/>
                </a:solidFill>
              </a:rPr>
              <a:t>gerak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atas</a:t>
            </a:r>
            <a:r>
              <a:rPr lang="en-US" sz="1600" dirty="0">
                <a:solidFill>
                  <a:srgbClr val="FFFFFF"/>
                </a:solidFill>
              </a:rPr>
              <a:t>; </a:t>
            </a:r>
            <a:r>
              <a:rPr lang="en-US" sz="1600" dirty="0" err="1">
                <a:solidFill>
                  <a:srgbClr val="FFFFFF"/>
                </a:solidFill>
              </a:rPr>
              <a:t>lengan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tangan</a:t>
            </a:r>
            <a:r>
              <a:rPr lang="en-US" sz="1600" dirty="0">
                <a:solidFill>
                  <a:srgbClr val="FFFFFF"/>
                </a:solidFill>
              </a:rPr>
              <a:t>, </a:t>
            </a:r>
            <a:r>
              <a:rPr lang="en-US" sz="1600" dirty="0" err="1">
                <a:solidFill>
                  <a:srgbClr val="FFFFFF"/>
                </a:solidFill>
              </a:rPr>
              <a:t>pergelangan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tangan</a:t>
            </a:r>
            <a:r>
              <a:rPr lang="en-US" sz="1600" dirty="0">
                <a:solidFill>
                  <a:srgbClr val="FFFFFF"/>
                </a:solidFill>
              </a:rPr>
              <a:t>, </a:t>
            </a:r>
            <a:r>
              <a:rPr lang="en-US" sz="1600" dirty="0" err="1">
                <a:solidFill>
                  <a:srgbClr val="FFFFFF"/>
                </a:solidFill>
              </a:rPr>
              <a:t>tangan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selain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jari</a:t>
            </a:r>
            <a:r>
              <a:rPr lang="en-US" sz="1600" dirty="0">
                <a:solidFill>
                  <a:srgbClr val="FFFFFF"/>
                </a:solidFill>
              </a:rPr>
              <a:t>, </a:t>
            </a:r>
            <a:r>
              <a:rPr lang="en-US" sz="1600" dirty="0" err="1">
                <a:solidFill>
                  <a:srgbClr val="FFFFFF"/>
                </a:solidFill>
              </a:rPr>
              <a:t>jari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tangan</a:t>
            </a:r>
            <a:r>
              <a:rPr lang="en-US" sz="1600" dirty="0">
                <a:solidFill>
                  <a:srgbClr val="FFFFFF"/>
                </a:solidFill>
              </a:rPr>
              <a:t>. </a:t>
            </a:r>
          </a:p>
          <a:p>
            <a:pPr marL="285750" indent="-285750">
              <a:lnSpc>
                <a:spcPct val="90000"/>
              </a:lnSpc>
              <a:buFont typeface="Wingdings 2" charset="2"/>
              <a:buChar char=""/>
            </a:pPr>
            <a:r>
              <a:rPr lang="en-US" sz="1600" dirty="0">
                <a:solidFill>
                  <a:srgbClr val="FFFFFF"/>
                </a:solidFill>
              </a:rPr>
              <a:t>Alat </a:t>
            </a:r>
            <a:r>
              <a:rPr lang="en-US" sz="1600" dirty="0" err="1">
                <a:solidFill>
                  <a:srgbClr val="FFFFFF"/>
                </a:solidFill>
              </a:rPr>
              <a:t>gerak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bawah</a:t>
            </a:r>
            <a:r>
              <a:rPr lang="en-US" sz="1600" dirty="0">
                <a:solidFill>
                  <a:srgbClr val="FFFFFF"/>
                </a:solidFill>
              </a:rPr>
              <a:t>; </a:t>
            </a:r>
            <a:r>
              <a:rPr lang="en-US" sz="1600" dirty="0" err="1">
                <a:solidFill>
                  <a:srgbClr val="FFFFFF"/>
                </a:solidFill>
              </a:rPr>
              <a:t>lutut</a:t>
            </a:r>
            <a:r>
              <a:rPr lang="en-US" sz="1600" dirty="0">
                <a:solidFill>
                  <a:srgbClr val="FFFFFF"/>
                </a:solidFill>
              </a:rPr>
              <a:t>, </a:t>
            </a:r>
            <a:r>
              <a:rPr lang="en-US" sz="1600" dirty="0" err="1">
                <a:solidFill>
                  <a:srgbClr val="FFFFFF"/>
                </a:solidFill>
              </a:rPr>
              <a:t>pergelangan</a:t>
            </a:r>
            <a:r>
              <a:rPr lang="en-US" sz="1600" dirty="0">
                <a:solidFill>
                  <a:srgbClr val="FFFFFF"/>
                </a:solidFill>
              </a:rPr>
              <a:t> kaki, kaki </a:t>
            </a:r>
            <a:r>
              <a:rPr lang="en-US" sz="1600" dirty="0" err="1">
                <a:solidFill>
                  <a:srgbClr val="FFFFFF"/>
                </a:solidFill>
              </a:rPr>
              <a:t>selain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jari</a:t>
            </a:r>
            <a:r>
              <a:rPr lang="en-US" sz="1600" dirty="0">
                <a:solidFill>
                  <a:srgbClr val="FFFFFF"/>
                </a:solidFill>
              </a:rPr>
              <a:t> kaki, </a:t>
            </a:r>
            <a:r>
              <a:rPr lang="en-US" sz="1600" dirty="0" err="1">
                <a:solidFill>
                  <a:srgbClr val="FFFFFF"/>
                </a:solidFill>
              </a:rPr>
              <a:t>jari</a:t>
            </a:r>
            <a:r>
              <a:rPr lang="en-US" sz="1600" dirty="0">
                <a:solidFill>
                  <a:srgbClr val="FFFFFF"/>
                </a:solidFill>
              </a:rPr>
              <a:t> kaki </a:t>
            </a:r>
          </a:p>
          <a:p>
            <a:pPr marL="285750" indent="-285750">
              <a:lnSpc>
                <a:spcPct val="90000"/>
              </a:lnSpc>
              <a:buFont typeface="Wingdings 2" charset="2"/>
              <a:buChar char=""/>
            </a:pP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Sistem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tubuh</a:t>
            </a:r>
            <a:r>
              <a:rPr lang="en-US" sz="1600" dirty="0">
                <a:solidFill>
                  <a:srgbClr val="FFFFFF"/>
                </a:solidFill>
              </a:rPr>
              <a:t>. </a:t>
            </a:r>
          </a:p>
          <a:p>
            <a:pPr marL="285750" indent="-285750">
              <a:lnSpc>
                <a:spcPct val="90000"/>
              </a:lnSpc>
              <a:buFont typeface="Wingdings 2" charset="2"/>
              <a:buChar char=""/>
            </a:pPr>
            <a:r>
              <a:rPr lang="en-US" sz="1600" dirty="0">
                <a:solidFill>
                  <a:srgbClr val="FFFFFF"/>
                </a:solidFill>
              </a:rPr>
              <a:t> Banyak </a:t>
            </a:r>
            <a:r>
              <a:rPr lang="en-US" sz="1600" dirty="0" err="1">
                <a:solidFill>
                  <a:srgbClr val="FFFFFF"/>
                </a:solidFill>
              </a:rPr>
              <a:t>bagian</a:t>
            </a:r>
            <a:endParaRPr lang="en-US" sz="16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3790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Freeform 6">
            <a:extLst>
              <a:ext uri="{FF2B5EF4-FFF2-40B4-BE49-F238E27FC236}">
                <a16:creationId xmlns:a16="http://schemas.microsoft.com/office/drawing/2014/main" id="{DA9A1ACB-4ECA-4EAE-AEAB-CE9C8C01E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963E82-43F7-4960-B75D-FEBF49EE0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6079" y="-11810"/>
            <a:ext cx="5359921" cy="9704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/>
              <a:t>DEFINISI RATE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30B26C-56E7-4CD5-B0A6-E6BDAEC45D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9394" y="1139687"/>
            <a:ext cx="6062136" cy="5579165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dirty="0"/>
              <a:t>a. Incident rate.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kejadian</a:t>
            </a:r>
            <a:r>
              <a:rPr lang="en-US" sz="2000" dirty="0"/>
              <a:t>/</a:t>
            </a:r>
            <a:r>
              <a:rPr lang="en-US" sz="2000" dirty="0" err="1"/>
              <a:t>kecelakaan</a:t>
            </a:r>
            <a:r>
              <a:rPr lang="en-US" sz="2000" dirty="0"/>
              <a:t> </a:t>
            </a:r>
            <a:r>
              <a:rPr lang="en-US" sz="2000" dirty="0" err="1"/>
              <a:t>cidera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sakit</a:t>
            </a:r>
            <a:r>
              <a:rPr lang="en-US" sz="2000" dirty="0"/>
              <a:t> </a:t>
            </a:r>
            <a:r>
              <a:rPr lang="en-US" sz="2000" dirty="0" err="1"/>
              <a:t>akibat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seratus</a:t>
            </a:r>
            <a:r>
              <a:rPr lang="en-US" sz="2000" dirty="0"/>
              <a:t> orang </a:t>
            </a:r>
            <a:r>
              <a:rPr lang="en-US" sz="2000" dirty="0" err="1"/>
              <a:t>karyawan</a:t>
            </a:r>
            <a:r>
              <a:rPr lang="en-US" sz="2000" dirty="0"/>
              <a:t> yang </a:t>
            </a:r>
            <a:r>
              <a:rPr lang="en-US" sz="2000" dirty="0" err="1"/>
              <a:t>dipekerjakan</a:t>
            </a:r>
            <a:r>
              <a:rPr lang="en-US" sz="2000" dirty="0"/>
              <a:t>. 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b. </a:t>
            </a:r>
            <a:r>
              <a:rPr lang="en-US" sz="2000" dirty="0" err="1"/>
              <a:t>Frekwensi</a:t>
            </a:r>
            <a:r>
              <a:rPr lang="en-US" sz="2000" dirty="0"/>
              <a:t> rate.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kejadian</a:t>
            </a:r>
            <a:r>
              <a:rPr lang="en-US" sz="2000" dirty="0"/>
              <a:t> </a:t>
            </a:r>
            <a:r>
              <a:rPr lang="en-US" sz="2000" dirty="0" err="1"/>
              <a:t>cidera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sakit</a:t>
            </a:r>
            <a:r>
              <a:rPr lang="en-US" sz="2000" dirty="0"/>
              <a:t> </a:t>
            </a:r>
            <a:r>
              <a:rPr lang="en-US" sz="2000" dirty="0" err="1"/>
              <a:t>akibat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juta</a:t>
            </a:r>
            <a:r>
              <a:rPr lang="en-US" sz="2000" dirty="0"/>
              <a:t> jam </a:t>
            </a:r>
            <a:r>
              <a:rPr lang="en-US" sz="2000" dirty="0" err="1"/>
              <a:t>kerja</a:t>
            </a:r>
            <a:r>
              <a:rPr lang="en-US" sz="20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c. Loss Time Injury </a:t>
            </a:r>
            <a:r>
              <a:rPr lang="en-US" sz="2000" dirty="0" err="1"/>
              <a:t>Frekwensi</a:t>
            </a:r>
            <a:r>
              <a:rPr lang="en-US" sz="2000" dirty="0"/>
              <a:t> Rate.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cidera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sakit</a:t>
            </a:r>
            <a:r>
              <a:rPr lang="en-US" sz="2000" dirty="0"/>
              <a:t> </a:t>
            </a:r>
            <a:r>
              <a:rPr lang="en-US" sz="2000" dirty="0" err="1"/>
              <a:t>akibat</a:t>
            </a:r>
            <a:r>
              <a:rPr lang="en-US" sz="2000" dirty="0"/>
              <a:t> </a:t>
            </a:r>
            <a:r>
              <a:rPr lang="en-US" sz="2000" dirty="0" err="1"/>
              <a:t>kecelakaan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</a:t>
            </a:r>
            <a:r>
              <a:rPr lang="en-US" sz="2000" dirty="0" err="1"/>
              <a:t>dibagi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juta</a:t>
            </a:r>
            <a:r>
              <a:rPr lang="en-US" sz="2000" dirty="0"/>
              <a:t> jam </a:t>
            </a:r>
            <a:r>
              <a:rPr lang="en-US" sz="2000" dirty="0" err="1"/>
              <a:t>kerja</a:t>
            </a:r>
            <a:r>
              <a:rPr lang="en-US" sz="20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 d. Severity Rate. Waktu (</a:t>
            </a:r>
            <a:r>
              <a:rPr lang="en-US" sz="2000" dirty="0" err="1"/>
              <a:t>hari</a:t>
            </a:r>
            <a:r>
              <a:rPr lang="en-US" sz="2000" dirty="0"/>
              <a:t>) yang </a:t>
            </a:r>
            <a:r>
              <a:rPr lang="en-US" sz="2000" dirty="0" err="1"/>
              <a:t>hilang</a:t>
            </a:r>
            <a:r>
              <a:rPr lang="en-US" sz="2000" dirty="0"/>
              <a:t> dan </a:t>
            </a:r>
            <a:r>
              <a:rPr lang="en-US" sz="2000" dirty="0" err="1"/>
              <a:t>waktu</a:t>
            </a:r>
            <a:r>
              <a:rPr lang="en-US" sz="2000" dirty="0"/>
              <a:t> pada (</a:t>
            </a:r>
            <a:r>
              <a:rPr lang="en-US" sz="2000" dirty="0" err="1"/>
              <a:t>hari</a:t>
            </a:r>
            <a:r>
              <a:rPr lang="en-US" sz="2000" dirty="0"/>
              <a:t>) </a:t>
            </a:r>
            <a:r>
              <a:rPr lang="en-US" sz="2000" dirty="0" err="1"/>
              <a:t>pekerjaan</a:t>
            </a:r>
            <a:r>
              <a:rPr lang="en-US" sz="2000" dirty="0"/>
              <a:t> </a:t>
            </a:r>
            <a:r>
              <a:rPr lang="en-US" sz="2000" dirty="0" err="1"/>
              <a:t>alternatif</a:t>
            </a:r>
            <a:r>
              <a:rPr lang="en-US" sz="2000" dirty="0"/>
              <a:t> yang </a:t>
            </a:r>
            <a:r>
              <a:rPr lang="en-US" sz="2000" dirty="0" err="1"/>
              <a:t>hilang</a:t>
            </a:r>
            <a:r>
              <a:rPr lang="en-US" sz="2000" dirty="0"/>
              <a:t> </a:t>
            </a:r>
            <a:r>
              <a:rPr lang="en-US" sz="2000" dirty="0" err="1"/>
              <a:t>dibagi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juta</a:t>
            </a:r>
            <a:r>
              <a:rPr lang="en-US" sz="2000" dirty="0"/>
              <a:t> jam </a:t>
            </a:r>
            <a:r>
              <a:rPr lang="en-US" sz="2000" dirty="0" err="1"/>
              <a:t>kerja</a:t>
            </a:r>
            <a:r>
              <a:rPr lang="en-US" sz="20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 e. Total Recordable Injury </a:t>
            </a:r>
            <a:r>
              <a:rPr lang="en-US" sz="2000" dirty="0" err="1"/>
              <a:t>Frekwensi</a:t>
            </a:r>
            <a:r>
              <a:rPr lang="en-US" sz="2000" dirty="0"/>
              <a:t> Rate. </a:t>
            </a:r>
            <a:r>
              <a:rPr lang="en-US" sz="2000" dirty="0" err="1"/>
              <a:t>Jumlah</a:t>
            </a:r>
            <a:r>
              <a:rPr lang="en-US" sz="2000" dirty="0"/>
              <a:t> total </a:t>
            </a:r>
            <a:r>
              <a:rPr lang="en-US" sz="2000" dirty="0" err="1"/>
              <a:t>cidera</a:t>
            </a:r>
            <a:r>
              <a:rPr lang="en-US" sz="2000" dirty="0"/>
              <a:t> </a:t>
            </a:r>
            <a:r>
              <a:rPr lang="en-US" sz="2000" dirty="0" err="1"/>
              <a:t>akibat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yang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dicatat</a:t>
            </a:r>
            <a:r>
              <a:rPr lang="en-US" sz="2000" dirty="0"/>
              <a:t> (MTI, LTI &amp; </a:t>
            </a:r>
            <a:r>
              <a:rPr lang="en-US" sz="2000" dirty="0" err="1"/>
              <a:t>Cidera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mampu</a:t>
            </a:r>
            <a:r>
              <a:rPr lang="en-US" sz="2000" dirty="0"/>
              <a:t> </a:t>
            </a:r>
            <a:r>
              <a:rPr lang="en-US" sz="2000" dirty="0" err="1"/>
              <a:t>bekerja</a:t>
            </a:r>
            <a:r>
              <a:rPr lang="en-US" sz="2000" dirty="0"/>
              <a:t>) </a:t>
            </a:r>
            <a:r>
              <a:rPr lang="en-US" sz="2000" dirty="0" err="1"/>
              <a:t>dibagi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juta</a:t>
            </a:r>
            <a:r>
              <a:rPr lang="en-US" sz="2000" dirty="0"/>
              <a:t> jam </a:t>
            </a:r>
            <a:r>
              <a:rPr lang="en-US" sz="2000" dirty="0" err="1"/>
              <a:t>kerja</a:t>
            </a:r>
            <a:endParaRPr lang="en-US" sz="2000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1C524A27-B6C0-41EA-ABCB-AA2E61FC0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75898" y="0"/>
            <a:ext cx="571305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ounded Rectangle 17">
            <a:extLst>
              <a:ext uri="{FF2B5EF4-FFF2-40B4-BE49-F238E27FC236}">
                <a16:creationId xmlns:a16="http://schemas.microsoft.com/office/drawing/2014/main" id="{F3FCE8DC-E7A6-4A8F-BB57-A87EC4B84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28932" y="958640"/>
            <a:ext cx="4419604" cy="4945244"/>
          </a:xfrm>
          <a:prstGeom prst="roundRect">
            <a:avLst>
              <a:gd name="adj" fmla="val 3513"/>
            </a:avLst>
          </a:prstGeom>
          <a:solidFill>
            <a:schemeClr val="tx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 descr="Supplier Safety Kerja | Alat K3 Terlengkap">
            <a:extLst>
              <a:ext uri="{FF2B5EF4-FFF2-40B4-BE49-F238E27FC236}">
                <a16:creationId xmlns:a16="http://schemas.microsoft.com/office/drawing/2014/main" id="{40453441-9EE9-419C-91E8-E81D82757E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15" r="25077" b="1"/>
          <a:stretch/>
        </p:blipFill>
        <p:spPr bwMode="auto">
          <a:xfrm>
            <a:off x="7235269" y="1046495"/>
            <a:ext cx="3832042" cy="4330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4859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1881</Words>
  <Application>Microsoft Office PowerPoint</Application>
  <PresentationFormat>Widescreen</PresentationFormat>
  <Paragraphs>136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Century Gothic</vt:lpstr>
      <vt:lpstr>Wingdings 2</vt:lpstr>
      <vt:lpstr>Quotable</vt:lpstr>
      <vt:lpstr>KESEHATAN DAN KESELAMATAN KERJA (K3)</vt:lpstr>
      <vt:lpstr>SEJARAH KESEHATAN DAN KESELAMATAN KERJA (K3)</vt:lpstr>
      <vt:lpstr>PENGERTIAN K3</vt:lpstr>
      <vt:lpstr>TUJUAN PENERAPAN K3</vt:lpstr>
      <vt:lpstr>KECELAKAAN AKIBAT KERJA (KAK)</vt:lpstr>
      <vt:lpstr>KLASIFIKASI KECELAKAAN KERJA</vt:lpstr>
      <vt:lpstr>DAMPAK KECELAKAAN KERJA</vt:lpstr>
      <vt:lpstr>CIDERA AKIBAT KECELAKAAN KERJA </vt:lpstr>
      <vt:lpstr>DEFINISI RATE</vt:lpstr>
      <vt:lpstr>FAKTOR PENYEBAB TERJADINYA KECELAKAAN KERJA</vt:lpstr>
      <vt:lpstr>TEORI PENYEBAB KECELAKAAN KERJA</vt:lpstr>
      <vt:lpstr>KATEGORI KECELAKAAN KERJA</vt:lpstr>
      <vt:lpstr>UKURAN STATISTIK KECELAKAAN</vt:lpstr>
      <vt:lpstr>CONTOH HITUNGAN</vt:lpstr>
      <vt:lpstr>CONTOH HITUNGAN</vt:lpstr>
      <vt:lpstr>Angka jumlah hari yang hilang tidak sama bagi seluruh negara. Oleh Internatinal Labour Organization (ILO) ditetapkan angka-angka sebagai berikut:</vt:lpstr>
      <vt:lpstr>PowerPoint Presentation</vt:lpstr>
      <vt:lpstr>PENYAKIT AKIBAT KERJA (PAK)</vt:lpstr>
      <vt:lpstr>PENYEBAB PAK</vt:lpstr>
      <vt:lpstr>PENCEGAHAN PAK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KESEHATAN DAN KESELAMATAN KERJA (K3)</dc:title>
  <dc:creator>Elfia Nora</dc:creator>
  <cp:lastModifiedBy>Elfia Nora</cp:lastModifiedBy>
  <cp:revision>8</cp:revision>
  <dcterms:created xsi:type="dcterms:W3CDTF">2020-11-15T09:14:15Z</dcterms:created>
  <dcterms:modified xsi:type="dcterms:W3CDTF">2021-06-25T12:23:15Z</dcterms:modified>
</cp:coreProperties>
</file>