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6" r:id="rId8"/>
    <p:sldId id="267" r:id="rId9"/>
    <p:sldId id="268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50E84-EC15-43A8-8663-673BBB1A0B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41A556-0362-40F7-80BA-EA0B38025E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BFC81-9D31-4FF9-A58E-EE9077373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1B7A-6772-43A8-944F-7BD46F3BEEE4}" type="datetimeFigureOut">
              <a:rPr lang="en-ID" smtClean="0"/>
              <a:t>30/10/2020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ABB334-F755-47D3-97BD-D701F24AC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4B7D92-8F21-4E92-B674-5B75E49A2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F5F9-55FF-41FF-87A7-A2C49AD932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22349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E4844-802C-4D29-86EB-4B85D3139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B173C2-B660-4FEA-B35E-22A7CF38B2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82174A-EEE8-42AE-AED5-5FDE9DDC5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1B7A-6772-43A8-944F-7BD46F3BEEE4}" type="datetimeFigureOut">
              <a:rPr lang="en-ID" smtClean="0"/>
              <a:t>30/10/2020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63C18-C9C8-4E90-82A9-609267D7E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B7ABC-CD94-4BFB-96EC-3A794880F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F5F9-55FF-41FF-87A7-A2C49AD932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97035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AF76C3-6845-4FB5-8F30-D2B57CF3F4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B1F11E-C394-4C6B-A5DB-D447EA7DF6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E150CB-BEE4-46FD-A522-DFE046F67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1B7A-6772-43A8-944F-7BD46F3BEEE4}" type="datetimeFigureOut">
              <a:rPr lang="en-ID" smtClean="0"/>
              <a:t>30/10/2020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FE45CD-691E-450B-BB09-B73F5E05B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2FA5D-3050-460F-A6DB-AE0AF5DF2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F5F9-55FF-41FF-87A7-A2C49AD932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76358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25547-F29D-49B4-9E43-6DD67FF3C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DD3B33-E7A5-4E5F-BEC8-8F33E8B909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50A24-2525-4A8B-AB92-5652DD5EC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1B7A-6772-43A8-944F-7BD46F3BEEE4}" type="datetimeFigureOut">
              <a:rPr lang="en-ID" smtClean="0"/>
              <a:t>30/10/2020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DA6B39-818F-48EB-8EAF-BC0EEEF70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EC4BD1-FCB0-47AD-9C54-8607D8AE5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F5F9-55FF-41FF-87A7-A2C49AD932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78516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8F57B-2B05-4116-9A94-59C63FB5F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4B68AB-8633-4679-8F65-FCA49EEFAB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12B8CA-4F1A-460C-91FA-9DB9A0431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1B7A-6772-43A8-944F-7BD46F3BEEE4}" type="datetimeFigureOut">
              <a:rPr lang="en-ID" smtClean="0"/>
              <a:t>30/10/2020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148A9-FB8E-4841-8096-EF0E93CC1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F096B-2D94-4A1E-8453-EB682E44C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F5F9-55FF-41FF-87A7-A2C49AD932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01449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DC9DC-1172-4562-B296-5FF2EF4B7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C772E-6FAD-4181-8C19-253152EB58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6F7BEC-F8E7-4BE8-8B6E-608057409F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DE5E8B-BA3A-4DE4-96A6-351EBE2C8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1B7A-6772-43A8-944F-7BD46F3BEEE4}" type="datetimeFigureOut">
              <a:rPr lang="en-ID" smtClean="0"/>
              <a:t>30/10/2020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B98C3D-6D59-4E8C-8DE2-398E2B14C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1190BC-C37B-499A-8266-AA2F96E88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F5F9-55FF-41FF-87A7-A2C49AD932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3902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01361-BF45-4125-B193-45AE73DF0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5F1272-7C4C-4097-BD2F-FE5304942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8AAA52-4EFF-4CEE-B859-56F2142185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8CD72B-F9D7-440B-BAEB-CD08D65B19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9C179F-1943-4D9A-B6F9-63B7D93185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76AD8F-C694-4A89-9132-CA35A43FF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1B7A-6772-43A8-944F-7BD46F3BEEE4}" type="datetimeFigureOut">
              <a:rPr lang="en-ID" smtClean="0"/>
              <a:t>30/10/2020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3E1996-13E6-4544-9C2F-CACF2CA13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8A2D08-3E43-4C96-BD90-26EDF8C94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F5F9-55FF-41FF-87A7-A2C49AD932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44338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E07FC-C9C9-4D35-9F01-8B0C4D605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961611-C5BF-47FC-B30E-758C06DEA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1B7A-6772-43A8-944F-7BD46F3BEEE4}" type="datetimeFigureOut">
              <a:rPr lang="en-ID" smtClean="0"/>
              <a:t>30/10/2020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99427F-430F-4A9F-B6C1-C7D558499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52F349-CAB1-4936-9481-F9F06355D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F5F9-55FF-41FF-87A7-A2C49AD932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79306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C846B4-D30E-446F-A17F-F74DA20C5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1B7A-6772-43A8-944F-7BD46F3BEEE4}" type="datetimeFigureOut">
              <a:rPr lang="en-ID" smtClean="0"/>
              <a:t>30/10/2020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CABFD6-F93C-496A-97CD-B89906340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551BED-6A67-4C36-8EBD-5ED2A4590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F5F9-55FF-41FF-87A7-A2C49AD932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5915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2171C-21AC-4F49-8865-60E2ECFED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6D75B-66F9-43B6-B4F1-91F2899E2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360F5D-B5DC-4405-8DB1-1AE5420B4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3D61C-ACCD-45E7-8276-40C5FD347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1B7A-6772-43A8-944F-7BD46F3BEEE4}" type="datetimeFigureOut">
              <a:rPr lang="en-ID" smtClean="0"/>
              <a:t>30/10/2020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F85D90-0099-4F41-B5C3-5106473A7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C1D95-D75B-4DC4-A1A6-A8B06B5B6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F5F9-55FF-41FF-87A7-A2C49AD932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6607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E5151-3E8E-405E-B33A-748DC978F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CFC8BE-5AD8-4090-B989-CE257A53A7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D3F72E-A18A-4EA7-8B6B-6CDFE3EC2A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53FB2-468B-4F0B-9BC3-BA0EB5EDC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1B7A-6772-43A8-944F-7BD46F3BEEE4}" type="datetimeFigureOut">
              <a:rPr lang="en-ID" smtClean="0"/>
              <a:t>30/10/2020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0A189E-240B-4E5F-AB9B-3AB62BB85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1AEE95-20C5-43C9-B96E-E23AC437D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F5F9-55FF-41FF-87A7-A2C49AD932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33764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0D27B2-30CF-4CDF-B420-26F039F9F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A06D76-D765-4A1B-BE30-743CC93784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5B946-7554-456B-B0E3-CB8508FF65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31B7A-6772-43A8-944F-7BD46F3BEEE4}" type="datetimeFigureOut">
              <a:rPr lang="en-ID" smtClean="0"/>
              <a:t>30/10/2020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2EA625-AECE-4059-906A-6D2F3B83F0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C72CE-53A4-4E60-B38A-1330E93E6E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DF5F9-55FF-41FF-87A7-A2C49AD932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5139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F21A0F-974B-4C38-AE76-F8624C4735D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5627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8E26D9-B97C-4A7E-BC49-CA6E9EBAD7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029" y="2233990"/>
            <a:ext cx="4023360" cy="2306637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/>
              <a:t>KOMPENSASI</a:t>
            </a:r>
            <a:endParaRPr lang="en-ID" sz="48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22238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EBF06A5-4173-45DE-87B1-0791E098A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5" descr="23-meeting-with-your-boss">
            <a:extLst>
              <a:ext uri="{FF2B5EF4-FFF2-40B4-BE49-F238E27FC236}">
                <a16:creationId xmlns:a16="http://schemas.microsoft.com/office/drawing/2014/main" id="{775E4751-708C-4B33-B503-040CB80EEB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9" b="-3"/>
          <a:stretch/>
        </p:blipFill>
        <p:spPr bwMode="auto">
          <a:xfrm>
            <a:off x="6728728" y="1690688"/>
            <a:ext cx="5463273" cy="5167312"/>
          </a:xfrm>
          <a:custGeom>
            <a:avLst/>
            <a:gdLst/>
            <a:ahLst/>
            <a:cxnLst/>
            <a:rect l="l" t="t" r="r" b="b"/>
            <a:pathLst>
              <a:path w="5463273" h="5167312">
                <a:moveTo>
                  <a:pt x="2391664" y="0"/>
                </a:moveTo>
                <a:lnTo>
                  <a:pt x="2729598" y="0"/>
                </a:lnTo>
                <a:lnTo>
                  <a:pt x="3668014" y="0"/>
                </a:lnTo>
                <a:lnTo>
                  <a:pt x="5463273" y="0"/>
                </a:lnTo>
                <a:lnTo>
                  <a:pt x="5463273" y="5167310"/>
                </a:lnTo>
                <a:lnTo>
                  <a:pt x="3668014" y="516731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81DAA37-DAFB-47C9-9EE7-11C030BEC8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0688"/>
            <a:ext cx="8958061" cy="5167312"/>
          </a:xfrm>
          <a:custGeom>
            <a:avLst/>
            <a:gdLst>
              <a:gd name="connsiteX0" fmla="*/ 0 w 8958061"/>
              <a:gd name="connsiteY0" fmla="*/ 0 h 5167312"/>
              <a:gd name="connsiteX1" fmla="*/ 7885684 w 8958061"/>
              <a:gd name="connsiteY1" fmla="*/ 0 h 5167312"/>
              <a:gd name="connsiteX2" fmla="*/ 7884964 w 8958061"/>
              <a:gd name="connsiteY2" fmla="*/ 952 h 5167312"/>
              <a:gd name="connsiteX3" fmla="*/ 8958061 w 8958061"/>
              <a:gd name="connsiteY3" fmla="*/ 952 h 5167312"/>
              <a:gd name="connsiteX4" fmla="*/ 6564182 w 8958061"/>
              <a:gd name="connsiteY4" fmla="*/ 5167312 h 5167312"/>
              <a:gd name="connsiteX5" fmla="*/ 3026607 w 8958061"/>
              <a:gd name="connsiteY5" fmla="*/ 5167312 h 5167312"/>
              <a:gd name="connsiteX6" fmla="*/ 3026607 w 8958061"/>
              <a:gd name="connsiteY6" fmla="*/ 5166360 h 5167312"/>
              <a:gd name="connsiteX7" fmla="*/ 0 w 8958061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58061" h="5167312">
                <a:moveTo>
                  <a:pt x="0" y="0"/>
                </a:moveTo>
                <a:lnTo>
                  <a:pt x="7885684" y="0"/>
                </a:lnTo>
                <a:lnTo>
                  <a:pt x="7884964" y="952"/>
                </a:lnTo>
                <a:lnTo>
                  <a:pt x="8958061" y="952"/>
                </a:lnTo>
                <a:lnTo>
                  <a:pt x="6564182" y="5167312"/>
                </a:lnTo>
                <a:lnTo>
                  <a:pt x="3026607" y="5167312"/>
                </a:lnTo>
                <a:lnTo>
                  <a:pt x="3026607" y="5166360"/>
                </a:lnTo>
                <a:lnTo>
                  <a:pt x="0" y="5166360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D89D1B-7CF7-41B7-A86F-BBFDD20C10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365759"/>
            <a:ext cx="7769352" cy="132588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>
                <a:solidFill>
                  <a:schemeClr val="bg1"/>
                </a:solidFill>
              </a:rPr>
              <a:t>METODE DAN SISTEM KOMPENSASI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4CBD955-7E14-485C-919F-EC1D1B9BC2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5410" y="2"/>
            <a:ext cx="2986590" cy="1511301"/>
          </a:xfrm>
          <a:custGeom>
            <a:avLst/>
            <a:gdLst>
              <a:gd name="connsiteX0" fmla="*/ 697617 w 2986590"/>
              <a:gd name="connsiteY0" fmla="*/ 0 h 1511301"/>
              <a:gd name="connsiteX1" fmla="*/ 1096710 w 2986590"/>
              <a:gd name="connsiteY1" fmla="*/ 0 h 1511301"/>
              <a:gd name="connsiteX2" fmla="*/ 1191330 w 2986590"/>
              <a:gd name="connsiteY2" fmla="*/ 0 h 1511301"/>
              <a:gd name="connsiteX3" fmla="*/ 2986590 w 2986590"/>
              <a:gd name="connsiteY3" fmla="*/ 0 h 1511301"/>
              <a:gd name="connsiteX4" fmla="*/ 2986590 w 2986590"/>
              <a:gd name="connsiteY4" fmla="*/ 1511301 h 1511301"/>
              <a:gd name="connsiteX5" fmla="*/ 1191330 w 2986590"/>
              <a:gd name="connsiteY5" fmla="*/ 1511301 h 1511301"/>
              <a:gd name="connsiteX6" fmla="*/ 399093 w 2986590"/>
              <a:gd name="connsiteY6" fmla="*/ 1511301 h 1511301"/>
              <a:gd name="connsiteX7" fmla="*/ 0 w 2986590"/>
              <a:gd name="connsiteY7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86590" h="1511301">
                <a:moveTo>
                  <a:pt x="697617" y="0"/>
                </a:moveTo>
                <a:lnTo>
                  <a:pt x="1096710" y="0"/>
                </a:lnTo>
                <a:lnTo>
                  <a:pt x="1191330" y="0"/>
                </a:lnTo>
                <a:lnTo>
                  <a:pt x="2986590" y="0"/>
                </a:lnTo>
                <a:lnTo>
                  <a:pt x="2986590" y="1511301"/>
                </a:lnTo>
                <a:lnTo>
                  <a:pt x="1191330" y="1511301"/>
                </a:lnTo>
                <a:lnTo>
                  <a:pt x="399093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F43641-753A-4129-87A3-2F11857809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2209800"/>
            <a:ext cx="5887479" cy="40100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1000" algn="l">
              <a:defRPr/>
            </a:pPr>
            <a:r>
              <a:rPr lang="en-US" sz="2000" dirty="0">
                <a:solidFill>
                  <a:srgbClr val="FFFFFF"/>
                </a:solidFill>
              </a:rPr>
              <a:t>1. </a:t>
            </a:r>
            <a:r>
              <a:rPr lang="en-US" sz="2000" dirty="0" err="1">
                <a:solidFill>
                  <a:srgbClr val="FFFFFF"/>
                </a:solidFill>
              </a:rPr>
              <a:t>Metode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tunggal</a:t>
            </a:r>
            <a:endParaRPr lang="en-US" sz="2000" dirty="0">
              <a:solidFill>
                <a:srgbClr val="FFFFFF"/>
              </a:solidFill>
            </a:endParaRPr>
          </a:p>
          <a:p>
            <a:pPr marL="381000" algn="l">
              <a:defRPr/>
            </a:pPr>
            <a:r>
              <a:rPr lang="en-US" sz="2000" dirty="0">
                <a:solidFill>
                  <a:srgbClr val="FFFFFF"/>
                </a:solidFill>
              </a:rPr>
              <a:t>“</a:t>
            </a:r>
            <a:r>
              <a:rPr lang="en-US" sz="2000" dirty="0" err="1">
                <a:solidFill>
                  <a:srgbClr val="FFFFFF"/>
                </a:solidFill>
              </a:rPr>
              <a:t>penetapan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gaji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berdasarkan</a:t>
            </a:r>
            <a:r>
              <a:rPr lang="en-US" sz="2000" dirty="0">
                <a:solidFill>
                  <a:srgbClr val="FFFFFF"/>
                </a:solidFill>
              </a:rPr>
              <a:t> ijazah </a:t>
            </a:r>
            <a:r>
              <a:rPr lang="en-US" sz="2000" dirty="0" err="1">
                <a:solidFill>
                  <a:srgbClr val="FFFFFF"/>
                </a:solidFill>
              </a:rPr>
              <a:t>terakhir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</a:p>
          <a:p>
            <a:pPr marL="381000" algn="l">
              <a:defRPr/>
            </a:pPr>
            <a:r>
              <a:rPr lang="en-US" sz="2000" dirty="0" err="1">
                <a:solidFill>
                  <a:srgbClr val="FFFFFF"/>
                </a:solidFill>
              </a:rPr>
              <a:t>pendidikan</a:t>
            </a:r>
            <a:r>
              <a:rPr lang="en-US" sz="2000" dirty="0">
                <a:solidFill>
                  <a:srgbClr val="FFFFFF"/>
                </a:solidFill>
              </a:rPr>
              <a:t> formal </a:t>
            </a:r>
            <a:r>
              <a:rPr lang="en-US" sz="2000" dirty="0" err="1">
                <a:solidFill>
                  <a:srgbClr val="FFFFFF"/>
                </a:solidFill>
              </a:rPr>
              <a:t>karyawan</a:t>
            </a:r>
            <a:r>
              <a:rPr lang="en-US" sz="2000" dirty="0">
                <a:solidFill>
                  <a:srgbClr val="FFFFFF"/>
                </a:solidFill>
              </a:rPr>
              <a:t>”.</a:t>
            </a:r>
          </a:p>
          <a:p>
            <a:pPr marL="381000" algn="l">
              <a:defRPr/>
            </a:pPr>
            <a:r>
              <a:rPr lang="en-US" sz="2000" dirty="0">
                <a:solidFill>
                  <a:srgbClr val="FFFFFF"/>
                </a:solidFill>
              </a:rPr>
              <a:t>2. </a:t>
            </a:r>
            <a:r>
              <a:rPr lang="en-US" sz="2000" dirty="0" err="1">
                <a:solidFill>
                  <a:srgbClr val="FFFFFF"/>
                </a:solidFill>
              </a:rPr>
              <a:t>Metode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Jamak</a:t>
            </a:r>
            <a:endParaRPr lang="en-US" sz="2000" dirty="0">
              <a:solidFill>
                <a:srgbClr val="FFFFFF"/>
              </a:solidFill>
            </a:endParaRPr>
          </a:p>
          <a:p>
            <a:pPr marL="381000" algn="l">
              <a:defRPr/>
            </a:pPr>
            <a:r>
              <a:rPr lang="en-US" sz="2000" dirty="0">
                <a:solidFill>
                  <a:srgbClr val="FFFFFF"/>
                </a:solidFill>
              </a:rPr>
              <a:t>“</a:t>
            </a:r>
            <a:r>
              <a:rPr lang="en-US" sz="2000" dirty="0" err="1">
                <a:solidFill>
                  <a:srgbClr val="FFFFFF"/>
                </a:solidFill>
              </a:rPr>
              <a:t>gaji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ditetapkan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berdasarkan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beberapa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</a:p>
          <a:p>
            <a:pPr marL="381000" algn="l">
              <a:defRPr/>
            </a:pPr>
            <a:r>
              <a:rPr lang="en-US" sz="2000" dirty="0" err="1">
                <a:solidFill>
                  <a:srgbClr val="FFFFFF"/>
                </a:solidFill>
              </a:rPr>
              <a:t>pertimbangan</a:t>
            </a:r>
            <a:r>
              <a:rPr lang="en-US" sz="2000" dirty="0">
                <a:solidFill>
                  <a:srgbClr val="FFFFFF"/>
                </a:solidFill>
              </a:rPr>
              <a:t>”.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2484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√Kompensasi Adalah: Pengertian, Jenis, Bentuk,Tujuan,Faktor">
            <a:extLst>
              <a:ext uri="{FF2B5EF4-FFF2-40B4-BE49-F238E27FC236}">
                <a16:creationId xmlns:a16="http://schemas.microsoft.com/office/drawing/2014/main" id="{19382F9D-75FA-495F-8F5F-E78CA886DC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78"/>
          <a:stretch/>
        </p:blipFill>
        <p:spPr bwMode="auto">
          <a:xfrm>
            <a:off x="20" y="10"/>
            <a:ext cx="1218893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5E8D2E83-FB3A-40E7-A9E5-7AB389D612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23809"/>
            <a:ext cx="11016943" cy="2262375"/>
          </a:xfrm>
          <a:custGeom>
            <a:avLst/>
            <a:gdLst>
              <a:gd name="connsiteX0" fmla="*/ 0 w 11016943"/>
              <a:gd name="connsiteY0" fmla="*/ 0 h 2262375"/>
              <a:gd name="connsiteX1" fmla="*/ 9969166 w 11016943"/>
              <a:gd name="connsiteY1" fmla="*/ 0 h 2262375"/>
              <a:gd name="connsiteX2" fmla="*/ 11016943 w 11016943"/>
              <a:gd name="connsiteY2" fmla="*/ 2262375 h 2262375"/>
              <a:gd name="connsiteX3" fmla="*/ 4942050 w 11016943"/>
              <a:gd name="connsiteY3" fmla="*/ 2262375 h 2262375"/>
              <a:gd name="connsiteX4" fmla="*/ 4582160 w 11016943"/>
              <a:gd name="connsiteY4" fmla="*/ 2262375 h 2262375"/>
              <a:gd name="connsiteX5" fmla="*/ 0 w 11016943"/>
              <a:gd name="connsiteY5" fmla="*/ 2262375 h 226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016943" h="2262375">
                <a:moveTo>
                  <a:pt x="0" y="0"/>
                </a:moveTo>
                <a:lnTo>
                  <a:pt x="9969166" y="0"/>
                </a:lnTo>
                <a:lnTo>
                  <a:pt x="11016943" y="2262375"/>
                </a:lnTo>
                <a:lnTo>
                  <a:pt x="4942050" y="2262375"/>
                </a:lnTo>
                <a:lnTo>
                  <a:pt x="4582160" y="2262375"/>
                </a:lnTo>
                <a:lnTo>
                  <a:pt x="0" y="2262375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A7FE74-FD0E-4647-85CD-EDC0EF9ADF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8062" y="4185749"/>
            <a:ext cx="9265771" cy="622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600"/>
              <a:t>SISTEM PEMBAYARAN KOMPENSASI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08AADC-C75C-4831-943F-93AED5AB1F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8063" y="4856921"/>
            <a:ext cx="9565028" cy="1249240"/>
          </a:xfrm>
        </p:spPr>
        <p:txBody>
          <a:bodyPr vert="horz" lIns="91440" tIns="45720" rIns="91440" bIns="45720" rtlCol="0">
            <a:normAutofit/>
          </a:bodyPr>
          <a:lstStyle/>
          <a:p>
            <a:pPr marL="609600" indent="-228600" algn="l">
              <a:buFont typeface="Arial" panose="020B0604020202020204" pitchFamily="34" charset="0"/>
              <a:buChar char="•"/>
              <a:defRPr/>
            </a:pPr>
            <a:r>
              <a:rPr lang="en-US" sz="1800"/>
              <a:t>Sistem waktu</a:t>
            </a:r>
          </a:p>
          <a:p>
            <a:pPr marL="609600" indent="-228600" algn="l">
              <a:buFont typeface="Arial" panose="020B0604020202020204" pitchFamily="34" charset="0"/>
              <a:buChar char="•"/>
              <a:defRPr/>
            </a:pPr>
            <a:r>
              <a:rPr lang="en-US" sz="1800"/>
              <a:t>Sistem hasil</a:t>
            </a:r>
          </a:p>
          <a:p>
            <a:pPr marL="609600" indent="-228600" algn="l">
              <a:buFont typeface="Arial" panose="020B0604020202020204" pitchFamily="34" charset="0"/>
              <a:buChar char="•"/>
              <a:defRPr/>
            </a:pPr>
            <a:r>
              <a:rPr lang="en-US" sz="1800"/>
              <a:t>Sistem Borongan</a:t>
            </a:r>
          </a:p>
          <a:p>
            <a:pPr indent="-228600" algn="l">
              <a:buFont typeface="Arial" panose="020B0604020202020204" pitchFamily="34" charset="0"/>
              <a:buChar char="•"/>
              <a:defRPr/>
            </a:pPr>
            <a:endParaRPr lang="en-US" sz="180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7880018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83A08-EBAE-48A8-B93E-76284C02D2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6591" y="473006"/>
            <a:ext cx="11211339" cy="1127193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FAKTOR-FAKTOR YANG MEMPENGARUHI KOMPENSASI</a:t>
            </a:r>
            <a:endParaRPr lang="en-ID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F4DA60-4331-4EDD-A046-362CBB4FD9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9114" y="2157551"/>
            <a:ext cx="10760764" cy="4508292"/>
          </a:xfrm>
        </p:spPr>
        <p:txBody>
          <a:bodyPr>
            <a:normAutofit fontScale="70000" lnSpcReduction="20000"/>
          </a:bodyPr>
          <a:lstStyle/>
          <a:p>
            <a:pPr marL="609600" indent="-609600" algn="just" eaLnBrk="1" hangingPunct="1">
              <a:buFont typeface="Wingdings" panose="05000000000000000000" pitchFamily="2" charset="2"/>
              <a:buAutoNum type="arabicPeriod"/>
              <a:defRPr/>
            </a:pPr>
            <a:r>
              <a:rPr lang="en-US" sz="4000" dirty="0" err="1"/>
              <a:t>Penawaran</a:t>
            </a:r>
            <a:r>
              <a:rPr lang="en-US" sz="4000" dirty="0"/>
              <a:t> dan </a:t>
            </a:r>
            <a:r>
              <a:rPr lang="en-US" sz="4000" dirty="0" err="1"/>
              <a:t>permintaan</a:t>
            </a:r>
            <a:r>
              <a:rPr lang="en-US" sz="4000" dirty="0"/>
              <a:t> </a:t>
            </a:r>
            <a:r>
              <a:rPr lang="en-US" sz="4000" dirty="0" err="1"/>
              <a:t>tenaga</a:t>
            </a:r>
            <a:r>
              <a:rPr lang="en-US" sz="4000" dirty="0"/>
              <a:t> </a:t>
            </a:r>
            <a:r>
              <a:rPr lang="en-US" sz="4000" dirty="0" err="1"/>
              <a:t>kerja</a:t>
            </a:r>
            <a:endParaRPr lang="en-US" sz="4000" dirty="0"/>
          </a:p>
          <a:p>
            <a:pPr marL="609600" indent="-609600" algn="just" eaLnBrk="1" hangingPunct="1">
              <a:buFont typeface="Wingdings" panose="05000000000000000000" pitchFamily="2" charset="2"/>
              <a:buAutoNum type="arabicPeriod"/>
              <a:defRPr/>
            </a:pPr>
            <a:r>
              <a:rPr lang="en-US" sz="4000" dirty="0" err="1"/>
              <a:t>Kemampuan</a:t>
            </a:r>
            <a:r>
              <a:rPr lang="en-US" sz="4000" dirty="0"/>
              <a:t> dan </a:t>
            </a:r>
            <a:r>
              <a:rPr lang="en-US" sz="4000" dirty="0" err="1"/>
              <a:t>kesediaan</a:t>
            </a:r>
            <a:r>
              <a:rPr lang="en-US" sz="4000" dirty="0"/>
              <a:t> </a:t>
            </a:r>
            <a:r>
              <a:rPr lang="en-US" sz="4000" dirty="0" err="1"/>
              <a:t>perusahaan</a:t>
            </a:r>
            <a:endParaRPr lang="en-US" sz="4000" dirty="0"/>
          </a:p>
          <a:p>
            <a:pPr marL="609600" indent="-609600" algn="just" eaLnBrk="1" hangingPunct="1">
              <a:buFont typeface="Wingdings" panose="05000000000000000000" pitchFamily="2" charset="2"/>
              <a:buAutoNum type="arabicPeriod"/>
              <a:defRPr/>
            </a:pPr>
            <a:r>
              <a:rPr lang="en-US" sz="4000" dirty="0" err="1"/>
              <a:t>Serikat</a:t>
            </a:r>
            <a:r>
              <a:rPr lang="en-US" sz="4000" dirty="0"/>
              <a:t> </a:t>
            </a:r>
            <a:r>
              <a:rPr lang="en-US" sz="4000" dirty="0" err="1"/>
              <a:t>buruh</a:t>
            </a:r>
            <a:r>
              <a:rPr lang="en-US" sz="4000" dirty="0"/>
              <a:t>/</a:t>
            </a:r>
            <a:r>
              <a:rPr lang="en-US" sz="4000" dirty="0" err="1"/>
              <a:t>organisasi</a:t>
            </a:r>
            <a:r>
              <a:rPr lang="en-US" sz="4000" dirty="0"/>
              <a:t> </a:t>
            </a:r>
            <a:r>
              <a:rPr lang="en-US" sz="4000" dirty="0" err="1"/>
              <a:t>karyawan</a:t>
            </a:r>
            <a:endParaRPr lang="en-US" sz="4000" dirty="0"/>
          </a:p>
          <a:p>
            <a:pPr marL="609600" indent="-609600" algn="just" eaLnBrk="1" hangingPunct="1">
              <a:buFont typeface="Wingdings" panose="05000000000000000000" pitchFamily="2" charset="2"/>
              <a:buAutoNum type="arabicPeriod"/>
              <a:defRPr/>
            </a:pPr>
            <a:r>
              <a:rPr lang="en-US" sz="4000" dirty="0" err="1"/>
              <a:t>Produktivitas</a:t>
            </a:r>
            <a:r>
              <a:rPr lang="en-US" sz="4000" dirty="0"/>
              <a:t> </a:t>
            </a:r>
            <a:r>
              <a:rPr lang="en-US" sz="4000" dirty="0" err="1"/>
              <a:t>kerja</a:t>
            </a:r>
            <a:r>
              <a:rPr lang="en-US" sz="4000" dirty="0"/>
              <a:t> </a:t>
            </a:r>
            <a:r>
              <a:rPr lang="en-US" sz="4000" dirty="0" err="1"/>
              <a:t>karyawan</a:t>
            </a:r>
            <a:endParaRPr lang="en-US" sz="4000" dirty="0"/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en-US" sz="4000" dirty="0"/>
              <a:t>5.     </a:t>
            </a:r>
            <a:r>
              <a:rPr lang="en-US" sz="4000" dirty="0" err="1"/>
              <a:t>Pemerintah</a:t>
            </a:r>
            <a:r>
              <a:rPr lang="en-US" sz="4000" dirty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UU dan </a:t>
            </a:r>
            <a:r>
              <a:rPr lang="en-US" sz="4000" dirty="0" err="1"/>
              <a:t>Kepres</a:t>
            </a:r>
            <a:endParaRPr lang="en-US" sz="4000" dirty="0"/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en-US" sz="4000" dirty="0"/>
              <a:t>6.     </a:t>
            </a:r>
            <a:r>
              <a:rPr lang="en-US" sz="4000" dirty="0" err="1"/>
              <a:t>Biaya</a:t>
            </a:r>
            <a:r>
              <a:rPr lang="en-US" sz="4000" dirty="0"/>
              <a:t> </a:t>
            </a:r>
            <a:r>
              <a:rPr lang="en-US" sz="4000" dirty="0" err="1"/>
              <a:t>hidup</a:t>
            </a:r>
            <a:endParaRPr lang="en-US" sz="4000" dirty="0"/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en-US" sz="4000" dirty="0"/>
              <a:t>7.     </a:t>
            </a:r>
            <a:r>
              <a:rPr lang="en-US" sz="4000" dirty="0" err="1"/>
              <a:t>Posisi</a:t>
            </a:r>
            <a:r>
              <a:rPr lang="en-US" sz="4000" dirty="0"/>
              <a:t> </a:t>
            </a:r>
            <a:r>
              <a:rPr lang="en-US" sz="4000" dirty="0" err="1"/>
              <a:t>jabatan</a:t>
            </a:r>
            <a:r>
              <a:rPr lang="en-US" sz="4000" dirty="0"/>
              <a:t> </a:t>
            </a:r>
            <a:r>
              <a:rPr lang="en-US" sz="4000" dirty="0" err="1"/>
              <a:t>karyawan</a:t>
            </a:r>
            <a:endParaRPr lang="en-US" sz="4000" dirty="0"/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en-US" sz="4000" dirty="0"/>
              <a:t>8.     Pendidikan dan </a:t>
            </a:r>
            <a:r>
              <a:rPr lang="en-US" sz="4000" dirty="0" err="1"/>
              <a:t>pengalaman</a:t>
            </a:r>
            <a:r>
              <a:rPr lang="en-US" sz="4000" dirty="0"/>
              <a:t> </a:t>
            </a:r>
            <a:r>
              <a:rPr lang="en-US" sz="4000" dirty="0" err="1"/>
              <a:t>kerja</a:t>
            </a:r>
            <a:endParaRPr lang="en-US" sz="4000" dirty="0"/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en-US" sz="4000" dirty="0"/>
              <a:t>9.     </a:t>
            </a:r>
            <a:r>
              <a:rPr lang="en-US" sz="4000" dirty="0" err="1"/>
              <a:t>Kondisi</a:t>
            </a:r>
            <a:r>
              <a:rPr lang="en-US" sz="4000" dirty="0"/>
              <a:t> </a:t>
            </a:r>
            <a:r>
              <a:rPr lang="en-US" sz="4000" dirty="0" err="1"/>
              <a:t>perekonomian</a:t>
            </a:r>
            <a:r>
              <a:rPr lang="en-US" sz="4000" dirty="0"/>
              <a:t> </a:t>
            </a:r>
            <a:r>
              <a:rPr lang="en-US" sz="4000" dirty="0" err="1"/>
              <a:t>nasional</a:t>
            </a:r>
            <a:endParaRPr lang="en-US" sz="4000" dirty="0"/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en-US" sz="4000" dirty="0"/>
              <a:t>10.   </a:t>
            </a:r>
            <a:r>
              <a:rPr lang="en-US" sz="4000" dirty="0" err="1"/>
              <a:t>Jenis</a:t>
            </a:r>
            <a:r>
              <a:rPr lang="en-US" sz="4000" dirty="0"/>
              <a:t> dan </a:t>
            </a:r>
            <a:r>
              <a:rPr lang="en-US" sz="4000" dirty="0" err="1"/>
              <a:t>sifat</a:t>
            </a:r>
            <a:r>
              <a:rPr lang="en-US" sz="4000" dirty="0"/>
              <a:t> </a:t>
            </a:r>
            <a:r>
              <a:rPr lang="en-US" sz="4000" dirty="0" err="1"/>
              <a:t>pekerjaan</a:t>
            </a:r>
            <a:endParaRPr lang="en-US" sz="4000" dirty="0"/>
          </a:p>
          <a:p>
            <a:pPr marL="609600" indent="-609600" algn="just" eaLnBrk="1" hangingPunct="1">
              <a:buFont typeface="Wingdings" panose="05000000000000000000" pitchFamily="2" charset="2"/>
              <a:buAutoNum type="arabicPeriod"/>
              <a:defRPr/>
            </a:pPr>
            <a:endParaRPr lang="en-US" sz="3600" dirty="0"/>
          </a:p>
          <a:p>
            <a:pPr algn="just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95273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5">
            <a:extLst>
              <a:ext uri="{FF2B5EF4-FFF2-40B4-BE49-F238E27FC236}">
                <a16:creationId xmlns:a16="http://schemas.microsoft.com/office/drawing/2014/main" id="{233F6408-E1FB-40EE-933F-488D38CCC7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" name="Freeform 23">
            <a:extLst>
              <a:ext uri="{FF2B5EF4-FFF2-40B4-BE49-F238E27FC236}">
                <a16:creationId xmlns:a16="http://schemas.microsoft.com/office/drawing/2014/main" id="{F055C0C5-567C-4C02-83F3-B427BC740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22E05B-B6B4-4ECA-B9F9-305CACD39F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65125"/>
            <a:ext cx="32004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altLang="en-US" sz="3200" dirty="0" err="1"/>
              <a:t>Jenis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Kompensasi</a:t>
            </a: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62E600-C055-4D07-94A3-0BB3347401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765" y="1825625"/>
            <a:ext cx="4426226" cy="4351338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indent="-228600" algn="just">
              <a:buFont typeface="Arial" panose="020B0604020202020204" pitchFamily="34" charset="0"/>
              <a:buChar char="•"/>
            </a:pPr>
            <a:r>
              <a:rPr lang="en-US" altLang="en-US" dirty="0" err="1"/>
              <a:t>Finansial</a:t>
            </a:r>
            <a:r>
              <a:rPr lang="en-US" altLang="en-US" dirty="0"/>
              <a:t>:</a:t>
            </a:r>
          </a:p>
          <a:p>
            <a:pPr indent="-228600" algn="just">
              <a:buFont typeface="Arial" panose="020B0604020202020204" pitchFamily="34" charset="0"/>
              <a:buChar char="•"/>
            </a:pPr>
            <a:r>
              <a:rPr lang="en-US" altLang="en-US" dirty="0" err="1"/>
              <a:t>Langsung</a:t>
            </a:r>
            <a:r>
              <a:rPr lang="en-US" altLang="en-US" dirty="0"/>
              <a:t>: </a:t>
            </a:r>
            <a:r>
              <a:rPr lang="en-US" altLang="en-US" dirty="0" err="1"/>
              <a:t>Pembayaran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perusahaan</a:t>
            </a:r>
            <a:r>
              <a:rPr lang="en-US" altLang="en-US" dirty="0"/>
              <a:t> </a:t>
            </a:r>
            <a:r>
              <a:rPr lang="en-US" altLang="en-US" dirty="0" err="1"/>
              <a:t>berupa</a:t>
            </a:r>
            <a:r>
              <a:rPr lang="en-US" altLang="en-US" dirty="0"/>
              <a:t> </a:t>
            </a:r>
            <a:r>
              <a:rPr lang="en-US" altLang="en-US" dirty="0" err="1"/>
              <a:t>upah</a:t>
            </a:r>
            <a:r>
              <a:rPr lang="en-US" altLang="en-US" dirty="0"/>
              <a:t>, </a:t>
            </a:r>
            <a:r>
              <a:rPr lang="en-US" altLang="en-US" dirty="0" err="1"/>
              <a:t>gaji</a:t>
            </a:r>
            <a:r>
              <a:rPr lang="en-US" altLang="en-US" dirty="0"/>
              <a:t>, </a:t>
            </a:r>
            <a:r>
              <a:rPr lang="en-US" altLang="en-US" dirty="0" err="1"/>
              <a:t>komisi</a:t>
            </a:r>
            <a:r>
              <a:rPr lang="en-US" altLang="en-US" dirty="0"/>
              <a:t>, bonus.</a:t>
            </a:r>
          </a:p>
          <a:p>
            <a:pPr indent="-228600" algn="just">
              <a:buFont typeface="Arial" panose="020B0604020202020204" pitchFamily="34" charset="0"/>
              <a:buChar char="•"/>
            </a:pPr>
            <a:r>
              <a:rPr lang="en-US" altLang="en-US" dirty="0" err="1"/>
              <a:t>Tak</a:t>
            </a:r>
            <a:r>
              <a:rPr lang="en-US" altLang="en-US" dirty="0"/>
              <a:t> </a:t>
            </a:r>
            <a:r>
              <a:rPr lang="en-US" altLang="en-US" dirty="0" err="1"/>
              <a:t>Langsung</a:t>
            </a:r>
            <a:r>
              <a:rPr lang="en-US" altLang="en-US" dirty="0"/>
              <a:t>: </a:t>
            </a:r>
            <a:r>
              <a:rPr lang="en-US" altLang="en-US" dirty="0" err="1"/>
              <a:t>Penghargaan</a:t>
            </a:r>
            <a:r>
              <a:rPr lang="en-US" altLang="en-US" dirty="0"/>
              <a:t> </a:t>
            </a:r>
            <a:r>
              <a:rPr lang="en-US" altLang="en-US" dirty="0" err="1"/>
              <a:t>dlm</a:t>
            </a:r>
            <a:r>
              <a:rPr lang="en-US" altLang="en-US" dirty="0"/>
              <a:t> </a:t>
            </a:r>
            <a:r>
              <a:rPr lang="en-US" altLang="en-US" dirty="0" err="1"/>
              <a:t>bentuk</a:t>
            </a:r>
            <a:r>
              <a:rPr lang="en-US" altLang="en-US" dirty="0"/>
              <a:t> </a:t>
            </a:r>
            <a:r>
              <a:rPr lang="en-US" altLang="en-US" dirty="0" err="1"/>
              <a:t>materi</a:t>
            </a:r>
            <a:r>
              <a:rPr lang="en-US" altLang="en-US" dirty="0"/>
              <a:t> yang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diterima</a:t>
            </a:r>
            <a:r>
              <a:rPr lang="en-US" altLang="en-US" dirty="0"/>
              <a:t> </a:t>
            </a: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dirty="0" err="1"/>
              <a:t>langsung</a:t>
            </a:r>
            <a:r>
              <a:rPr lang="en-US" altLang="en-US" dirty="0"/>
              <a:t>.</a:t>
            </a:r>
          </a:p>
          <a:p>
            <a:pPr indent="-228600" algn="just">
              <a:buFont typeface="Arial" panose="020B0604020202020204" pitchFamily="34" charset="0"/>
              <a:buChar char="•"/>
            </a:pPr>
            <a:r>
              <a:rPr lang="en-US" altLang="en-US" dirty="0"/>
              <a:t>Non financial: </a:t>
            </a:r>
            <a:r>
              <a:rPr lang="en-US" altLang="en-US" dirty="0" err="1"/>
              <a:t>Kepuasan</a:t>
            </a:r>
            <a:r>
              <a:rPr lang="en-US" altLang="en-US" dirty="0"/>
              <a:t> yang </a:t>
            </a:r>
            <a:r>
              <a:rPr lang="en-US" altLang="en-US" dirty="0" err="1"/>
              <a:t>diperoleh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pekerjaan</a:t>
            </a:r>
            <a:r>
              <a:rPr lang="en-US" altLang="en-US" dirty="0"/>
              <a:t> </a:t>
            </a:r>
            <a:r>
              <a:rPr lang="en-US" altLang="en-US" dirty="0" err="1"/>
              <a:t>itu</a:t>
            </a:r>
            <a:r>
              <a:rPr lang="en-US" altLang="en-US" dirty="0"/>
              <a:t> </a:t>
            </a:r>
            <a:r>
              <a:rPr lang="en-US" altLang="en-US" dirty="0" err="1"/>
              <a:t>sendiri</a:t>
            </a:r>
            <a:r>
              <a:rPr lang="en-US" altLang="en-US" dirty="0"/>
              <a:t> dan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lingkungan</a:t>
            </a:r>
            <a:r>
              <a:rPr lang="en-US" altLang="en-US" dirty="0"/>
              <a:t> </a:t>
            </a:r>
            <a:r>
              <a:rPr lang="en-US" altLang="en-US" dirty="0" err="1"/>
              <a:t>fisik</a:t>
            </a:r>
            <a:r>
              <a:rPr lang="en-US" altLang="en-US" dirty="0"/>
              <a:t>/</a:t>
            </a:r>
            <a:r>
              <a:rPr lang="en-US" altLang="en-US" dirty="0" err="1"/>
              <a:t>psikologis</a:t>
            </a:r>
            <a:r>
              <a:rPr lang="en-US" altLang="en-US" dirty="0"/>
              <a:t> </a:t>
            </a:r>
            <a:r>
              <a:rPr lang="en-US" altLang="en-US" dirty="0" err="1"/>
              <a:t>tempat</a:t>
            </a:r>
            <a:r>
              <a:rPr lang="en-US" altLang="en-US" dirty="0"/>
              <a:t> </a:t>
            </a:r>
            <a:r>
              <a:rPr lang="en-US" altLang="en-US" dirty="0" err="1"/>
              <a:t>sesorang</a:t>
            </a:r>
            <a:r>
              <a:rPr lang="en-US" altLang="en-US" dirty="0"/>
              <a:t> </a:t>
            </a:r>
            <a:r>
              <a:rPr lang="en-US" altLang="en-US" dirty="0" err="1"/>
              <a:t>bekerja</a:t>
            </a:r>
            <a:r>
              <a:rPr lang="en-US" altLang="en-US" dirty="0"/>
              <a:t>.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altLang="en-US" sz="18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sp>
        <p:nvSpPr>
          <p:cNvPr id="20" name="Rounded Rectangle 17">
            <a:extLst>
              <a:ext uri="{FF2B5EF4-FFF2-40B4-BE49-F238E27FC236}">
                <a16:creationId xmlns:a16="http://schemas.microsoft.com/office/drawing/2014/main" id="{E48B6BD6-5DED-4B86-A4B3-D35037F6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8945" y="958640"/>
            <a:ext cx="6269591" cy="4945244"/>
          </a:xfrm>
          <a:prstGeom prst="roundRect">
            <a:avLst>
              <a:gd name="adj" fmla="val 3513"/>
            </a:avLst>
          </a:prstGeom>
          <a:solidFill>
            <a:srgbClr val="FFFFFF"/>
          </a:solidFill>
          <a:ln w="15875">
            <a:solidFill>
              <a:srgbClr val="48605B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Perbedaan Kompensasi dan Benefit Karyawan - Retain Your Key Talents">
            <a:extLst>
              <a:ext uri="{FF2B5EF4-FFF2-40B4-BE49-F238E27FC236}">
                <a16:creationId xmlns:a16="http://schemas.microsoft.com/office/drawing/2014/main" id="{335266DE-0A0D-4E1D-8108-42436D78B8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00" r="8449" b="-2"/>
          <a:stretch/>
        </p:blipFill>
        <p:spPr bwMode="auto">
          <a:xfrm>
            <a:off x="5603706" y="1258529"/>
            <a:ext cx="5638853" cy="4330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989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EA7FE-92F6-452F-B20E-E4B81F8181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4579" y="629266"/>
            <a:ext cx="6422849" cy="167660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altLang="en-US" sz="4400" dirty="0" err="1"/>
              <a:t>Penentu</a:t>
            </a:r>
            <a:r>
              <a:rPr lang="en-US" altLang="en-US" sz="4400" dirty="0"/>
              <a:t> Utama </a:t>
            </a:r>
            <a:r>
              <a:rPr lang="en-US" altLang="en-US" sz="4400" dirty="0" err="1"/>
              <a:t>Kompensasi</a:t>
            </a:r>
            <a:r>
              <a:rPr lang="en-US" altLang="en-US" sz="4400" dirty="0"/>
              <a:t> </a:t>
            </a:r>
            <a:r>
              <a:rPr lang="en-US" altLang="en-US" sz="4400" dirty="0" err="1"/>
              <a:t>langsung</a:t>
            </a:r>
            <a:endParaRPr lang="en-US" sz="4400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8E20FA99-AAAC-4AF3-9FAE-707420324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6008" cy="6858000"/>
          </a:xfrm>
          <a:prstGeom prst="rect">
            <a:avLst/>
          </a:prstGeom>
          <a:solidFill>
            <a:srgbClr val="5B48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9">
            <a:extLst>
              <a:ext uri="{FF2B5EF4-FFF2-40B4-BE49-F238E27FC236}">
                <a16:creationId xmlns:a16="http://schemas.microsoft.com/office/drawing/2014/main" id="{9573BE85-6043-4C3A-A7DD-483A0A5FB7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559407"/>
            <a:ext cx="3666744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Kompensasi itu apa? dan Apa Saja Indikatornya - nulisweb">
            <a:extLst>
              <a:ext uri="{FF2B5EF4-FFF2-40B4-BE49-F238E27FC236}">
                <a16:creationId xmlns:a16="http://schemas.microsoft.com/office/drawing/2014/main" id="{31FB330A-D720-4C4D-B905-D4012E88EE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90" r="55741" b="-1"/>
          <a:stretch/>
        </p:blipFill>
        <p:spPr bwMode="auto">
          <a:xfrm>
            <a:off x="649224" y="722376"/>
            <a:ext cx="3337560" cy="5413248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9AB05DED-147F-4541-A9B7-F37F0ED1D4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4581" y="2438400"/>
            <a:ext cx="6422848" cy="3785419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altLang="en-US" sz="2000" b="1" dirty="0" err="1"/>
              <a:t>Organisasi</a:t>
            </a:r>
            <a:r>
              <a:rPr lang="en-US" altLang="en-US" sz="2000" b="1" dirty="0"/>
              <a:t>/Perusahaan</a:t>
            </a:r>
            <a:r>
              <a:rPr lang="en-US" altLang="en-US" sz="2000" dirty="0"/>
              <a:t> (</a:t>
            </a:r>
            <a:r>
              <a:rPr lang="en-US" altLang="en-US" sz="2000" dirty="0" err="1"/>
              <a:t>kebijakan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politik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organisasi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kemampuan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membayar</a:t>
            </a:r>
            <a:r>
              <a:rPr lang="en-US" altLang="en-US" sz="2000" dirty="0"/>
              <a:t>).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altLang="en-US" sz="2000" b="1" dirty="0"/>
              <a:t>Labor Market</a:t>
            </a:r>
            <a:r>
              <a:rPr lang="en-US" altLang="en-US" sz="2000" dirty="0"/>
              <a:t> (survey </a:t>
            </a:r>
            <a:r>
              <a:rPr lang="en-US" altLang="en-US" sz="2000" dirty="0" err="1"/>
              <a:t>penggajian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biaya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hidup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perekonomian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informasi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terkini-dari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perekrut</a:t>
            </a:r>
            <a:r>
              <a:rPr lang="en-US" altLang="en-US" sz="2000" dirty="0"/>
              <a:t>/manager </a:t>
            </a:r>
            <a:r>
              <a:rPr lang="en-US" altLang="en-US" sz="2000" dirty="0" err="1"/>
              <a:t>lini</a:t>
            </a:r>
            <a:r>
              <a:rPr lang="en-US" altLang="en-US" sz="2000" dirty="0"/>
              <a:t>).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altLang="en-US" sz="2000" b="1" dirty="0"/>
              <a:t>The Job  </a:t>
            </a:r>
            <a:r>
              <a:rPr lang="en-US" altLang="en-US" sz="2000" dirty="0"/>
              <a:t>: </a:t>
            </a:r>
            <a:r>
              <a:rPr lang="en-US" altLang="en-US" sz="2000" dirty="0" err="1"/>
              <a:t>Deskripsi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pekerjaan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Evaluasi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pekerjaan</a:t>
            </a:r>
            <a:r>
              <a:rPr lang="en-US" altLang="en-US" sz="2000" dirty="0"/>
              <a:t>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altLang="en-US" sz="2000" b="1" dirty="0" err="1"/>
              <a:t>Karyawan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itu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sendiri</a:t>
            </a:r>
            <a:r>
              <a:rPr lang="en-US" altLang="en-US" sz="2000" dirty="0"/>
              <a:t>: </a:t>
            </a:r>
            <a:r>
              <a:rPr lang="en-US" altLang="en-US" sz="2000" i="1" dirty="0"/>
              <a:t>Performance based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berdasarkan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keahlian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kemampuan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senioritas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pengalaman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keanggotaan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dlm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organisasi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Potensi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keberuntungan</a:t>
            </a:r>
            <a:r>
              <a:rPr lang="en-US" altLang="en-US" sz="2000" dirty="0"/>
              <a:t>.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altLang="en-US" sz="20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altLang="en-US" sz="20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49102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5A30B-E992-4460-9FA6-924B4B9701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90122" y="989842"/>
            <a:ext cx="8401878" cy="1655761"/>
          </a:xfrm>
        </p:spPr>
        <p:txBody>
          <a:bodyPr>
            <a:normAutofit fontScale="90000"/>
          </a:bodyPr>
          <a:lstStyle/>
          <a:p>
            <a:r>
              <a:rPr lang="en-US" dirty="0"/>
              <a:t>INSENTIF</a:t>
            </a:r>
            <a:br>
              <a:rPr lang="en-US" dirty="0"/>
            </a:b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ECFCEA-7273-4118-B4EA-8AA1E3A45D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999" y="2530957"/>
            <a:ext cx="4306958" cy="3048208"/>
          </a:xfrm>
        </p:spPr>
        <p:txBody>
          <a:bodyPr>
            <a:normAutofit/>
          </a:bodyPr>
          <a:lstStyle/>
          <a:p>
            <a:pPr marL="514350" indent="-514350" algn="just">
              <a:buFont typeface="Wingdings" pitchFamily="2" charset="2"/>
              <a:buAutoNum type="arabicPeriod"/>
              <a:defRPr/>
            </a:pPr>
            <a:r>
              <a:rPr lang="en-US" sz="3200" dirty="0"/>
              <a:t>Program </a:t>
            </a:r>
            <a:r>
              <a:rPr lang="en-US" sz="3200" dirty="0" err="1"/>
              <a:t>Insentif</a:t>
            </a:r>
            <a:r>
              <a:rPr lang="en-US" sz="3200" dirty="0"/>
              <a:t> </a:t>
            </a:r>
            <a:r>
              <a:rPr lang="en-US" sz="3200" dirty="0" err="1"/>
              <a:t>individu</a:t>
            </a:r>
            <a:endParaRPr lang="en-US" sz="3200" dirty="0"/>
          </a:p>
          <a:p>
            <a:pPr marL="514350" indent="-514350" algn="just">
              <a:buFont typeface="Wingdings" pitchFamily="2" charset="2"/>
              <a:buAutoNum type="arabicPeriod"/>
              <a:defRPr/>
            </a:pPr>
            <a:r>
              <a:rPr lang="en-US" sz="3200" dirty="0"/>
              <a:t>Program-program </a:t>
            </a:r>
            <a:r>
              <a:rPr lang="en-US" sz="3200" dirty="0" err="1"/>
              <a:t>insentif</a:t>
            </a:r>
            <a:r>
              <a:rPr lang="en-US" sz="3200" dirty="0"/>
              <a:t> </a:t>
            </a:r>
            <a:r>
              <a:rPr lang="en-US" sz="3200" dirty="0" err="1"/>
              <a:t>kelompok</a:t>
            </a:r>
            <a:endParaRPr lang="en-US" sz="3200" dirty="0"/>
          </a:p>
          <a:p>
            <a:pPr algn="just">
              <a:defRPr/>
            </a:pPr>
            <a:endParaRPr lang="en-US" sz="2400" dirty="0"/>
          </a:p>
          <a:p>
            <a:pPr algn="just"/>
            <a:endParaRPr lang="en-ID" dirty="0"/>
          </a:p>
        </p:txBody>
      </p:sp>
      <p:pic>
        <p:nvPicPr>
          <p:cNvPr id="4100" name="Picture 4" descr="Kompensasi Karyawan, Apa Bentuk dan Jenisnya? - Talenta">
            <a:extLst>
              <a:ext uri="{FF2B5EF4-FFF2-40B4-BE49-F238E27FC236}">
                <a16:creationId xmlns:a16="http://schemas.microsoft.com/office/drawing/2014/main" id="{BB23EAB4-8EF0-4619-95C8-D2285CE6E4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955" y="238539"/>
            <a:ext cx="4157898" cy="5850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6090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3 Jenis Kompensasi Karyawan di Perusahaan Swasta | Sleekr">
            <a:extLst>
              <a:ext uri="{FF2B5EF4-FFF2-40B4-BE49-F238E27FC236}">
                <a16:creationId xmlns:a16="http://schemas.microsoft.com/office/drawing/2014/main" id="{275DF5DA-0AED-4A6C-A9E0-4F12C0B6520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1" r="23298"/>
          <a:stretch/>
        </p:blipFill>
        <p:spPr bwMode="auto">
          <a:xfrm>
            <a:off x="3523488" y="-1009053"/>
            <a:ext cx="8668512" cy="9202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361BC7-2BE7-413A-9993-4F4F792421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0" y="2649110"/>
            <a:ext cx="4023360" cy="1356061"/>
          </a:xfrm>
        </p:spPr>
        <p:txBody>
          <a:bodyPr anchor="b">
            <a:normAutofit fontScale="90000"/>
          </a:bodyPr>
          <a:lstStyle/>
          <a:p>
            <a:pPr algn="l"/>
            <a:r>
              <a:rPr lang="en-US" sz="4800" dirty="0"/>
              <a:t>TINGKAT GAJI</a:t>
            </a:r>
            <a:br>
              <a:rPr lang="en-US" sz="4800" dirty="0"/>
            </a:br>
            <a:endParaRPr lang="en-ID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59DD00-AA0E-45CD-9BAC-A0BEB2D365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695160"/>
            <a:ext cx="4023359" cy="1621091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/>
              <a:t>“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jumlah-jumlah</a:t>
            </a:r>
            <a:r>
              <a:rPr lang="en-US" dirty="0"/>
              <a:t> uang yang </a:t>
            </a:r>
            <a:r>
              <a:rPr lang="en-US" dirty="0" err="1"/>
              <a:t>diperoleh</a:t>
            </a:r>
            <a:r>
              <a:rPr lang="en-US" dirty="0"/>
              <a:t> rata-rata </a:t>
            </a:r>
            <a:r>
              <a:rPr lang="en-US" dirty="0" err="1"/>
              <a:t>pekerja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geografis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organisasinya</a:t>
            </a:r>
            <a:r>
              <a:rPr lang="en-US" dirty="0"/>
              <a:t>”.</a:t>
            </a:r>
          </a:p>
          <a:p>
            <a:pPr algn="l"/>
            <a:endParaRPr lang="en-US" sz="2000" dirty="0"/>
          </a:p>
          <a:p>
            <a:pPr algn="l"/>
            <a:endParaRPr lang="en-ID" sz="2000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51795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70">
            <a:extLst>
              <a:ext uri="{FF2B5EF4-FFF2-40B4-BE49-F238E27FC236}">
                <a16:creationId xmlns:a16="http://schemas.microsoft.com/office/drawing/2014/main" id="{7CA0DAA6-33B8-4A25-810D-2F4D816FB4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972594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7B3198-A9B3-48D9-A0C6-68C72E3F69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1307" y="640081"/>
            <a:ext cx="3377183" cy="3681976"/>
          </a:xfrm>
          <a:noFill/>
        </p:spPr>
        <p:txBody>
          <a:bodyPr>
            <a:normAutofit/>
          </a:bodyPr>
          <a:lstStyle/>
          <a:p>
            <a:pPr algn="l"/>
            <a:r>
              <a:rPr lang="en-US" sz="4400">
                <a:solidFill>
                  <a:schemeClr val="bg1"/>
                </a:solidFill>
              </a:rPr>
              <a:t>STRUKTUR GAJI</a:t>
            </a:r>
            <a:br>
              <a:rPr lang="en-US" sz="4400">
                <a:solidFill>
                  <a:schemeClr val="bg1"/>
                </a:solidFill>
              </a:rPr>
            </a:br>
            <a:endParaRPr lang="en-ID" sz="440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E3A066-C2BB-40FC-8DEE-6391B3687F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1307" y="4460487"/>
            <a:ext cx="3377184" cy="1757433"/>
          </a:xfrm>
          <a:noFill/>
        </p:spPr>
        <p:txBody>
          <a:bodyPr>
            <a:normAutofit/>
          </a:bodyPr>
          <a:lstStyle/>
          <a:p>
            <a:pPr algn="l"/>
            <a:r>
              <a:rPr lang="en-US" sz="1900">
                <a:solidFill>
                  <a:schemeClr val="bg1"/>
                </a:solidFill>
              </a:rPr>
              <a:t>“Hubungan gaji dalam pengelompokan tertentu. Penyusunan struktur gaji melibatkan suatu perbandingan pekerjaan-pekerjaan di dalam sebuah organisasi”. </a:t>
            </a:r>
          </a:p>
          <a:p>
            <a:pPr algn="l"/>
            <a:endParaRPr lang="en-ID" sz="1900">
              <a:solidFill>
                <a:schemeClr val="bg1"/>
              </a:solidFill>
            </a:endParaRPr>
          </a:p>
        </p:txBody>
      </p:sp>
      <p:pic>
        <p:nvPicPr>
          <p:cNvPr id="7170" name="Picture 2" descr="√Kompensasi Adalah: Pengertian, Jenis, Bentuk,Tujuan,Faktor">
            <a:extLst>
              <a:ext uri="{FF2B5EF4-FFF2-40B4-BE49-F238E27FC236}">
                <a16:creationId xmlns:a16="http://schemas.microsoft.com/office/drawing/2014/main" id="{FAB080EF-C0F7-4A8E-955B-1A5F589A7F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77" r="34669"/>
          <a:stretch/>
        </p:blipFill>
        <p:spPr bwMode="auto">
          <a:xfrm>
            <a:off x="4654297" y="10"/>
            <a:ext cx="7537704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6178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3C481-34C4-414C-BD44-9329189855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026" y="654878"/>
            <a:ext cx="9144000" cy="945322"/>
          </a:xfrm>
        </p:spPr>
        <p:txBody>
          <a:bodyPr>
            <a:normAutofit fontScale="90000"/>
          </a:bodyPr>
          <a:lstStyle/>
          <a:p>
            <a:r>
              <a:rPr lang="en-ID" sz="3600" b="1" i="0" dirty="0" err="1">
                <a:effectLst/>
                <a:latin typeface="inherit"/>
              </a:rPr>
              <a:t>Metode</a:t>
            </a:r>
            <a:r>
              <a:rPr lang="en-ID" sz="3600" b="1" i="0" dirty="0">
                <a:effectLst/>
                <a:latin typeface="inherit"/>
              </a:rPr>
              <a:t> </a:t>
            </a:r>
            <a:r>
              <a:rPr lang="en-ID" sz="3600" b="1" i="0" dirty="0" err="1">
                <a:effectLst/>
                <a:latin typeface="inherit"/>
              </a:rPr>
              <a:t>Penyusunan</a:t>
            </a:r>
            <a:r>
              <a:rPr lang="en-ID" sz="3600" b="1" i="0" dirty="0">
                <a:effectLst/>
                <a:latin typeface="inherit"/>
              </a:rPr>
              <a:t> </a:t>
            </a:r>
            <a:r>
              <a:rPr lang="en-ID" sz="3600" b="1" i="0" dirty="0" err="1">
                <a:effectLst/>
                <a:latin typeface="inherit"/>
              </a:rPr>
              <a:t>Struktur</a:t>
            </a:r>
            <a:r>
              <a:rPr lang="en-ID" sz="3600" b="1" i="0" dirty="0">
                <a:effectLst/>
                <a:latin typeface="inherit"/>
              </a:rPr>
              <a:t> dan Skala </a:t>
            </a:r>
            <a:r>
              <a:rPr lang="en-ID" sz="3600" b="1" i="0" dirty="0" err="1">
                <a:effectLst/>
                <a:latin typeface="inherit"/>
              </a:rPr>
              <a:t>Upah</a:t>
            </a:r>
            <a:r>
              <a:rPr lang="en-ID" sz="3600" b="1" i="0" dirty="0">
                <a:effectLst/>
                <a:latin typeface="inherit"/>
              </a:rPr>
              <a:t>, </a:t>
            </a:r>
            <a:r>
              <a:rPr lang="en-ID" sz="3600" b="1" i="0" dirty="0" err="1">
                <a:effectLst/>
                <a:latin typeface="inherit"/>
              </a:rPr>
              <a:t>Beserta</a:t>
            </a:r>
            <a:r>
              <a:rPr lang="en-ID" sz="3600" b="1" i="0" dirty="0">
                <a:effectLst/>
                <a:latin typeface="inherit"/>
              </a:rPr>
              <a:t> Langkah </a:t>
            </a:r>
            <a:r>
              <a:rPr lang="en-ID" sz="3600" b="1" i="0" dirty="0" err="1">
                <a:effectLst/>
                <a:latin typeface="inherit"/>
              </a:rPr>
              <a:t>Pembuatannya</a:t>
            </a:r>
            <a:br>
              <a:rPr lang="en-ID" sz="1000" b="0" i="0" dirty="0">
                <a:effectLst/>
                <a:latin typeface="Century Gothic" panose="020B0502020202020204" pitchFamily="34" charset="0"/>
              </a:rPr>
            </a:br>
            <a:endParaRPr lang="en-ID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44959-2A03-4615-ADFB-5A7D9AC783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00200"/>
            <a:ext cx="12191999" cy="5257800"/>
          </a:xfrm>
        </p:spPr>
        <p:txBody>
          <a:bodyPr>
            <a:normAutofit lnSpcReduction="10000"/>
          </a:bodyPr>
          <a:lstStyle/>
          <a:p>
            <a:pPr algn="l"/>
            <a:r>
              <a:rPr lang="en-ID" b="1" i="0" dirty="0" err="1">
                <a:effectLst/>
                <a:latin typeface="Century Gothic" panose="020B0502020202020204" pitchFamily="34" charset="0"/>
              </a:rPr>
              <a:t>Metode</a:t>
            </a:r>
            <a:r>
              <a:rPr lang="en-ID" b="1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1" i="0" dirty="0" err="1">
                <a:effectLst/>
                <a:latin typeface="Century Gothic" panose="020B0502020202020204" pitchFamily="34" charset="0"/>
              </a:rPr>
              <a:t>Dua</a:t>
            </a:r>
            <a:r>
              <a:rPr lang="en-ID" b="1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1" i="0" dirty="0" err="1">
                <a:effectLst/>
                <a:latin typeface="Century Gothic" panose="020B0502020202020204" pitchFamily="34" charset="0"/>
              </a:rPr>
              <a:t>Titik</a:t>
            </a:r>
            <a:endParaRPr lang="en-ID" b="0" i="0" dirty="0">
              <a:effectLst/>
              <a:latin typeface="Century Gothic" panose="020B0502020202020204" pitchFamily="34" charset="0"/>
            </a:endParaRPr>
          </a:p>
          <a:p>
            <a:pPr algn="l"/>
            <a:r>
              <a:rPr lang="en-ID" b="0" i="0" dirty="0" err="1">
                <a:effectLst/>
                <a:latin typeface="Century Gothic" panose="020B0502020202020204" pitchFamily="34" charset="0"/>
              </a:rPr>
              <a:t>Metode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dua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titik</a:t>
            </a:r>
            <a:r>
              <a:rPr lang="en-ID" dirty="0">
                <a:latin typeface="Century Gothic" panose="020B0502020202020204" pitchFamily="34" charset="0"/>
              </a:rPr>
              <a:t>: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metode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yang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menghubungkan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dua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titik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dalam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bidang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koordinat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sumbu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absis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(x) yang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merupakan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golongan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jabatan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dan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sumbu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ordinat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(Y) yang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merupakan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upah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.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Sehingga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keduanya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membentuk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sebuah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garis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lurus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yang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mempunyai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persamaan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garis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lurus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Y=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a+b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(x).</a:t>
            </a:r>
          </a:p>
          <a:p>
            <a:pPr algn="l"/>
            <a:r>
              <a:rPr lang="en-ID" dirty="0">
                <a:latin typeface="Century Gothic" panose="020B0502020202020204" pitchFamily="34" charset="0"/>
              </a:rPr>
              <a:t>Langkah-Langkah </a:t>
            </a:r>
            <a:r>
              <a:rPr lang="en-ID" dirty="0" err="1">
                <a:latin typeface="Century Gothic" panose="020B0502020202020204" pitchFamily="34" charset="0"/>
              </a:rPr>
              <a:t>membuat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struktur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upah</a:t>
            </a:r>
            <a:r>
              <a:rPr lang="en-ID" dirty="0">
                <a:latin typeface="Century Gothic" panose="020B0502020202020204" pitchFamily="34" charset="0"/>
              </a:rPr>
              <a:t> dan </a:t>
            </a:r>
            <a:r>
              <a:rPr lang="en-ID" dirty="0" err="1">
                <a:latin typeface="Century Gothic" panose="020B0502020202020204" pitchFamily="34" charset="0"/>
              </a:rPr>
              <a:t>skala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upah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menggunakan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metode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dua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titik</a:t>
            </a:r>
            <a:r>
              <a:rPr lang="en-ID" dirty="0">
                <a:latin typeface="Century Gothic" panose="020B0502020202020204" pitchFamily="34" charset="0"/>
              </a:rPr>
              <a:t>:</a:t>
            </a:r>
          </a:p>
          <a:p>
            <a:pPr algn="l" fontAlgn="base">
              <a:buFont typeface="+mj-lt"/>
              <a:buAutoNum type="arabicPeriod"/>
            </a:pP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Siapkan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daftar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jabatan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dan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upah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yang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terdiri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dari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kolom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nomor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urut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,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nama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,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jabatan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, dan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upah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.</a:t>
            </a:r>
          </a:p>
          <a:p>
            <a:pPr algn="l" fontAlgn="base">
              <a:buFont typeface="+mj-lt"/>
              <a:buAutoNum type="arabicPeriod"/>
            </a:pP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Urutkan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upah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dari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yang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terendah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sampai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dengan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yang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tertinggi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.</a:t>
            </a:r>
          </a:p>
          <a:p>
            <a:pPr algn="l" fontAlgn="base">
              <a:buFont typeface="+mj-lt"/>
              <a:buAutoNum type="arabicPeriod"/>
            </a:pP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Identifikasikan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upah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yang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terendah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dan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upah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yang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tertinggi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.</a:t>
            </a:r>
          </a:p>
          <a:p>
            <a:pPr algn="l" fontAlgn="base">
              <a:buFont typeface="+mj-lt"/>
              <a:buAutoNum type="arabicPeriod"/>
            </a:pP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Tentukan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jumlah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golongan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jabatan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.</a:t>
            </a:r>
          </a:p>
          <a:p>
            <a:pPr algn="l" fontAlgn="base">
              <a:buFont typeface="+mj-lt"/>
              <a:buAutoNum type="arabicPeriod"/>
            </a:pPr>
            <a:r>
              <a:rPr lang="en-ID" b="0" i="0" dirty="0">
                <a:effectLst/>
                <a:latin typeface="Century Gothic" panose="020B0502020202020204" pitchFamily="34" charset="0"/>
              </a:rPr>
              <a:t> Buat format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tabel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struktur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dan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skala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upah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yang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terdiri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dari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kolom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rentang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,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golongan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jabatan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,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upah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terkecil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,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upah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tengah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, dan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upah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terbesar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.</a:t>
            </a:r>
          </a:p>
          <a:p>
            <a:pPr algn="l"/>
            <a:endParaRPr lang="en-ID" b="0" i="0" dirty="0">
              <a:solidFill>
                <a:srgbClr val="7A7A7A"/>
              </a:solidFill>
              <a:effectLst/>
              <a:latin typeface="Century Gothic" panose="020B0502020202020204" pitchFamily="34" charset="0"/>
            </a:endParaRPr>
          </a:p>
          <a:p>
            <a:pPr algn="just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75161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6E1A9-2BD9-4927-9D0D-C207453016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6921" y="35685"/>
            <a:ext cx="10310191" cy="905219"/>
          </a:xfrm>
        </p:spPr>
        <p:txBody>
          <a:bodyPr>
            <a:normAutofit fontScale="90000"/>
          </a:bodyPr>
          <a:lstStyle/>
          <a:p>
            <a:r>
              <a:rPr lang="en-ID" sz="3600" b="1" i="0" dirty="0" err="1">
                <a:effectLst/>
                <a:latin typeface="inherit"/>
              </a:rPr>
              <a:t>Metode</a:t>
            </a:r>
            <a:r>
              <a:rPr lang="en-ID" sz="3600" b="1" i="0" dirty="0">
                <a:effectLst/>
                <a:latin typeface="inherit"/>
              </a:rPr>
              <a:t> </a:t>
            </a:r>
            <a:r>
              <a:rPr lang="en-ID" sz="3600" b="1" i="0" dirty="0" err="1">
                <a:effectLst/>
                <a:latin typeface="inherit"/>
              </a:rPr>
              <a:t>Penyusunan</a:t>
            </a:r>
            <a:r>
              <a:rPr lang="en-ID" sz="3600" b="1" i="0" dirty="0">
                <a:effectLst/>
                <a:latin typeface="inherit"/>
              </a:rPr>
              <a:t> </a:t>
            </a:r>
            <a:r>
              <a:rPr lang="en-ID" sz="3600" b="1" i="0" dirty="0" err="1">
                <a:effectLst/>
                <a:latin typeface="inherit"/>
              </a:rPr>
              <a:t>Struktur</a:t>
            </a:r>
            <a:r>
              <a:rPr lang="en-ID" sz="3600" b="1" i="0" dirty="0">
                <a:effectLst/>
                <a:latin typeface="inherit"/>
              </a:rPr>
              <a:t> dan Skala </a:t>
            </a:r>
            <a:r>
              <a:rPr lang="en-ID" sz="3600" b="1" i="0" dirty="0" err="1">
                <a:effectLst/>
                <a:latin typeface="inherit"/>
              </a:rPr>
              <a:t>Upah</a:t>
            </a:r>
            <a:r>
              <a:rPr lang="en-ID" sz="3600" b="1" i="0" dirty="0">
                <a:effectLst/>
                <a:latin typeface="inherit"/>
              </a:rPr>
              <a:t>, </a:t>
            </a:r>
            <a:r>
              <a:rPr lang="en-ID" sz="3600" b="1" i="0" dirty="0" err="1">
                <a:effectLst/>
                <a:latin typeface="inherit"/>
              </a:rPr>
              <a:t>Beserta</a:t>
            </a:r>
            <a:r>
              <a:rPr lang="en-ID" sz="3600" b="1" i="0" dirty="0">
                <a:effectLst/>
                <a:latin typeface="inherit"/>
              </a:rPr>
              <a:t> Langkah </a:t>
            </a:r>
            <a:r>
              <a:rPr lang="en-ID" sz="3600" b="1" i="0" dirty="0" err="1">
                <a:effectLst/>
                <a:latin typeface="inherit"/>
              </a:rPr>
              <a:t>Pembuatannya</a:t>
            </a:r>
            <a:endParaRPr lang="en-ID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B240D-4FA9-4D89-877A-264704462C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2035" y="1773237"/>
            <a:ext cx="11820939" cy="5049077"/>
          </a:xfrm>
        </p:spPr>
        <p:txBody>
          <a:bodyPr/>
          <a:lstStyle/>
          <a:p>
            <a:pPr algn="l" fontAlgn="base">
              <a:buFont typeface="+mj-lt"/>
              <a:buAutoNum type="arabicPeriod"/>
            </a:pPr>
            <a:r>
              <a:rPr lang="en-ID" b="0" i="0" dirty="0">
                <a:solidFill>
                  <a:srgbClr val="7A7A7A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Tentukan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rentang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untuk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masing-masing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golongan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jabatan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.</a:t>
            </a:r>
          </a:p>
          <a:p>
            <a:pPr algn="l" fontAlgn="base">
              <a:buFont typeface="+mj-lt"/>
              <a:buAutoNum type="arabicPeriod"/>
            </a:pP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Hitung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upah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tengah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antara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upah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tengah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terendah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dan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upah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tengah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tertinggi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dengan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menggunakan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garis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lurus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: Y=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a+b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(x). (missal: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gol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1. Rp 2.000.000,-,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gol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2 Rp 4.000.000,-,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gol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3 Rp 6.000.000,-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dst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).</a:t>
            </a:r>
          </a:p>
          <a:p>
            <a:pPr algn="l" fontAlgn="base">
              <a:buFont typeface="+mj-lt"/>
              <a:buAutoNum type="arabicPeriod"/>
            </a:pP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Hitung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upah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terkecil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dan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upah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terbesar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masing-masing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golongan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jabatan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dengan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menggunakan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rumus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:</a:t>
            </a:r>
            <a:br>
              <a:rPr lang="en-ID" b="0" i="0" dirty="0">
                <a:effectLst/>
                <a:latin typeface="Century Gothic" panose="020B0502020202020204" pitchFamily="34" charset="0"/>
              </a:rPr>
            </a:br>
            <a:r>
              <a:rPr lang="en-ID" b="0" i="0" dirty="0">
                <a:effectLst/>
                <a:latin typeface="Century Gothic" panose="020B0502020202020204" pitchFamily="34" charset="0"/>
              </a:rPr>
              <a:t>–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Upah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terkecil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= 2 x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upah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tengah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: (rentang+2)</a:t>
            </a:r>
            <a:br>
              <a:rPr lang="en-ID" b="0" i="0" dirty="0">
                <a:effectLst/>
                <a:latin typeface="Century Gothic" panose="020B0502020202020204" pitchFamily="34" charset="0"/>
              </a:rPr>
            </a:br>
            <a:r>
              <a:rPr lang="en-ID" b="0" i="0" dirty="0">
                <a:effectLst/>
                <a:latin typeface="Century Gothic" panose="020B0502020202020204" pitchFamily="34" charset="0"/>
              </a:rPr>
              <a:t>–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Upah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terbesar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= (2 x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upah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ID" b="0" i="0" dirty="0" err="1">
                <a:effectLst/>
                <a:latin typeface="Century Gothic" panose="020B0502020202020204" pitchFamily="34" charset="0"/>
              </a:rPr>
              <a:t>tengah</a:t>
            </a:r>
            <a:r>
              <a:rPr lang="en-ID" b="0" i="0" dirty="0">
                <a:effectLst/>
                <a:latin typeface="Century Gothic" panose="020B0502020202020204" pitchFamily="34" charset="0"/>
              </a:rPr>
              <a:t>) x (rentang+1) : rentang+2</a:t>
            </a:r>
          </a:p>
          <a:p>
            <a:pPr algn="just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25509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16CDF55-0A02-4D02-8288-2FDAFDC99A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ID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ED34D5D-48F6-4963-ABFF-D7A39EB317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59908"/>
              </p:ext>
            </p:extLst>
          </p:nvPr>
        </p:nvGraphicFramePr>
        <p:xfrm>
          <a:off x="1" y="0"/>
          <a:ext cx="12191999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460">
                  <a:extLst>
                    <a:ext uri="{9D8B030D-6E8A-4147-A177-3AD203B41FA5}">
                      <a16:colId xmlns:a16="http://schemas.microsoft.com/office/drawing/2014/main" val="147093605"/>
                    </a:ext>
                  </a:extLst>
                </a:gridCol>
                <a:gridCol w="1393802">
                  <a:extLst>
                    <a:ext uri="{9D8B030D-6E8A-4147-A177-3AD203B41FA5}">
                      <a16:colId xmlns:a16="http://schemas.microsoft.com/office/drawing/2014/main" val="3190626531"/>
                    </a:ext>
                  </a:extLst>
                </a:gridCol>
                <a:gridCol w="2354503">
                  <a:extLst>
                    <a:ext uri="{9D8B030D-6E8A-4147-A177-3AD203B41FA5}">
                      <a16:colId xmlns:a16="http://schemas.microsoft.com/office/drawing/2014/main" val="3410128860"/>
                    </a:ext>
                  </a:extLst>
                </a:gridCol>
                <a:gridCol w="1826771">
                  <a:extLst>
                    <a:ext uri="{9D8B030D-6E8A-4147-A177-3AD203B41FA5}">
                      <a16:colId xmlns:a16="http://schemas.microsoft.com/office/drawing/2014/main" val="713606063"/>
                    </a:ext>
                  </a:extLst>
                </a:gridCol>
                <a:gridCol w="1745581">
                  <a:extLst>
                    <a:ext uri="{9D8B030D-6E8A-4147-A177-3AD203B41FA5}">
                      <a16:colId xmlns:a16="http://schemas.microsoft.com/office/drawing/2014/main" val="685387482"/>
                    </a:ext>
                  </a:extLst>
                </a:gridCol>
                <a:gridCol w="1704985">
                  <a:extLst>
                    <a:ext uri="{9D8B030D-6E8A-4147-A177-3AD203B41FA5}">
                      <a16:colId xmlns:a16="http://schemas.microsoft.com/office/drawing/2014/main" val="1950453844"/>
                    </a:ext>
                  </a:extLst>
                </a:gridCol>
                <a:gridCol w="1880897">
                  <a:extLst>
                    <a:ext uri="{9D8B030D-6E8A-4147-A177-3AD203B41FA5}">
                      <a16:colId xmlns:a16="http://schemas.microsoft.com/office/drawing/2014/main" val="2791283615"/>
                    </a:ext>
                  </a:extLst>
                </a:gridCol>
              </a:tblGrid>
              <a:tr h="997696">
                <a:tc>
                  <a:txBody>
                    <a:bodyPr/>
                    <a:lstStyle/>
                    <a:p>
                      <a:r>
                        <a:rPr lang="en-US" dirty="0"/>
                        <a:t>JABATAN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GOLONGAN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KLASIFIKASI JABATAN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RENTANG UPAH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UPAH TERKECIL (MIN)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UPAH TENGAH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UPAH TERBESAR (MAX)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4162948"/>
                  </a:ext>
                </a:extLst>
              </a:tr>
              <a:tr h="837186">
                <a:tc>
                  <a:txBody>
                    <a:bodyPr/>
                    <a:lstStyle/>
                    <a:p>
                      <a:r>
                        <a:rPr lang="en-US" dirty="0"/>
                        <a:t>OB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STAFF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Rp 1,66 </a:t>
                      </a:r>
                      <a:r>
                        <a:rPr lang="en-US" dirty="0" err="1"/>
                        <a:t>jt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Rp 2,33 </a:t>
                      </a:r>
                      <a:r>
                        <a:rPr lang="en-US" dirty="0" err="1"/>
                        <a:t>jt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007391"/>
                  </a:ext>
                </a:extLst>
              </a:tr>
              <a:tr h="837186">
                <a:tc>
                  <a:txBody>
                    <a:bodyPr/>
                    <a:lstStyle/>
                    <a:p>
                      <a:r>
                        <a:rPr lang="en-US" dirty="0"/>
                        <a:t>SATPAM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STAFF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Rp 3,33 </a:t>
                      </a:r>
                      <a:r>
                        <a:rPr lang="en-US" dirty="0" err="1"/>
                        <a:t>jt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Rp 4,66 </a:t>
                      </a:r>
                      <a:r>
                        <a:rPr lang="en-US" dirty="0" err="1"/>
                        <a:t>jt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4662476"/>
                  </a:ext>
                </a:extLst>
              </a:tr>
              <a:tr h="837186">
                <a:tc>
                  <a:txBody>
                    <a:bodyPr/>
                    <a:lstStyle/>
                    <a:p>
                      <a:r>
                        <a:rPr lang="en-US" dirty="0"/>
                        <a:t>KASIR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STAFF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Rp 5 </a:t>
                      </a:r>
                      <a:r>
                        <a:rPr lang="en-US" dirty="0" err="1"/>
                        <a:t>jt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Rp 7 </a:t>
                      </a:r>
                      <a:r>
                        <a:rPr lang="en-US" dirty="0" err="1"/>
                        <a:t>jt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290804"/>
                  </a:ext>
                </a:extLst>
              </a:tr>
              <a:tr h="837186">
                <a:tc>
                  <a:txBody>
                    <a:bodyPr/>
                    <a:lstStyle/>
                    <a:p>
                      <a:r>
                        <a:rPr lang="en-US" dirty="0"/>
                        <a:t>STAFF KEUANGAN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STAFF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Rp 6,66 </a:t>
                      </a:r>
                      <a:r>
                        <a:rPr lang="en-US" dirty="0" err="1"/>
                        <a:t>jt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Rp 9,33 </a:t>
                      </a:r>
                      <a:r>
                        <a:rPr lang="en-US" dirty="0" err="1"/>
                        <a:t>jt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032069"/>
                  </a:ext>
                </a:extLst>
              </a:tr>
              <a:tr h="837186">
                <a:tc>
                  <a:txBody>
                    <a:bodyPr/>
                    <a:lstStyle/>
                    <a:p>
                      <a:r>
                        <a:rPr lang="en-US" dirty="0"/>
                        <a:t>SUPERVISOR SALES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SUPERVISOR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Rp 7,40 </a:t>
                      </a:r>
                      <a:r>
                        <a:rPr lang="en-US" dirty="0" err="1"/>
                        <a:t>jt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Rp 12,59 </a:t>
                      </a:r>
                      <a:r>
                        <a:rPr lang="en-US" dirty="0" err="1"/>
                        <a:t>jt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8371067"/>
                  </a:ext>
                </a:extLst>
              </a:tr>
              <a:tr h="837186">
                <a:tc>
                  <a:txBody>
                    <a:bodyPr/>
                    <a:lstStyle/>
                    <a:p>
                      <a:r>
                        <a:rPr lang="en-US" dirty="0"/>
                        <a:t>MANAJER</a:t>
                      </a:r>
                    </a:p>
                    <a:p>
                      <a:r>
                        <a:rPr lang="en-US" dirty="0"/>
                        <a:t>SDM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MANAJERIAL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Rp 8 </a:t>
                      </a:r>
                      <a:r>
                        <a:rPr lang="en-US" dirty="0" err="1"/>
                        <a:t>jt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Rp 16 </a:t>
                      </a:r>
                      <a:r>
                        <a:rPr lang="en-US" dirty="0" err="1"/>
                        <a:t>jt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4436290"/>
                  </a:ext>
                </a:extLst>
              </a:tr>
              <a:tr h="837186">
                <a:tc>
                  <a:txBody>
                    <a:bodyPr/>
                    <a:lstStyle/>
                    <a:p>
                      <a:r>
                        <a:rPr lang="en-US" dirty="0"/>
                        <a:t>GENERAL MANAJER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MANAJERIAL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Rp 9.33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Rp 18,66 </a:t>
                      </a:r>
                      <a:r>
                        <a:rPr lang="en-US" dirty="0" err="1"/>
                        <a:t>jt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1200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5339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630</Words>
  <Application>Microsoft Office PowerPoint</Application>
  <PresentationFormat>Widescreen</PresentationFormat>
  <Paragraphs>111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inherit</vt:lpstr>
      <vt:lpstr>Wingdings</vt:lpstr>
      <vt:lpstr>Office Theme</vt:lpstr>
      <vt:lpstr>KOMPENSASI</vt:lpstr>
      <vt:lpstr>Jenis Kompensasi</vt:lpstr>
      <vt:lpstr>Penentu Utama Kompensasi langsung</vt:lpstr>
      <vt:lpstr>INSENTIF </vt:lpstr>
      <vt:lpstr>TINGKAT GAJI </vt:lpstr>
      <vt:lpstr>STRUKTUR GAJI </vt:lpstr>
      <vt:lpstr>Metode Penyusunan Struktur dan Skala Upah, Beserta Langkah Pembuatannya </vt:lpstr>
      <vt:lpstr>Metode Penyusunan Struktur dan Skala Upah, Beserta Langkah Pembuatannya</vt:lpstr>
      <vt:lpstr>PowerPoint Presentation</vt:lpstr>
      <vt:lpstr>METODE DAN SISTEM KOMPENSASI</vt:lpstr>
      <vt:lpstr>SISTEM PEMBAYARAN KOMPENSASI</vt:lpstr>
      <vt:lpstr>FAKTOR-FAKTOR YANG MEMPENGARUHI KOMPENSASI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KOMPENSASI</dc:title>
  <dc:creator>Elfia Nora</dc:creator>
  <cp:lastModifiedBy>Elfia Nora</cp:lastModifiedBy>
  <cp:revision>14</cp:revision>
  <dcterms:created xsi:type="dcterms:W3CDTF">2020-10-24T11:01:40Z</dcterms:created>
  <dcterms:modified xsi:type="dcterms:W3CDTF">2020-10-30T12:00:33Z</dcterms:modified>
</cp:coreProperties>
</file>