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9" r:id="rId1"/>
  </p:sldMasterIdLst>
  <p:sldIdLst>
    <p:sldId id="256" r:id="rId2"/>
    <p:sldId id="257" r:id="rId3"/>
    <p:sldId id="259" r:id="rId4"/>
    <p:sldId id="260" r:id="rId5"/>
    <p:sldId id="261" r:id="rId6"/>
    <p:sldId id="262" r:id="rId7"/>
    <p:sldId id="263" r:id="rId8"/>
    <p:sldId id="265" r:id="rId9"/>
    <p:sldId id="268" r:id="rId10"/>
    <p:sldId id="266" r:id="rId11"/>
    <p:sldId id="269" r:id="rId12"/>
    <p:sldId id="267" r:id="rId13"/>
    <p:sldId id="270"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A782FF4F-6EA5-423A-A1B1-1339270456EA}" type="datetimeFigureOut">
              <a:rPr lang="en-ID" smtClean="0"/>
              <a:t>31/10/2020</a:t>
            </a:fld>
            <a:endParaRPr lang="en-ID"/>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ID"/>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68C3DE9D-D59A-4C29-A638-719C8EBA80B0}" type="slidenum">
              <a:rPr lang="en-ID" smtClean="0"/>
              <a:t>‹#›</a:t>
            </a:fld>
            <a:endParaRPr lang="en-ID"/>
          </a:p>
        </p:txBody>
      </p:sp>
    </p:spTree>
    <p:extLst>
      <p:ext uri="{BB962C8B-B14F-4D97-AF65-F5344CB8AC3E}">
        <p14:creationId xmlns:p14="http://schemas.microsoft.com/office/powerpoint/2010/main" val="2746780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82FF4F-6EA5-423A-A1B1-1339270456EA}" type="datetimeFigureOut">
              <a:rPr lang="en-ID" smtClean="0"/>
              <a:t>31/10/2020</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68C3DE9D-D59A-4C29-A638-719C8EBA80B0}" type="slidenum">
              <a:rPr lang="en-ID" smtClean="0"/>
              <a:t>‹#›</a:t>
            </a:fld>
            <a:endParaRPr lang="en-ID"/>
          </a:p>
        </p:txBody>
      </p:sp>
    </p:spTree>
    <p:extLst>
      <p:ext uri="{BB962C8B-B14F-4D97-AF65-F5344CB8AC3E}">
        <p14:creationId xmlns:p14="http://schemas.microsoft.com/office/powerpoint/2010/main" val="3402851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82FF4F-6EA5-423A-A1B1-1339270456EA}" type="datetimeFigureOut">
              <a:rPr lang="en-ID" smtClean="0"/>
              <a:t>31/10/2020</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68C3DE9D-D59A-4C29-A638-719C8EBA80B0}" type="slidenum">
              <a:rPr lang="en-ID" smtClean="0"/>
              <a:t>‹#›</a:t>
            </a:fld>
            <a:endParaRPr lang="en-ID"/>
          </a:p>
        </p:txBody>
      </p:sp>
    </p:spTree>
    <p:extLst>
      <p:ext uri="{BB962C8B-B14F-4D97-AF65-F5344CB8AC3E}">
        <p14:creationId xmlns:p14="http://schemas.microsoft.com/office/powerpoint/2010/main" val="3461194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82FF4F-6EA5-423A-A1B1-1339270456EA}" type="datetimeFigureOut">
              <a:rPr lang="en-ID" smtClean="0"/>
              <a:t>31/10/2020</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68C3DE9D-D59A-4C29-A638-719C8EBA80B0}" type="slidenum">
              <a:rPr lang="en-ID" smtClean="0"/>
              <a:t>‹#›</a:t>
            </a:fld>
            <a:endParaRPr lang="en-ID"/>
          </a:p>
        </p:txBody>
      </p:sp>
    </p:spTree>
    <p:extLst>
      <p:ext uri="{BB962C8B-B14F-4D97-AF65-F5344CB8AC3E}">
        <p14:creationId xmlns:p14="http://schemas.microsoft.com/office/powerpoint/2010/main" val="2075323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782FF4F-6EA5-423A-A1B1-1339270456EA}" type="datetimeFigureOut">
              <a:rPr lang="en-ID" smtClean="0"/>
              <a:t>31/10/2020</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68C3DE9D-D59A-4C29-A638-719C8EBA80B0}" type="slidenum">
              <a:rPr lang="en-ID" smtClean="0"/>
              <a:t>‹#›</a:t>
            </a:fld>
            <a:endParaRPr lang="en-ID"/>
          </a:p>
        </p:txBody>
      </p:sp>
    </p:spTree>
    <p:extLst>
      <p:ext uri="{BB962C8B-B14F-4D97-AF65-F5344CB8AC3E}">
        <p14:creationId xmlns:p14="http://schemas.microsoft.com/office/powerpoint/2010/main" val="1635915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782FF4F-6EA5-423A-A1B1-1339270456EA}" type="datetimeFigureOut">
              <a:rPr lang="en-ID" smtClean="0"/>
              <a:t>31/10/2020</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68C3DE9D-D59A-4C29-A638-719C8EBA80B0}" type="slidenum">
              <a:rPr lang="en-ID" smtClean="0"/>
              <a:t>‹#›</a:t>
            </a:fld>
            <a:endParaRPr lang="en-ID"/>
          </a:p>
        </p:txBody>
      </p:sp>
    </p:spTree>
    <p:extLst>
      <p:ext uri="{BB962C8B-B14F-4D97-AF65-F5344CB8AC3E}">
        <p14:creationId xmlns:p14="http://schemas.microsoft.com/office/powerpoint/2010/main" val="255470420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782FF4F-6EA5-423A-A1B1-1339270456EA}" type="datetimeFigureOut">
              <a:rPr lang="en-ID" smtClean="0"/>
              <a:t>31/10/2020</a:t>
            </a:fld>
            <a:endParaRPr lang="en-ID"/>
          </a:p>
        </p:txBody>
      </p:sp>
      <p:sp>
        <p:nvSpPr>
          <p:cNvPr id="8" name="Footer Placeholder 7"/>
          <p:cNvSpPr>
            <a:spLocks noGrp="1"/>
          </p:cNvSpPr>
          <p:nvPr>
            <p:ph type="ftr" sz="quarter" idx="11"/>
          </p:nvPr>
        </p:nvSpPr>
        <p:spPr/>
        <p:txBody>
          <a:bodyPr/>
          <a:lstStyle/>
          <a:p>
            <a:endParaRPr lang="en-ID"/>
          </a:p>
        </p:txBody>
      </p:sp>
      <p:sp>
        <p:nvSpPr>
          <p:cNvPr id="9" name="Slide Number Placeholder 8"/>
          <p:cNvSpPr>
            <a:spLocks noGrp="1"/>
          </p:cNvSpPr>
          <p:nvPr>
            <p:ph type="sldNum" sz="quarter" idx="12"/>
          </p:nvPr>
        </p:nvSpPr>
        <p:spPr/>
        <p:txBody>
          <a:bodyPr/>
          <a:lstStyle/>
          <a:p>
            <a:fld id="{68C3DE9D-D59A-4C29-A638-719C8EBA80B0}" type="slidenum">
              <a:rPr lang="en-ID" smtClean="0"/>
              <a:t>‹#›</a:t>
            </a:fld>
            <a:endParaRPr lang="en-ID"/>
          </a:p>
        </p:txBody>
      </p:sp>
    </p:spTree>
    <p:extLst>
      <p:ext uri="{BB962C8B-B14F-4D97-AF65-F5344CB8AC3E}">
        <p14:creationId xmlns:p14="http://schemas.microsoft.com/office/powerpoint/2010/main" val="688669630"/>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782FF4F-6EA5-423A-A1B1-1339270456EA}" type="datetimeFigureOut">
              <a:rPr lang="en-ID" smtClean="0"/>
              <a:t>31/10/2020</a:t>
            </a:fld>
            <a:endParaRPr lang="en-ID"/>
          </a:p>
        </p:txBody>
      </p:sp>
      <p:sp>
        <p:nvSpPr>
          <p:cNvPr id="4" name="Footer Placeholder 3"/>
          <p:cNvSpPr>
            <a:spLocks noGrp="1"/>
          </p:cNvSpPr>
          <p:nvPr>
            <p:ph type="ftr" sz="quarter" idx="11"/>
          </p:nvPr>
        </p:nvSpPr>
        <p:spPr/>
        <p:txBody>
          <a:bodyPr/>
          <a:lstStyle/>
          <a:p>
            <a:endParaRPr lang="en-ID"/>
          </a:p>
        </p:txBody>
      </p:sp>
      <p:sp>
        <p:nvSpPr>
          <p:cNvPr id="5" name="Slide Number Placeholder 4"/>
          <p:cNvSpPr>
            <a:spLocks noGrp="1"/>
          </p:cNvSpPr>
          <p:nvPr>
            <p:ph type="sldNum" sz="quarter" idx="12"/>
          </p:nvPr>
        </p:nvSpPr>
        <p:spPr/>
        <p:txBody>
          <a:bodyPr/>
          <a:lstStyle/>
          <a:p>
            <a:fld id="{68C3DE9D-D59A-4C29-A638-719C8EBA80B0}" type="slidenum">
              <a:rPr lang="en-ID" smtClean="0"/>
              <a:t>‹#›</a:t>
            </a:fld>
            <a:endParaRPr lang="en-ID"/>
          </a:p>
        </p:txBody>
      </p:sp>
    </p:spTree>
    <p:extLst>
      <p:ext uri="{BB962C8B-B14F-4D97-AF65-F5344CB8AC3E}">
        <p14:creationId xmlns:p14="http://schemas.microsoft.com/office/powerpoint/2010/main" val="349389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82FF4F-6EA5-423A-A1B1-1339270456EA}" type="datetimeFigureOut">
              <a:rPr lang="en-ID" smtClean="0"/>
              <a:t>31/10/2020</a:t>
            </a:fld>
            <a:endParaRPr lang="en-ID"/>
          </a:p>
        </p:txBody>
      </p:sp>
      <p:sp>
        <p:nvSpPr>
          <p:cNvPr id="3" name="Footer Placeholder 2"/>
          <p:cNvSpPr>
            <a:spLocks noGrp="1"/>
          </p:cNvSpPr>
          <p:nvPr>
            <p:ph type="ftr" sz="quarter" idx="11"/>
          </p:nvPr>
        </p:nvSpPr>
        <p:spPr/>
        <p:txBody>
          <a:bodyPr/>
          <a:lstStyle/>
          <a:p>
            <a:endParaRPr lang="en-ID"/>
          </a:p>
        </p:txBody>
      </p:sp>
      <p:sp>
        <p:nvSpPr>
          <p:cNvPr id="4" name="Slide Number Placeholder 3"/>
          <p:cNvSpPr>
            <a:spLocks noGrp="1"/>
          </p:cNvSpPr>
          <p:nvPr>
            <p:ph type="sldNum" sz="quarter" idx="12"/>
          </p:nvPr>
        </p:nvSpPr>
        <p:spPr/>
        <p:txBody>
          <a:bodyPr/>
          <a:lstStyle/>
          <a:p>
            <a:fld id="{68C3DE9D-D59A-4C29-A638-719C8EBA80B0}" type="slidenum">
              <a:rPr lang="en-ID" smtClean="0"/>
              <a:t>‹#›</a:t>
            </a:fld>
            <a:endParaRPr lang="en-ID"/>
          </a:p>
        </p:txBody>
      </p:sp>
    </p:spTree>
    <p:extLst>
      <p:ext uri="{BB962C8B-B14F-4D97-AF65-F5344CB8AC3E}">
        <p14:creationId xmlns:p14="http://schemas.microsoft.com/office/powerpoint/2010/main" val="3639251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A782FF4F-6EA5-423A-A1B1-1339270456EA}" type="datetimeFigureOut">
              <a:rPr lang="en-ID" smtClean="0"/>
              <a:t>31/10/2020</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68C3DE9D-D59A-4C29-A638-719C8EBA80B0}" type="slidenum">
              <a:rPr lang="en-ID" smtClean="0"/>
              <a:t>‹#›</a:t>
            </a:fld>
            <a:endParaRPr lang="en-ID"/>
          </a:p>
        </p:txBody>
      </p:sp>
    </p:spTree>
    <p:extLst>
      <p:ext uri="{BB962C8B-B14F-4D97-AF65-F5344CB8AC3E}">
        <p14:creationId xmlns:p14="http://schemas.microsoft.com/office/powerpoint/2010/main" val="285904974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20000"/>
              <a:lumOff val="8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A782FF4F-6EA5-423A-A1B1-1339270456EA}" type="datetimeFigureOut">
              <a:rPr lang="en-ID" smtClean="0"/>
              <a:t>31/10/2020</a:t>
            </a:fld>
            <a:endParaRPr lang="en-ID"/>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ID"/>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68C3DE9D-D59A-4C29-A638-719C8EBA80B0}" type="slidenum">
              <a:rPr lang="en-ID" smtClean="0"/>
              <a:t>‹#›</a:t>
            </a:fld>
            <a:endParaRPr lang="en-ID"/>
          </a:p>
        </p:txBody>
      </p:sp>
    </p:spTree>
    <p:extLst>
      <p:ext uri="{BB962C8B-B14F-4D97-AF65-F5344CB8AC3E}">
        <p14:creationId xmlns:p14="http://schemas.microsoft.com/office/powerpoint/2010/main" val="2503009712"/>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A782FF4F-6EA5-423A-A1B1-1339270456EA}" type="datetimeFigureOut">
              <a:rPr lang="en-ID" smtClean="0"/>
              <a:t>31/10/2020</a:t>
            </a:fld>
            <a:endParaRPr lang="en-ID"/>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ID"/>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68C3DE9D-D59A-4C29-A638-719C8EBA80B0}" type="slidenum">
              <a:rPr lang="en-ID" smtClean="0"/>
              <a:t>‹#›</a:t>
            </a:fld>
            <a:endParaRPr lang="en-ID"/>
          </a:p>
        </p:txBody>
      </p:sp>
    </p:spTree>
    <p:extLst>
      <p:ext uri="{BB962C8B-B14F-4D97-AF65-F5344CB8AC3E}">
        <p14:creationId xmlns:p14="http://schemas.microsoft.com/office/powerpoint/2010/main" val="3840588897"/>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9E4863BE-A479-4628-9EB8-4FE6187A45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40 kata-kata motivasi kerja penambah semangat dan pantang menyera">
            <a:extLst>
              <a:ext uri="{FF2B5EF4-FFF2-40B4-BE49-F238E27FC236}">
                <a16:creationId xmlns:a16="http://schemas.microsoft.com/office/drawing/2014/main" id="{B52A7215-D116-48A3-AC5B-8E491FA515C3}"/>
              </a:ext>
            </a:extLst>
          </p:cNvPr>
          <p:cNvPicPr>
            <a:picLocks noChangeAspect="1" noChangeArrowheads="1"/>
          </p:cNvPicPr>
          <p:nvPr/>
        </p:nvPicPr>
        <p:blipFill rotWithShape="1">
          <a:blip r:embed="rId3">
            <a:alphaModFix amt="35000"/>
            <a:extLst>
              <a:ext uri="{28A0092B-C50C-407E-A947-70E740481C1C}">
                <a14:useLocalDpi xmlns:a14="http://schemas.microsoft.com/office/drawing/2010/main" val="0"/>
              </a:ext>
            </a:extLst>
          </a:blip>
          <a:srcRect t="17624" b="26126"/>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E89047A7-41FB-443D-982D-46995A4B1916}"/>
              </a:ext>
            </a:extLst>
          </p:cNvPr>
          <p:cNvSpPr>
            <a:spLocks noGrp="1"/>
          </p:cNvSpPr>
          <p:nvPr>
            <p:ph type="ctrTitle"/>
          </p:nvPr>
        </p:nvSpPr>
        <p:spPr>
          <a:xfrm>
            <a:off x="603504" y="770467"/>
            <a:ext cx="10782300" cy="3352800"/>
          </a:xfrm>
        </p:spPr>
        <p:txBody>
          <a:bodyPr>
            <a:normAutofit/>
          </a:bodyPr>
          <a:lstStyle/>
          <a:p>
            <a:r>
              <a:rPr lang="en-US" dirty="0">
                <a:solidFill>
                  <a:schemeClr val="tx1"/>
                </a:solidFill>
              </a:rPr>
              <a:t>MOTIVASI KERJA</a:t>
            </a:r>
            <a:endParaRPr lang="en-ID" dirty="0">
              <a:solidFill>
                <a:schemeClr val="tx1"/>
              </a:solidFill>
            </a:endParaRPr>
          </a:p>
        </p:txBody>
      </p:sp>
    </p:spTree>
    <p:extLst>
      <p:ext uri="{BB962C8B-B14F-4D97-AF65-F5344CB8AC3E}">
        <p14:creationId xmlns:p14="http://schemas.microsoft.com/office/powerpoint/2010/main" val="218887317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1500">
        <p:split orient="vert"/>
        <p:sndAc>
          <p:stSnd>
            <p:snd r:embed="rId2" name="camera.wav"/>
          </p:stSnd>
        </p:sndAc>
      </p:transition>
    </mc:Choice>
    <mc:Fallback>
      <p:transition spd="slow">
        <p:split orient="vert"/>
        <p:sndAc>
          <p:stSnd>
            <p:snd r:embed="rId2" name="camera.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6A5E2-4F10-4DCF-A9CD-4AB9FF377B5F}"/>
              </a:ext>
            </a:extLst>
          </p:cNvPr>
          <p:cNvSpPr>
            <a:spLocks noGrp="1"/>
          </p:cNvSpPr>
          <p:nvPr>
            <p:ph type="ctrTitle"/>
          </p:nvPr>
        </p:nvSpPr>
        <p:spPr>
          <a:xfrm>
            <a:off x="7552945" y="770467"/>
            <a:ext cx="4519786" cy="3695516"/>
          </a:xfrm>
        </p:spPr>
        <p:txBody>
          <a:bodyPr>
            <a:normAutofit/>
          </a:bodyPr>
          <a:lstStyle/>
          <a:p>
            <a:r>
              <a:rPr lang="en-US" altLang="en-US" sz="6000" dirty="0" err="1">
                <a:latin typeface="Arial" panose="020B0604020202020204" pitchFamily="34" charset="0"/>
                <a:cs typeface="Arial" panose="020B0604020202020204" pitchFamily="34" charset="0"/>
              </a:rPr>
              <a:t>Teori</a:t>
            </a:r>
            <a:r>
              <a:rPr lang="en-US" altLang="en-US" sz="6000" dirty="0">
                <a:latin typeface="Arial" panose="020B0604020202020204" pitchFamily="34" charset="0"/>
                <a:cs typeface="Arial" panose="020B0604020202020204" pitchFamily="34" charset="0"/>
              </a:rPr>
              <a:t> ERG Clayton Alderfer</a:t>
            </a:r>
            <a:endParaRPr lang="en-ID" sz="6000" dirty="0"/>
          </a:p>
        </p:txBody>
      </p:sp>
      <p:sp>
        <p:nvSpPr>
          <p:cNvPr id="11" name="Rectangle 10">
            <a:extLst>
              <a:ext uri="{FF2B5EF4-FFF2-40B4-BE49-F238E27FC236}">
                <a16:creationId xmlns:a16="http://schemas.microsoft.com/office/drawing/2014/main" id="{2273D9A5-4513-4BC3-9684-3C9E726FEC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552944"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ERG">
            <a:extLst>
              <a:ext uri="{FF2B5EF4-FFF2-40B4-BE49-F238E27FC236}">
                <a16:creationId xmlns:a16="http://schemas.microsoft.com/office/drawing/2014/main" id="{CFE31791-A9BD-4D79-B91E-E4502247EAE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a:xfrm>
            <a:off x="643464" y="1471603"/>
            <a:ext cx="6266016" cy="3900594"/>
          </a:xfrm>
          <a:prstGeom prst="rect">
            <a:avLst/>
          </a:prstGeom>
          <a:noFill/>
        </p:spPr>
      </p:pic>
    </p:spTree>
    <p:extLst>
      <p:ext uri="{BB962C8B-B14F-4D97-AF65-F5344CB8AC3E}">
        <p14:creationId xmlns:p14="http://schemas.microsoft.com/office/powerpoint/2010/main" val="10857782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122" name="Picture 2" descr="Motivasi Kerja &amp; Budaya Mutu - SPMI Unggul Pendidikan Maju">
            <a:extLst>
              <a:ext uri="{FF2B5EF4-FFF2-40B4-BE49-F238E27FC236}">
                <a16:creationId xmlns:a16="http://schemas.microsoft.com/office/drawing/2014/main" id="{D12F84FF-291B-4DED-999D-20A55142001A}"/>
              </a:ext>
            </a:extLst>
          </p:cNvPr>
          <p:cNvPicPr>
            <a:picLocks noChangeAspect="1" noChangeArrowheads="1"/>
          </p:cNvPicPr>
          <p:nvPr/>
        </p:nvPicPr>
        <p:blipFill rotWithShape="1">
          <a:blip r:embed="rId2">
            <a:alphaModFix amt="25000"/>
            <a:extLst>
              <a:ext uri="{28A0092B-C50C-407E-A947-70E740481C1C}">
                <a14:useLocalDpi xmlns:a14="http://schemas.microsoft.com/office/drawing/2010/main" val="0"/>
              </a:ext>
            </a:extLst>
          </a:blip>
          <a:srcRect l="2184" r="1817"/>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7C7434D1-D729-4C59-B531-69B03BB55092}"/>
              </a:ext>
            </a:extLst>
          </p:cNvPr>
          <p:cNvSpPr>
            <a:spLocks noGrp="1"/>
          </p:cNvSpPr>
          <p:nvPr>
            <p:ph type="ctrTitle"/>
          </p:nvPr>
        </p:nvSpPr>
        <p:spPr>
          <a:xfrm>
            <a:off x="657224" y="499533"/>
            <a:ext cx="10772775" cy="1658198"/>
          </a:xfrm>
        </p:spPr>
        <p:txBody>
          <a:bodyPr vert="horz" lIns="91440" tIns="45720" rIns="91440" bIns="45720" rtlCol="0" anchor="ctr">
            <a:normAutofit/>
          </a:bodyPr>
          <a:lstStyle/>
          <a:p>
            <a:pPr>
              <a:lnSpc>
                <a:spcPct val="85000"/>
              </a:lnSpc>
            </a:pPr>
            <a:r>
              <a:rPr lang="en-US" sz="5000" b="1" i="0" dirty="0" err="1">
                <a:solidFill>
                  <a:schemeClr val="tx1"/>
                </a:solidFill>
                <a:effectLst/>
              </a:rPr>
              <a:t>Teori</a:t>
            </a:r>
            <a:r>
              <a:rPr lang="en-US" sz="5000" b="1" i="0" dirty="0">
                <a:solidFill>
                  <a:schemeClr val="tx1"/>
                </a:solidFill>
                <a:effectLst/>
              </a:rPr>
              <a:t> ERG (</a:t>
            </a:r>
            <a:r>
              <a:rPr lang="en-US" sz="5000" b="1" i="0" dirty="0" err="1">
                <a:solidFill>
                  <a:schemeClr val="tx1"/>
                </a:solidFill>
                <a:effectLst/>
              </a:rPr>
              <a:t>Eksistensi-Relasi-Pertumbuhan</a:t>
            </a:r>
            <a:r>
              <a:rPr lang="en-US" sz="5000" b="1" i="0" dirty="0">
                <a:solidFill>
                  <a:schemeClr val="tx1"/>
                </a:solidFill>
                <a:effectLst/>
              </a:rPr>
              <a:t>)</a:t>
            </a:r>
            <a:br>
              <a:rPr lang="en-US" sz="5000" b="1" i="0" dirty="0">
                <a:solidFill>
                  <a:schemeClr val="tx1"/>
                </a:solidFill>
                <a:effectLst/>
              </a:rPr>
            </a:br>
            <a:endParaRPr lang="en-US" sz="5000" dirty="0">
              <a:solidFill>
                <a:schemeClr val="tx1"/>
              </a:solidFill>
            </a:endParaRPr>
          </a:p>
        </p:txBody>
      </p:sp>
      <p:sp>
        <p:nvSpPr>
          <p:cNvPr id="3" name="Subtitle 2">
            <a:extLst>
              <a:ext uri="{FF2B5EF4-FFF2-40B4-BE49-F238E27FC236}">
                <a16:creationId xmlns:a16="http://schemas.microsoft.com/office/drawing/2014/main" id="{BB52A074-D353-40D7-9955-72E10CE984D6}"/>
              </a:ext>
            </a:extLst>
          </p:cNvPr>
          <p:cNvSpPr>
            <a:spLocks noGrp="1"/>
          </p:cNvSpPr>
          <p:nvPr>
            <p:ph type="subTitle" idx="1"/>
          </p:nvPr>
        </p:nvSpPr>
        <p:spPr>
          <a:xfrm>
            <a:off x="676656" y="2011680"/>
            <a:ext cx="10753725" cy="3766185"/>
          </a:xfrm>
        </p:spPr>
        <p:txBody>
          <a:bodyPr vert="horz" lIns="91440" tIns="45720" rIns="91440" bIns="45720" rtlCol="0">
            <a:normAutofit/>
          </a:bodyPr>
          <a:lstStyle/>
          <a:p>
            <a:pPr>
              <a:buFont typeface="Arial" pitchFamily="34" charset="0"/>
              <a:buChar char=" "/>
            </a:pPr>
            <a:r>
              <a:rPr lang="en-US" sz="2200" b="0" i="0" dirty="0" err="1">
                <a:solidFill>
                  <a:schemeClr val="tx1"/>
                </a:solidFill>
                <a:effectLst/>
                <a:latin typeface="+mn-lt"/>
              </a:rPr>
              <a:t>Kebutuhan</a:t>
            </a:r>
            <a:r>
              <a:rPr lang="en-US" sz="2200" b="0" i="0" dirty="0">
                <a:solidFill>
                  <a:schemeClr val="tx1"/>
                </a:solidFill>
                <a:effectLst/>
                <a:latin typeface="+mn-lt"/>
              </a:rPr>
              <a:t> </a:t>
            </a:r>
            <a:r>
              <a:rPr lang="en-US" sz="2200" b="0" i="0" dirty="0" err="1">
                <a:solidFill>
                  <a:schemeClr val="tx1"/>
                </a:solidFill>
                <a:effectLst/>
                <a:latin typeface="+mn-lt"/>
              </a:rPr>
              <a:t>Eksistensi</a:t>
            </a:r>
            <a:r>
              <a:rPr lang="en-US" sz="2200" b="0" i="0" dirty="0">
                <a:solidFill>
                  <a:schemeClr val="tx1"/>
                </a:solidFill>
                <a:effectLst/>
                <a:latin typeface="+mn-lt"/>
              </a:rPr>
              <a:t> (</a:t>
            </a:r>
            <a:r>
              <a:rPr lang="en-US" sz="2200" b="0" i="1" dirty="0" err="1">
                <a:solidFill>
                  <a:schemeClr val="tx1"/>
                </a:solidFill>
                <a:effectLst/>
                <a:latin typeface="+mn-lt"/>
              </a:rPr>
              <a:t>Existance</a:t>
            </a:r>
            <a:r>
              <a:rPr lang="en-US" sz="2200" b="0" i="1" dirty="0">
                <a:solidFill>
                  <a:schemeClr val="tx1"/>
                </a:solidFill>
                <a:effectLst/>
                <a:latin typeface="+mn-lt"/>
              </a:rPr>
              <a:t> needs</a:t>
            </a:r>
            <a:r>
              <a:rPr lang="en-US" sz="2200" b="0" i="0" dirty="0">
                <a:solidFill>
                  <a:schemeClr val="tx1"/>
                </a:solidFill>
                <a:effectLst/>
                <a:latin typeface="+mn-lt"/>
              </a:rPr>
              <a:t>)</a:t>
            </a:r>
            <a:r>
              <a:rPr lang="en-US" sz="2200" b="0" i="0" dirty="0" err="1">
                <a:solidFill>
                  <a:schemeClr val="tx1"/>
                </a:solidFill>
                <a:effectLst/>
                <a:latin typeface="+mn-lt"/>
              </a:rPr>
              <a:t>Kebutuhan</a:t>
            </a:r>
            <a:r>
              <a:rPr lang="en-US" sz="2200" b="0" i="0" dirty="0">
                <a:solidFill>
                  <a:schemeClr val="tx1"/>
                </a:solidFill>
                <a:effectLst/>
                <a:latin typeface="+mn-lt"/>
              </a:rPr>
              <a:t> </a:t>
            </a:r>
            <a:r>
              <a:rPr lang="en-US" sz="2200" b="0" i="0" dirty="0" err="1">
                <a:solidFill>
                  <a:schemeClr val="tx1"/>
                </a:solidFill>
                <a:effectLst/>
                <a:latin typeface="+mn-lt"/>
              </a:rPr>
              <a:t>akan</a:t>
            </a:r>
            <a:r>
              <a:rPr lang="en-US" sz="2200" b="0" i="0" dirty="0">
                <a:solidFill>
                  <a:schemeClr val="tx1"/>
                </a:solidFill>
                <a:effectLst/>
                <a:latin typeface="+mn-lt"/>
              </a:rPr>
              <a:t> </a:t>
            </a:r>
            <a:r>
              <a:rPr lang="en-US" sz="2200" b="0" i="0" dirty="0" err="1">
                <a:solidFill>
                  <a:schemeClr val="tx1"/>
                </a:solidFill>
                <a:effectLst/>
                <a:latin typeface="+mn-lt"/>
              </a:rPr>
              <a:t>substansi</a:t>
            </a:r>
            <a:r>
              <a:rPr lang="en-US" sz="2200" b="0" i="0" dirty="0">
                <a:solidFill>
                  <a:schemeClr val="tx1"/>
                </a:solidFill>
                <a:effectLst/>
                <a:latin typeface="+mn-lt"/>
              </a:rPr>
              <a:t> material, </a:t>
            </a:r>
            <a:r>
              <a:rPr lang="en-US" sz="2200" b="0" i="0" dirty="0" err="1">
                <a:solidFill>
                  <a:schemeClr val="tx1"/>
                </a:solidFill>
                <a:effectLst/>
                <a:latin typeface="+mn-lt"/>
              </a:rPr>
              <a:t>keinginan</a:t>
            </a:r>
            <a:r>
              <a:rPr lang="en-US" sz="2200" b="0" i="0" dirty="0">
                <a:solidFill>
                  <a:schemeClr val="tx1"/>
                </a:solidFill>
                <a:effectLst/>
                <a:latin typeface="+mn-lt"/>
              </a:rPr>
              <a:t> </a:t>
            </a:r>
            <a:r>
              <a:rPr lang="en-US" sz="2200" b="0" i="0" dirty="0" err="1">
                <a:solidFill>
                  <a:schemeClr val="tx1"/>
                </a:solidFill>
                <a:effectLst/>
                <a:latin typeface="+mn-lt"/>
              </a:rPr>
              <a:t>untuk</a:t>
            </a:r>
            <a:r>
              <a:rPr lang="en-US" sz="2200" b="0" i="0" dirty="0">
                <a:solidFill>
                  <a:schemeClr val="tx1"/>
                </a:solidFill>
                <a:effectLst/>
                <a:latin typeface="+mn-lt"/>
              </a:rPr>
              <a:t> </a:t>
            </a:r>
            <a:r>
              <a:rPr lang="en-US" sz="2200" b="0" i="0" dirty="0" err="1">
                <a:solidFill>
                  <a:schemeClr val="tx1"/>
                </a:solidFill>
                <a:effectLst/>
                <a:latin typeface="+mn-lt"/>
              </a:rPr>
              <a:t>memperoleh</a:t>
            </a:r>
            <a:r>
              <a:rPr lang="en-US" sz="2200" b="0" i="0" dirty="0">
                <a:solidFill>
                  <a:schemeClr val="tx1"/>
                </a:solidFill>
                <a:effectLst/>
                <a:latin typeface="+mn-lt"/>
              </a:rPr>
              <a:t> </a:t>
            </a:r>
            <a:r>
              <a:rPr lang="en-US" sz="2200" b="0" i="0" dirty="0" err="1">
                <a:solidFill>
                  <a:schemeClr val="tx1"/>
                </a:solidFill>
                <a:effectLst/>
                <a:latin typeface="+mn-lt"/>
              </a:rPr>
              <a:t>makanan</a:t>
            </a:r>
            <a:r>
              <a:rPr lang="en-US" sz="2200" b="0" i="0" dirty="0">
                <a:solidFill>
                  <a:schemeClr val="tx1"/>
                </a:solidFill>
                <a:effectLst/>
                <a:latin typeface="+mn-lt"/>
              </a:rPr>
              <a:t>, air, </a:t>
            </a:r>
            <a:r>
              <a:rPr lang="en-US" sz="2200" b="0" i="0" dirty="0" err="1">
                <a:solidFill>
                  <a:schemeClr val="tx1"/>
                </a:solidFill>
                <a:effectLst/>
                <a:latin typeface="+mn-lt"/>
              </a:rPr>
              <a:t>perumahan</a:t>
            </a:r>
            <a:r>
              <a:rPr lang="en-US" sz="2200" b="0" i="0" dirty="0">
                <a:solidFill>
                  <a:schemeClr val="tx1"/>
                </a:solidFill>
                <a:effectLst/>
                <a:latin typeface="+mn-lt"/>
              </a:rPr>
              <a:t>, uang, </a:t>
            </a:r>
            <a:r>
              <a:rPr lang="en-US" sz="2200" b="0" i="0" dirty="0" err="1">
                <a:solidFill>
                  <a:schemeClr val="tx1"/>
                </a:solidFill>
                <a:effectLst/>
                <a:latin typeface="+mn-lt"/>
              </a:rPr>
              <a:t>kendaraan</a:t>
            </a:r>
            <a:r>
              <a:rPr lang="en-US" sz="2200" b="0" i="0" dirty="0">
                <a:solidFill>
                  <a:schemeClr val="tx1"/>
                </a:solidFill>
                <a:effectLst/>
                <a:latin typeface="+mn-lt"/>
              </a:rPr>
              <a:t>, dan lain-lain </a:t>
            </a:r>
            <a:r>
              <a:rPr lang="en-US" sz="2200" b="0" i="0" dirty="0" err="1">
                <a:solidFill>
                  <a:schemeClr val="tx1"/>
                </a:solidFill>
                <a:effectLst/>
                <a:latin typeface="+mn-lt"/>
              </a:rPr>
              <a:t>mencakup</a:t>
            </a:r>
            <a:r>
              <a:rPr lang="en-US" sz="2200" b="0" i="0" dirty="0">
                <a:solidFill>
                  <a:schemeClr val="tx1"/>
                </a:solidFill>
                <a:effectLst/>
                <a:latin typeface="+mn-lt"/>
              </a:rPr>
              <a:t> </a:t>
            </a:r>
            <a:r>
              <a:rPr lang="en-US" sz="2200" b="0" i="0" dirty="0" err="1">
                <a:solidFill>
                  <a:schemeClr val="tx1"/>
                </a:solidFill>
                <a:effectLst/>
                <a:latin typeface="+mn-lt"/>
              </a:rPr>
              <a:t>kebutuhan</a:t>
            </a:r>
            <a:r>
              <a:rPr lang="en-US" sz="2200" b="0" i="0" dirty="0">
                <a:solidFill>
                  <a:schemeClr val="tx1"/>
                </a:solidFill>
                <a:effectLst/>
                <a:latin typeface="+mn-lt"/>
              </a:rPr>
              <a:t> </a:t>
            </a:r>
            <a:r>
              <a:rPr lang="en-US" sz="2200" b="0" i="0" dirty="0" err="1">
                <a:solidFill>
                  <a:schemeClr val="tx1"/>
                </a:solidFill>
                <a:effectLst/>
                <a:latin typeface="+mn-lt"/>
              </a:rPr>
              <a:t>fisiologis</a:t>
            </a:r>
            <a:r>
              <a:rPr lang="en-US" sz="2200" b="0" i="0" dirty="0">
                <a:solidFill>
                  <a:schemeClr val="tx1"/>
                </a:solidFill>
                <a:effectLst/>
                <a:latin typeface="+mn-lt"/>
              </a:rPr>
              <a:t> dan </a:t>
            </a:r>
            <a:r>
              <a:rPr lang="en-US" sz="2200" b="0" i="0" dirty="0" err="1">
                <a:solidFill>
                  <a:schemeClr val="tx1"/>
                </a:solidFill>
                <a:effectLst/>
                <a:latin typeface="+mn-lt"/>
              </a:rPr>
              <a:t>kebutuhan</a:t>
            </a:r>
            <a:r>
              <a:rPr lang="en-US" sz="2200" b="0" i="0" dirty="0">
                <a:solidFill>
                  <a:schemeClr val="tx1"/>
                </a:solidFill>
                <a:effectLst/>
                <a:latin typeface="+mn-lt"/>
              </a:rPr>
              <a:t> rasa </a:t>
            </a:r>
            <a:r>
              <a:rPr lang="en-US" sz="2200" b="0" i="0" dirty="0" err="1">
                <a:solidFill>
                  <a:schemeClr val="tx1"/>
                </a:solidFill>
                <a:effectLst/>
                <a:latin typeface="+mn-lt"/>
              </a:rPr>
              <a:t>aman</a:t>
            </a:r>
            <a:r>
              <a:rPr lang="en-US" sz="2200" b="0" i="0" dirty="0">
                <a:solidFill>
                  <a:schemeClr val="tx1"/>
                </a:solidFill>
                <a:effectLst/>
                <a:latin typeface="+mn-lt"/>
              </a:rPr>
              <a:t> </a:t>
            </a:r>
            <a:r>
              <a:rPr lang="en-US" sz="2200" b="0" i="0" dirty="0" err="1">
                <a:solidFill>
                  <a:schemeClr val="tx1"/>
                </a:solidFill>
                <a:effectLst/>
                <a:latin typeface="+mn-lt"/>
              </a:rPr>
              <a:t>dari</a:t>
            </a:r>
            <a:r>
              <a:rPr lang="en-US" sz="2200" b="0" i="0" dirty="0">
                <a:solidFill>
                  <a:schemeClr val="tx1"/>
                </a:solidFill>
                <a:effectLst/>
                <a:latin typeface="+mn-lt"/>
              </a:rPr>
              <a:t> Maslow. </a:t>
            </a:r>
          </a:p>
          <a:p>
            <a:pPr>
              <a:buFont typeface="Arial" pitchFamily="34" charset="0"/>
              <a:buChar char=" "/>
            </a:pPr>
            <a:r>
              <a:rPr lang="en-US" sz="2200" b="0" i="0" dirty="0" err="1">
                <a:solidFill>
                  <a:schemeClr val="tx1"/>
                </a:solidFill>
                <a:effectLst/>
                <a:latin typeface="+mn-lt"/>
              </a:rPr>
              <a:t>Kebutuhan</a:t>
            </a:r>
            <a:r>
              <a:rPr lang="en-US" sz="2200" b="0" i="0" dirty="0">
                <a:solidFill>
                  <a:schemeClr val="tx1"/>
                </a:solidFill>
                <a:effectLst/>
                <a:latin typeface="+mn-lt"/>
              </a:rPr>
              <a:t> </a:t>
            </a:r>
            <a:r>
              <a:rPr lang="en-US" sz="2200" b="0" i="0" dirty="0" err="1">
                <a:solidFill>
                  <a:schemeClr val="tx1"/>
                </a:solidFill>
                <a:effectLst/>
                <a:latin typeface="+mn-lt"/>
              </a:rPr>
              <a:t>Relasi</a:t>
            </a:r>
            <a:r>
              <a:rPr lang="en-US" sz="2200" b="0" i="0" dirty="0">
                <a:solidFill>
                  <a:schemeClr val="tx1"/>
                </a:solidFill>
                <a:effectLst/>
                <a:latin typeface="+mn-lt"/>
              </a:rPr>
              <a:t> (</a:t>
            </a:r>
            <a:r>
              <a:rPr lang="en-US" sz="2200" b="0" i="1" dirty="0">
                <a:solidFill>
                  <a:schemeClr val="tx1"/>
                </a:solidFill>
                <a:effectLst/>
                <a:latin typeface="+mn-lt"/>
              </a:rPr>
              <a:t>Relatedness needs</a:t>
            </a:r>
            <a:r>
              <a:rPr lang="en-US" sz="2200" b="0" i="0" dirty="0">
                <a:solidFill>
                  <a:schemeClr val="tx1"/>
                </a:solidFill>
                <a:effectLst/>
                <a:latin typeface="+mn-lt"/>
              </a:rPr>
              <a:t>)</a:t>
            </a:r>
            <a:r>
              <a:rPr lang="en-US" sz="2200" b="0" i="0" dirty="0" err="1">
                <a:solidFill>
                  <a:schemeClr val="tx1"/>
                </a:solidFill>
                <a:effectLst/>
                <a:latin typeface="+mn-lt"/>
              </a:rPr>
              <a:t>Kebutuhan</a:t>
            </a:r>
            <a:r>
              <a:rPr lang="en-US" sz="2200" b="0" i="0" dirty="0">
                <a:solidFill>
                  <a:schemeClr val="tx1"/>
                </a:solidFill>
                <a:effectLst/>
                <a:latin typeface="+mn-lt"/>
              </a:rPr>
              <a:t> </a:t>
            </a:r>
            <a:r>
              <a:rPr lang="en-US" sz="2200" b="0" i="0" dirty="0" err="1">
                <a:solidFill>
                  <a:schemeClr val="tx1"/>
                </a:solidFill>
                <a:effectLst/>
                <a:latin typeface="+mn-lt"/>
              </a:rPr>
              <a:t>untuk</a:t>
            </a:r>
            <a:r>
              <a:rPr lang="en-US" sz="2200" b="0" i="0" dirty="0">
                <a:solidFill>
                  <a:schemeClr val="tx1"/>
                </a:solidFill>
                <a:effectLst/>
                <a:latin typeface="+mn-lt"/>
              </a:rPr>
              <a:t> </a:t>
            </a:r>
            <a:r>
              <a:rPr lang="en-US" sz="2200" b="0" i="0" dirty="0" err="1">
                <a:solidFill>
                  <a:schemeClr val="tx1"/>
                </a:solidFill>
                <a:effectLst/>
                <a:latin typeface="+mn-lt"/>
              </a:rPr>
              <a:t>membagi</a:t>
            </a:r>
            <a:r>
              <a:rPr lang="en-US" sz="2200" b="0" i="0" dirty="0">
                <a:solidFill>
                  <a:schemeClr val="tx1"/>
                </a:solidFill>
                <a:effectLst/>
                <a:latin typeface="+mn-lt"/>
              </a:rPr>
              <a:t> </a:t>
            </a:r>
            <a:r>
              <a:rPr lang="en-US" sz="2200" b="0" i="0" dirty="0" err="1">
                <a:solidFill>
                  <a:schemeClr val="tx1"/>
                </a:solidFill>
                <a:effectLst/>
                <a:latin typeface="+mn-lt"/>
              </a:rPr>
              <a:t>pikiran</a:t>
            </a:r>
            <a:r>
              <a:rPr lang="en-US" sz="2200" b="0" i="0" dirty="0">
                <a:solidFill>
                  <a:schemeClr val="tx1"/>
                </a:solidFill>
                <a:effectLst/>
                <a:latin typeface="+mn-lt"/>
              </a:rPr>
              <a:t> dan </a:t>
            </a:r>
            <a:r>
              <a:rPr lang="en-US" sz="2200" b="0" i="0" dirty="0" err="1">
                <a:solidFill>
                  <a:schemeClr val="tx1"/>
                </a:solidFill>
                <a:effectLst/>
                <a:latin typeface="+mn-lt"/>
              </a:rPr>
              <a:t>perasaan</a:t>
            </a:r>
            <a:r>
              <a:rPr lang="en-US" sz="2200" b="0" i="0" dirty="0">
                <a:solidFill>
                  <a:schemeClr val="tx1"/>
                </a:solidFill>
                <a:effectLst/>
                <a:latin typeface="+mn-lt"/>
              </a:rPr>
              <a:t> </a:t>
            </a:r>
            <a:r>
              <a:rPr lang="en-US" sz="2200" b="0" i="0" dirty="0" err="1">
                <a:solidFill>
                  <a:schemeClr val="tx1"/>
                </a:solidFill>
                <a:effectLst/>
                <a:latin typeface="+mn-lt"/>
              </a:rPr>
              <a:t>dengan</a:t>
            </a:r>
            <a:r>
              <a:rPr lang="en-US" sz="2200" b="0" i="0" dirty="0">
                <a:solidFill>
                  <a:schemeClr val="tx1"/>
                </a:solidFill>
                <a:effectLst/>
                <a:latin typeface="+mn-lt"/>
              </a:rPr>
              <a:t> orang lain, </a:t>
            </a:r>
            <a:r>
              <a:rPr lang="en-US" sz="2200" b="0" i="0" dirty="0" err="1">
                <a:solidFill>
                  <a:schemeClr val="tx1"/>
                </a:solidFill>
                <a:effectLst/>
                <a:latin typeface="+mn-lt"/>
              </a:rPr>
              <a:t>berkomunikasi</a:t>
            </a:r>
            <a:r>
              <a:rPr lang="en-US" sz="2200" b="0" i="0" dirty="0">
                <a:solidFill>
                  <a:schemeClr val="tx1"/>
                </a:solidFill>
                <a:effectLst/>
                <a:latin typeface="+mn-lt"/>
              </a:rPr>
              <a:t> </a:t>
            </a:r>
            <a:r>
              <a:rPr lang="en-US" sz="2200" b="0" i="0" dirty="0" err="1">
                <a:solidFill>
                  <a:schemeClr val="tx1"/>
                </a:solidFill>
                <a:effectLst/>
                <a:latin typeface="+mn-lt"/>
              </a:rPr>
              <a:t>secara</a:t>
            </a:r>
            <a:r>
              <a:rPr lang="en-US" sz="2200" b="0" i="0" dirty="0">
                <a:solidFill>
                  <a:schemeClr val="tx1"/>
                </a:solidFill>
                <a:effectLst/>
                <a:latin typeface="+mn-lt"/>
              </a:rPr>
              <a:t> </a:t>
            </a:r>
            <a:r>
              <a:rPr lang="en-US" sz="2200" b="0" i="0" dirty="0" err="1">
                <a:solidFill>
                  <a:schemeClr val="tx1"/>
                </a:solidFill>
                <a:effectLst/>
                <a:latin typeface="+mn-lt"/>
              </a:rPr>
              <a:t>terbuka</a:t>
            </a:r>
            <a:r>
              <a:rPr lang="en-US" sz="2200" b="0" i="0" dirty="0">
                <a:solidFill>
                  <a:schemeClr val="tx1"/>
                </a:solidFill>
                <a:effectLst/>
                <a:latin typeface="+mn-lt"/>
              </a:rPr>
              <a:t> </a:t>
            </a:r>
            <a:r>
              <a:rPr lang="en-US" sz="2200" b="0" i="0" dirty="0" err="1">
                <a:solidFill>
                  <a:schemeClr val="tx1"/>
                </a:solidFill>
                <a:effectLst/>
                <a:latin typeface="+mn-lt"/>
              </a:rPr>
              <a:t>dengan</a:t>
            </a:r>
            <a:r>
              <a:rPr lang="en-US" sz="2200" b="0" i="0" dirty="0">
                <a:solidFill>
                  <a:schemeClr val="tx1"/>
                </a:solidFill>
                <a:effectLst/>
                <a:latin typeface="+mn-lt"/>
              </a:rPr>
              <a:t> orang lain yang </a:t>
            </a:r>
            <a:r>
              <a:rPr lang="en-US" sz="2200" b="0" i="0" dirty="0" err="1">
                <a:solidFill>
                  <a:schemeClr val="tx1"/>
                </a:solidFill>
                <a:effectLst/>
                <a:latin typeface="+mn-lt"/>
              </a:rPr>
              <a:t>dianggap</a:t>
            </a:r>
            <a:r>
              <a:rPr lang="en-US" sz="2200" b="0" i="0" dirty="0">
                <a:solidFill>
                  <a:schemeClr val="tx1"/>
                </a:solidFill>
                <a:effectLst/>
                <a:latin typeface="+mn-lt"/>
              </a:rPr>
              <a:t> </a:t>
            </a:r>
            <a:r>
              <a:rPr lang="en-US" sz="2200" b="0" i="0" dirty="0" err="1">
                <a:solidFill>
                  <a:schemeClr val="tx1"/>
                </a:solidFill>
                <a:effectLst/>
                <a:latin typeface="+mn-lt"/>
              </a:rPr>
              <a:t>penting</a:t>
            </a:r>
            <a:r>
              <a:rPr lang="en-US" sz="2200" b="0" i="0" dirty="0">
                <a:solidFill>
                  <a:schemeClr val="tx1"/>
                </a:solidFill>
                <a:effectLst/>
                <a:latin typeface="+mn-lt"/>
              </a:rPr>
              <a:t> dan </a:t>
            </a:r>
            <a:r>
              <a:rPr lang="en-US" sz="2200" b="0" i="0" dirty="0" err="1">
                <a:solidFill>
                  <a:schemeClr val="tx1"/>
                </a:solidFill>
                <a:effectLst/>
                <a:latin typeface="+mn-lt"/>
              </a:rPr>
              <a:t>bermakna</a:t>
            </a:r>
            <a:r>
              <a:rPr lang="en-US" sz="2200" b="0" i="0" dirty="0">
                <a:solidFill>
                  <a:schemeClr val="tx1"/>
                </a:solidFill>
                <a:effectLst/>
                <a:latin typeface="+mn-lt"/>
              </a:rPr>
              <a:t>, </a:t>
            </a:r>
            <a:r>
              <a:rPr lang="en-US" sz="2200" b="0" i="0" dirty="0" err="1">
                <a:solidFill>
                  <a:schemeClr val="tx1"/>
                </a:solidFill>
                <a:effectLst/>
                <a:latin typeface="+mn-lt"/>
              </a:rPr>
              <a:t>mencakup</a:t>
            </a:r>
            <a:r>
              <a:rPr lang="en-US" sz="2200" b="0" i="0" dirty="0">
                <a:solidFill>
                  <a:schemeClr val="tx1"/>
                </a:solidFill>
                <a:effectLst/>
                <a:latin typeface="+mn-lt"/>
              </a:rPr>
              <a:t> </a:t>
            </a:r>
            <a:r>
              <a:rPr lang="en-US" sz="2200" b="0" i="0" dirty="0" err="1">
                <a:solidFill>
                  <a:schemeClr val="tx1"/>
                </a:solidFill>
                <a:effectLst/>
                <a:latin typeface="+mn-lt"/>
              </a:rPr>
              <a:t>kebutuhan</a:t>
            </a:r>
            <a:r>
              <a:rPr lang="en-US" sz="2200" b="0" i="0" dirty="0">
                <a:solidFill>
                  <a:schemeClr val="tx1"/>
                </a:solidFill>
                <a:effectLst/>
                <a:latin typeface="+mn-lt"/>
              </a:rPr>
              <a:t> </a:t>
            </a:r>
            <a:r>
              <a:rPr lang="en-US" sz="2200" b="0" i="0" dirty="0" err="1">
                <a:solidFill>
                  <a:schemeClr val="tx1"/>
                </a:solidFill>
                <a:effectLst/>
                <a:latin typeface="+mn-lt"/>
              </a:rPr>
              <a:t>sosial</a:t>
            </a:r>
            <a:r>
              <a:rPr lang="en-US" sz="2200" b="0" i="0" dirty="0">
                <a:solidFill>
                  <a:schemeClr val="tx1"/>
                </a:solidFill>
                <a:effectLst/>
                <a:latin typeface="+mn-lt"/>
              </a:rPr>
              <a:t> dan </a:t>
            </a:r>
            <a:r>
              <a:rPr lang="en-US" sz="2200" b="0" i="0" dirty="0" err="1">
                <a:solidFill>
                  <a:schemeClr val="tx1"/>
                </a:solidFill>
                <a:effectLst/>
                <a:latin typeface="+mn-lt"/>
              </a:rPr>
              <a:t>bagian</a:t>
            </a:r>
            <a:r>
              <a:rPr lang="en-US" sz="2200" b="0" i="0" dirty="0">
                <a:solidFill>
                  <a:schemeClr val="tx1"/>
                </a:solidFill>
                <a:effectLst/>
                <a:latin typeface="+mn-lt"/>
              </a:rPr>
              <a:t> </a:t>
            </a:r>
            <a:r>
              <a:rPr lang="en-US" sz="2200" b="0" i="0" dirty="0" err="1">
                <a:solidFill>
                  <a:schemeClr val="tx1"/>
                </a:solidFill>
                <a:effectLst/>
                <a:latin typeface="+mn-lt"/>
              </a:rPr>
              <a:t>eksternal</a:t>
            </a:r>
            <a:r>
              <a:rPr lang="en-US" sz="2200" b="0" i="0" dirty="0">
                <a:solidFill>
                  <a:schemeClr val="tx1"/>
                </a:solidFill>
                <a:effectLst/>
                <a:latin typeface="+mn-lt"/>
              </a:rPr>
              <a:t> (</a:t>
            </a:r>
            <a:r>
              <a:rPr lang="en-US" sz="2200" b="0" i="0" dirty="0" err="1">
                <a:solidFill>
                  <a:schemeClr val="tx1"/>
                </a:solidFill>
                <a:effectLst/>
                <a:latin typeface="+mn-lt"/>
              </a:rPr>
              <a:t>penghargaan</a:t>
            </a:r>
            <a:r>
              <a:rPr lang="en-US" sz="2200" b="0" i="0" dirty="0">
                <a:solidFill>
                  <a:schemeClr val="tx1"/>
                </a:solidFill>
                <a:effectLst/>
                <a:latin typeface="+mn-lt"/>
              </a:rPr>
              <a:t>) </a:t>
            </a:r>
            <a:r>
              <a:rPr lang="en-US" sz="2200" b="0" i="0" dirty="0" err="1">
                <a:solidFill>
                  <a:schemeClr val="tx1"/>
                </a:solidFill>
                <a:effectLst/>
                <a:latin typeface="+mn-lt"/>
              </a:rPr>
              <a:t>dari</a:t>
            </a:r>
            <a:r>
              <a:rPr lang="en-US" sz="2200" b="0" i="0" dirty="0">
                <a:solidFill>
                  <a:schemeClr val="tx1"/>
                </a:solidFill>
                <a:effectLst/>
                <a:latin typeface="+mn-lt"/>
              </a:rPr>
              <a:t> Maslow. </a:t>
            </a:r>
          </a:p>
          <a:p>
            <a:pPr>
              <a:buFont typeface="Arial" pitchFamily="34" charset="0"/>
              <a:buChar char=" "/>
            </a:pPr>
            <a:r>
              <a:rPr lang="en-US" sz="2200" b="0" i="0" dirty="0" err="1">
                <a:solidFill>
                  <a:schemeClr val="tx1"/>
                </a:solidFill>
                <a:effectLst/>
                <a:latin typeface="+mn-lt"/>
              </a:rPr>
              <a:t>Kebutuhan</a:t>
            </a:r>
            <a:r>
              <a:rPr lang="en-US" sz="2200" b="0" i="0" dirty="0">
                <a:solidFill>
                  <a:schemeClr val="tx1"/>
                </a:solidFill>
                <a:effectLst/>
                <a:latin typeface="+mn-lt"/>
              </a:rPr>
              <a:t> </a:t>
            </a:r>
            <a:r>
              <a:rPr lang="en-US" sz="2200" b="0" i="0" dirty="0" err="1">
                <a:solidFill>
                  <a:schemeClr val="tx1"/>
                </a:solidFill>
                <a:effectLst/>
                <a:latin typeface="+mn-lt"/>
              </a:rPr>
              <a:t>Pertumbuhan</a:t>
            </a:r>
            <a:r>
              <a:rPr lang="en-US" sz="2200" b="0" i="0" dirty="0">
                <a:solidFill>
                  <a:schemeClr val="tx1"/>
                </a:solidFill>
                <a:effectLst/>
                <a:latin typeface="+mn-lt"/>
              </a:rPr>
              <a:t> (</a:t>
            </a:r>
            <a:r>
              <a:rPr lang="en-US" sz="2200" b="0" i="1" dirty="0">
                <a:solidFill>
                  <a:schemeClr val="tx1"/>
                </a:solidFill>
                <a:effectLst/>
                <a:latin typeface="+mn-lt"/>
              </a:rPr>
              <a:t>Growth Needs</a:t>
            </a:r>
            <a:r>
              <a:rPr lang="en-US" sz="2200" b="0" i="0" dirty="0">
                <a:solidFill>
                  <a:schemeClr val="tx1"/>
                </a:solidFill>
                <a:effectLst/>
                <a:latin typeface="+mn-lt"/>
              </a:rPr>
              <a:t>)</a:t>
            </a:r>
            <a:r>
              <a:rPr lang="en-US" sz="2200" b="0" i="0" dirty="0" err="1">
                <a:solidFill>
                  <a:schemeClr val="tx1"/>
                </a:solidFill>
                <a:effectLst/>
                <a:latin typeface="+mn-lt"/>
              </a:rPr>
              <a:t>Kebutuhan</a:t>
            </a:r>
            <a:r>
              <a:rPr lang="en-US" sz="2200" b="0" i="0" dirty="0">
                <a:solidFill>
                  <a:schemeClr val="tx1"/>
                </a:solidFill>
                <a:effectLst/>
                <a:latin typeface="+mn-lt"/>
              </a:rPr>
              <a:t> </a:t>
            </a:r>
            <a:r>
              <a:rPr lang="en-US" sz="2200" b="0" i="0" dirty="0" err="1">
                <a:solidFill>
                  <a:schemeClr val="tx1"/>
                </a:solidFill>
                <a:effectLst/>
                <a:latin typeface="+mn-lt"/>
              </a:rPr>
              <a:t>mengembangkan</a:t>
            </a:r>
            <a:r>
              <a:rPr lang="en-US" sz="2200" b="0" i="0" dirty="0">
                <a:solidFill>
                  <a:schemeClr val="tx1"/>
                </a:solidFill>
                <a:effectLst/>
                <a:latin typeface="+mn-lt"/>
              </a:rPr>
              <a:t> </a:t>
            </a:r>
            <a:r>
              <a:rPr lang="en-US" sz="2200" b="0" i="0" dirty="0" err="1">
                <a:solidFill>
                  <a:schemeClr val="tx1"/>
                </a:solidFill>
                <a:effectLst/>
                <a:latin typeface="+mn-lt"/>
              </a:rPr>
              <a:t>kecakapan</a:t>
            </a:r>
            <a:r>
              <a:rPr lang="en-US" sz="2200" b="0" i="0" dirty="0">
                <a:solidFill>
                  <a:schemeClr val="tx1"/>
                </a:solidFill>
                <a:effectLst/>
                <a:latin typeface="+mn-lt"/>
              </a:rPr>
              <a:t> </a:t>
            </a:r>
            <a:r>
              <a:rPr lang="en-US" sz="2200" b="0" i="0" dirty="0" err="1">
                <a:solidFill>
                  <a:schemeClr val="tx1"/>
                </a:solidFill>
                <a:effectLst/>
                <a:latin typeface="+mn-lt"/>
              </a:rPr>
              <a:t>secara</a:t>
            </a:r>
            <a:r>
              <a:rPr lang="en-US" sz="2200" b="0" i="0" dirty="0">
                <a:solidFill>
                  <a:schemeClr val="tx1"/>
                </a:solidFill>
                <a:effectLst/>
                <a:latin typeface="+mn-lt"/>
              </a:rPr>
              <a:t> </a:t>
            </a:r>
            <a:r>
              <a:rPr lang="en-US" sz="2200" b="0" i="0" dirty="0" err="1">
                <a:solidFill>
                  <a:schemeClr val="tx1"/>
                </a:solidFill>
                <a:effectLst/>
                <a:latin typeface="+mn-lt"/>
              </a:rPr>
              <a:t>penuh</a:t>
            </a:r>
            <a:r>
              <a:rPr lang="en-US" sz="2200" b="0" i="0" dirty="0">
                <a:solidFill>
                  <a:schemeClr val="tx1"/>
                </a:solidFill>
                <a:effectLst/>
                <a:latin typeface="+mn-lt"/>
              </a:rPr>
              <a:t>, </a:t>
            </a:r>
            <a:r>
              <a:rPr lang="en-US" sz="2200" b="0" i="0" dirty="0" err="1">
                <a:solidFill>
                  <a:schemeClr val="tx1"/>
                </a:solidFill>
                <a:effectLst/>
                <a:latin typeface="+mn-lt"/>
              </a:rPr>
              <a:t>kebutuhan</a:t>
            </a:r>
            <a:r>
              <a:rPr lang="en-US" sz="2200" b="0" i="0" dirty="0">
                <a:solidFill>
                  <a:schemeClr val="tx1"/>
                </a:solidFill>
                <a:effectLst/>
                <a:latin typeface="+mn-lt"/>
              </a:rPr>
              <a:t> </a:t>
            </a:r>
            <a:r>
              <a:rPr lang="en-US" sz="2200" b="0" i="0" dirty="0" err="1">
                <a:solidFill>
                  <a:schemeClr val="tx1"/>
                </a:solidFill>
                <a:effectLst/>
                <a:latin typeface="+mn-lt"/>
              </a:rPr>
              <a:t>bagian</a:t>
            </a:r>
            <a:r>
              <a:rPr lang="en-US" sz="2200" b="0" i="0" dirty="0">
                <a:solidFill>
                  <a:schemeClr val="tx1"/>
                </a:solidFill>
                <a:effectLst/>
                <a:latin typeface="+mn-lt"/>
              </a:rPr>
              <a:t> </a:t>
            </a:r>
            <a:r>
              <a:rPr lang="en-US" sz="2200" b="0" i="0" dirty="0" err="1">
                <a:solidFill>
                  <a:schemeClr val="tx1"/>
                </a:solidFill>
                <a:effectLst/>
                <a:latin typeface="+mn-lt"/>
              </a:rPr>
              <a:t>intrinsik</a:t>
            </a:r>
            <a:r>
              <a:rPr lang="en-US" sz="2200" b="0" i="0" dirty="0">
                <a:solidFill>
                  <a:schemeClr val="tx1"/>
                </a:solidFill>
                <a:effectLst/>
                <a:latin typeface="+mn-lt"/>
              </a:rPr>
              <a:t> </a:t>
            </a:r>
            <a:r>
              <a:rPr lang="en-US" sz="2200" b="0" i="0" dirty="0" err="1">
                <a:solidFill>
                  <a:schemeClr val="tx1"/>
                </a:solidFill>
                <a:effectLst/>
                <a:latin typeface="+mn-lt"/>
              </a:rPr>
              <a:t>dari</a:t>
            </a:r>
            <a:r>
              <a:rPr lang="en-US" sz="2200" b="0" i="0" dirty="0">
                <a:solidFill>
                  <a:schemeClr val="tx1"/>
                </a:solidFill>
                <a:effectLst/>
                <a:latin typeface="+mn-lt"/>
              </a:rPr>
              <a:t> </a:t>
            </a:r>
            <a:r>
              <a:rPr lang="en-US" sz="2200" b="0" i="0" dirty="0" err="1">
                <a:solidFill>
                  <a:schemeClr val="tx1"/>
                </a:solidFill>
                <a:effectLst/>
                <a:latin typeface="+mn-lt"/>
              </a:rPr>
              <a:t>harga</a:t>
            </a:r>
            <a:r>
              <a:rPr lang="en-US" sz="2200" b="0" i="0" dirty="0">
                <a:solidFill>
                  <a:schemeClr val="tx1"/>
                </a:solidFill>
                <a:effectLst/>
                <a:latin typeface="+mn-lt"/>
              </a:rPr>
              <a:t> </a:t>
            </a:r>
            <a:r>
              <a:rPr lang="en-US" sz="2200" b="0" i="0" dirty="0" err="1">
                <a:solidFill>
                  <a:schemeClr val="tx1"/>
                </a:solidFill>
                <a:effectLst/>
                <a:latin typeface="+mn-lt"/>
              </a:rPr>
              <a:t>diri</a:t>
            </a:r>
            <a:r>
              <a:rPr lang="en-US" sz="2200" b="0" i="0" dirty="0">
                <a:solidFill>
                  <a:schemeClr val="tx1"/>
                </a:solidFill>
                <a:effectLst/>
                <a:latin typeface="+mn-lt"/>
              </a:rPr>
              <a:t> dan </a:t>
            </a:r>
            <a:r>
              <a:rPr lang="en-US" sz="2200" b="0" i="0" dirty="0" err="1">
                <a:solidFill>
                  <a:schemeClr val="tx1"/>
                </a:solidFill>
                <a:effectLst/>
                <a:latin typeface="+mn-lt"/>
              </a:rPr>
              <a:t>kebutuhan</a:t>
            </a:r>
            <a:r>
              <a:rPr lang="en-US" sz="2200" b="0" i="0" dirty="0">
                <a:solidFill>
                  <a:schemeClr val="tx1"/>
                </a:solidFill>
                <a:effectLst/>
                <a:latin typeface="+mn-lt"/>
              </a:rPr>
              <a:t> </a:t>
            </a:r>
            <a:r>
              <a:rPr lang="en-US" sz="2200" b="0" i="0" dirty="0" err="1">
                <a:solidFill>
                  <a:schemeClr val="tx1"/>
                </a:solidFill>
                <a:effectLst/>
                <a:latin typeface="+mn-lt"/>
              </a:rPr>
              <a:t>aktualisasi</a:t>
            </a:r>
            <a:r>
              <a:rPr lang="en-US" sz="2200" b="0" i="0" dirty="0">
                <a:solidFill>
                  <a:schemeClr val="tx1"/>
                </a:solidFill>
                <a:effectLst/>
                <a:latin typeface="+mn-lt"/>
              </a:rPr>
              <a:t> </a:t>
            </a:r>
            <a:r>
              <a:rPr lang="en-US" sz="2200" b="0" i="0" dirty="0" err="1">
                <a:solidFill>
                  <a:schemeClr val="tx1"/>
                </a:solidFill>
                <a:effectLst/>
                <a:latin typeface="+mn-lt"/>
              </a:rPr>
              <a:t>diri</a:t>
            </a:r>
            <a:r>
              <a:rPr lang="en-US" sz="2200" b="0" i="0" dirty="0">
                <a:solidFill>
                  <a:schemeClr val="tx1"/>
                </a:solidFill>
                <a:effectLst/>
                <a:latin typeface="+mn-lt"/>
              </a:rPr>
              <a:t>. </a:t>
            </a:r>
          </a:p>
          <a:p>
            <a:pPr>
              <a:buFont typeface="Arial" pitchFamily="34" charset="0"/>
              <a:buChar char=" "/>
            </a:pPr>
            <a:br>
              <a:rPr lang="en-US" sz="2200" dirty="0">
                <a:solidFill>
                  <a:schemeClr val="tx1"/>
                </a:solidFill>
                <a:latin typeface="+mn-lt"/>
              </a:rPr>
            </a:br>
            <a:endParaRPr lang="en-US" sz="2200" dirty="0">
              <a:solidFill>
                <a:schemeClr val="tx1"/>
              </a:solidFill>
              <a:latin typeface="+mn-lt"/>
            </a:endParaRPr>
          </a:p>
        </p:txBody>
      </p:sp>
    </p:spTree>
    <p:extLst>
      <p:ext uri="{BB962C8B-B14F-4D97-AF65-F5344CB8AC3E}">
        <p14:creationId xmlns:p14="http://schemas.microsoft.com/office/powerpoint/2010/main" val="1818921887"/>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D0584-7A46-4C64-B30A-F9FF25F94925}"/>
              </a:ext>
            </a:extLst>
          </p:cNvPr>
          <p:cNvSpPr>
            <a:spLocks noGrp="1"/>
          </p:cNvSpPr>
          <p:nvPr>
            <p:ph type="ctrTitle"/>
          </p:nvPr>
        </p:nvSpPr>
        <p:spPr>
          <a:xfrm>
            <a:off x="0" y="212035"/>
            <a:ext cx="11900452" cy="1444487"/>
          </a:xfrm>
        </p:spPr>
        <p:txBody>
          <a:bodyPr/>
          <a:lstStyle/>
          <a:p>
            <a:pPr algn="ctr"/>
            <a:r>
              <a:rPr lang="en-US" altLang="en-US" sz="4400" dirty="0" err="1">
                <a:latin typeface="Arial" panose="020B0604020202020204" pitchFamily="34" charset="0"/>
                <a:cs typeface="Arial" panose="020B0604020202020204" pitchFamily="34" charset="0"/>
              </a:rPr>
              <a:t>Teori</a:t>
            </a:r>
            <a:r>
              <a:rPr lang="en-US" altLang="en-US" sz="4400" dirty="0">
                <a:latin typeface="Arial" panose="020B0604020202020204" pitchFamily="34" charset="0"/>
                <a:cs typeface="Arial" panose="020B0604020202020204" pitchFamily="34" charset="0"/>
              </a:rPr>
              <a:t> </a:t>
            </a:r>
            <a:r>
              <a:rPr lang="en-US" altLang="en-US" sz="4400" dirty="0" err="1">
                <a:latin typeface="Arial" panose="020B0604020202020204" pitchFamily="34" charset="0"/>
                <a:cs typeface="Arial" panose="020B0604020202020204" pitchFamily="34" charset="0"/>
              </a:rPr>
              <a:t>tiga</a:t>
            </a:r>
            <a:r>
              <a:rPr lang="en-US" altLang="en-US" sz="4400" dirty="0">
                <a:latin typeface="Arial" panose="020B0604020202020204" pitchFamily="34" charset="0"/>
                <a:cs typeface="Arial" panose="020B0604020202020204" pitchFamily="34" charset="0"/>
              </a:rPr>
              <a:t> </a:t>
            </a:r>
            <a:r>
              <a:rPr lang="en-US" altLang="en-US" sz="4400" dirty="0" err="1">
                <a:latin typeface="Arial" panose="020B0604020202020204" pitchFamily="34" charset="0"/>
                <a:cs typeface="Arial" panose="020B0604020202020204" pitchFamily="34" charset="0"/>
              </a:rPr>
              <a:t>kebutuhan</a:t>
            </a:r>
            <a:r>
              <a:rPr lang="en-US" altLang="en-US" sz="4400" dirty="0">
                <a:latin typeface="Arial" panose="020B0604020202020204" pitchFamily="34" charset="0"/>
                <a:cs typeface="Arial" panose="020B0604020202020204" pitchFamily="34" charset="0"/>
              </a:rPr>
              <a:t> </a:t>
            </a:r>
            <a:r>
              <a:rPr lang="en-US" altLang="en-US" sz="4400" dirty="0" err="1">
                <a:latin typeface="Arial" panose="020B0604020202020204" pitchFamily="34" charset="0"/>
                <a:cs typeface="Arial" panose="020B0604020202020204" pitchFamily="34" charset="0"/>
              </a:rPr>
              <a:t>dari</a:t>
            </a:r>
            <a:r>
              <a:rPr lang="en-US" altLang="en-US" sz="4400" dirty="0">
                <a:latin typeface="Arial" panose="020B0604020202020204" pitchFamily="34" charset="0"/>
                <a:cs typeface="Arial" panose="020B0604020202020204" pitchFamily="34" charset="0"/>
              </a:rPr>
              <a:t>  Atkinson dan McClelland</a:t>
            </a:r>
            <a:endParaRPr lang="en-ID" sz="4400" dirty="0"/>
          </a:p>
        </p:txBody>
      </p:sp>
      <p:pic>
        <p:nvPicPr>
          <p:cNvPr id="4" name="Picture 4" descr="https://encrypted-tbn2.gstatic.com/images?q=tbn:ANd9GcSXf2kvQ9sIPmdYusryOZShL1smb_T03bT8sdlergj-3ntCxoXBLjRug4Q">
            <a:extLst>
              <a:ext uri="{FF2B5EF4-FFF2-40B4-BE49-F238E27FC236}">
                <a16:creationId xmlns:a16="http://schemas.microsoft.com/office/drawing/2014/main" id="{69CF6484-002F-4196-B614-C866C52018D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696279" y="2159069"/>
            <a:ext cx="9011478" cy="4486896"/>
          </a:xfrm>
          <a:noFill/>
        </p:spPr>
      </p:pic>
    </p:spTree>
    <p:extLst>
      <p:ext uri="{BB962C8B-B14F-4D97-AF65-F5344CB8AC3E}">
        <p14:creationId xmlns:p14="http://schemas.microsoft.com/office/powerpoint/2010/main" val="850852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5977F-9293-46B2-BD0C-35B22E7A6D8B}"/>
              </a:ext>
            </a:extLst>
          </p:cNvPr>
          <p:cNvSpPr>
            <a:spLocks noGrp="1"/>
          </p:cNvSpPr>
          <p:nvPr>
            <p:ph type="ctrTitle"/>
          </p:nvPr>
        </p:nvSpPr>
        <p:spPr>
          <a:xfrm>
            <a:off x="667512" y="317011"/>
            <a:ext cx="10782300" cy="1220241"/>
          </a:xfrm>
        </p:spPr>
        <p:txBody>
          <a:bodyPr/>
          <a:lstStyle/>
          <a:p>
            <a:pPr algn="ctr"/>
            <a:r>
              <a:rPr lang="en-US" sz="3600" b="1" i="0" dirty="0">
                <a:solidFill>
                  <a:schemeClr val="tx1"/>
                </a:solidFill>
                <a:effectLst/>
                <a:latin typeface="Roboto" panose="02000000000000000000" pitchFamily="2" charset="0"/>
              </a:rPr>
              <a:t> </a:t>
            </a:r>
            <a:r>
              <a:rPr lang="en-US" sz="3600" b="1" i="0" dirty="0" err="1">
                <a:solidFill>
                  <a:schemeClr val="tx1"/>
                </a:solidFill>
                <a:effectLst/>
                <a:latin typeface="Roboto" panose="02000000000000000000" pitchFamily="2" charset="0"/>
              </a:rPr>
              <a:t>Teori</a:t>
            </a:r>
            <a:r>
              <a:rPr lang="en-US" sz="3600" b="1" i="0" dirty="0">
                <a:solidFill>
                  <a:schemeClr val="tx1"/>
                </a:solidFill>
                <a:effectLst/>
                <a:latin typeface="Roboto" panose="02000000000000000000" pitchFamily="2" charset="0"/>
              </a:rPr>
              <a:t> </a:t>
            </a:r>
            <a:r>
              <a:rPr lang="en-US" sz="3600" b="1" i="0" dirty="0" err="1">
                <a:solidFill>
                  <a:schemeClr val="tx1"/>
                </a:solidFill>
                <a:effectLst/>
                <a:latin typeface="Roboto" panose="02000000000000000000" pitchFamily="2" charset="0"/>
              </a:rPr>
              <a:t>Dua</a:t>
            </a:r>
            <a:r>
              <a:rPr lang="en-US" sz="3600" b="1" i="0" dirty="0">
                <a:solidFill>
                  <a:schemeClr val="tx1"/>
                </a:solidFill>
                <a:effectLst/>
                <a:latin typeface="Roboto" panose="02000000000000000000" pitchFamily="2" charset="0"/>
              </a:rPr>
              <a:t> </a:t>
            </a:r>
            <a:r>
              <a:rPr lang="en-US" sz="3600" b="1" i="0" dirty="0" err="1">
                <a:solidFill>
                  <a:schemeClr val="tx1"/>
                </a:solidFill>
                <a:effectLst/>
                <a:latin typeface="Roboto" panose="02000000000000000000" pitchFamily="2" charset="0"/>
              </a:rPr>
              <a:t>Faktor</a:t>
            </a:r>
            <a:r>
              <a:rPr lang="en-US" sz="3600" b="1" i="0" dirty="0">
                <a:solidFill>
                  <a:schemeClr val="tx1"/>
                </a:solidFill>
                <a:effectLst/>
                <a:latin typeface="Roboto" panose="02000000000000000000" pitchFamily="2" charset="0"/>
              </a:rPr>
              <a:t> (Two Factor Theory)</a:t>
            </a:r>
            <a:br>
              <a:rPr lang="en-US" sz="3600" b="1" i="0" dirty="0">
                <a:solidFill>
                  <a:schemeClr val="tx1"/>
                </a:solidFill>
                <a:effectLst/>
                <a:latin typeface="Roboto" panose="02000000000000000000" pitchFamily="2" charset="0"/>
              </a:rPr>
            </a:br>
            <a:endParaRPr lang="en-ID" sz="3600" dirty="0">
              <a:solidFill>
                <a:schemeClr val="tx1"/>
              </a:solidFill>
            </a:endParaRPr>
          </a:p>
        </p:txBody>
      </p:sp>
      <p:sp>
        <p:nvSpPr>
          <p:cNvPr id="3" name="Subtitle 2">
            <a:extLst>
              <a:ext uri="{FF2B5EF4-FFF2-40B4-BE49-F238E27FC236}">
                <a16:creationId xmlns:a16="http://schemas.microsoft.com/office/drawing/2014/main" id="{91D7B44D-AE0B-440B-B7BC-3655F461521D}"/>
              </a:ext>
            </a:extLst>
          </p:cNvPr>
          <p:cNvSpPr>
            <a:spLocks noGrp="1"/>
          </p:cNvSpPr>
          <p:nvPr>
            <p:ph type="subTitle" idx="1"/>
          </p:nvPr>
        </p:nvSpPr>
        <p:spPr>
          <a:xfrm>
            <a:off x="92765" y="1783080"/>
            <a:ext cx="12006470" cy="4922520"/>
          </a:xfrm>
        </p:spPr>
        <p:txBody>
          <a:bodyPr/>
          <a:lstStyle/>
          <a:p>
            <a:pPr marL="457200" indent="-457200">
              <a:buFont typeface="Wingdings" panose="05000000000000000000" pitchFamily="2" charset="2"/>
              <a:buChar char="Ø"/>
            </a:pPr>
            <a:r>
              <a:rPr lang="en-ID" b="0" i="0" dirty="0" err="1">
                <a:solidFill>
                  <a:schemeClr val="tx1"/>
                </a:solidFill>
                <a:effectLst/>
                <a:latin typeface="Roboto" panose="02000000000000000000" pitchFamily="2" charset="0"/>
              </a:rPr>
              <a:t>Faktor</a:t>
            </a:r>
            <a:r>
              <a:rPr lang="en-ID" b="0" i="0" dirty="0">
                <a:solidFill>
                  <a:schemeClr val="tx1"/>
                </a:solidFill>
                <a:effectLst/>
                <a:latin typeface="Roboto" panose="02000000000000000000" pitchFamily="2" charset="0"/>
              </a:rPr>
              <a:t> motivator (</a:t>
            </a:r>
            <a:r>
              <a:rPr lang="en-ID" b="0" i="0" dirty="0" err="1">
                <a:solidFill>
                  <a:schemeClr val="tx1"/>
                </a:solidFill>
                <a:effectLst/>
                <a:latin typeface="Roboto" panose="02000000000000000000" pitchFamily="2" charset="0"/>
              </a:rPr>
              <a:t>berkaitan</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dengan</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isi</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dari</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pekerjaan</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faktor</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intrinsik</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dari</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pekerjaan</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yakni</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tanggung</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jawab</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kesempatan</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maju</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pekerjaan</a:t>
            </a:r>
            <a:r>
              <a:rPr lang="en-ID" b="0" i="0" dirty="0">
                <a:solidFill>
                  <a:schemeClr val="tx1"/>
                </a:solidFill>
                <a:effectLst/>
                <a:latin typeface="Roboto" panose="02000000000000000000" pitchFamily="2" charset="0"/>
              </a:rPr>
              <a:t> yang </a:t>
            </a:r>
            <a:r>
              <a:rPr lang="en-ID" b="0" i="0" dirty="0" err="1">
                <a:solidFill>
                  <a:schemeClr val="tx1"/>
                </a:solidFill>
                <a:effectLst/>
                <a:latin typeface="Roboto" panose="02000000000000000000" pitchFamily="2" charset="0"/>
              </a:rPr>
              <a:t>menantang</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pencapaian</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prestasi</a:t>
            </a:r>
            <a:r>
              <a:rPr lang="en-ID" b="0" i="0" dirty="0">
                <a:solidFill>
                  <a:schemeClr val="tx1"/>
                </a:solidFill>
                <a:effectLst/>
                <a:latin typeface="Roboto" panose="02000000000000000000" pitchFamily="2" charset="0"/>
              </a:rPr>
              <a:t> dan </a:t>
            </a:r>
            <a:r>
              <a:rPr lang="en-ID" b="0" i="0" dirty="0" err="1">
                <a:solidFill>
                  <a:schemeClr val="tx1"/>
                </a:solidFill>
                <a:effectLst/>
                <a:latin typeface="Roboto" panose="02000000000000000000" pitchFamily="2" charset="0"/>
              </a:rPr>
              <a:t>pengakuan</a:t>
            </a:r>
            <a:r>
              <a:rPr lang="en-ID" b="0" i="0" dirty="0">
                <a:solidFill>
                  <a:schemeClr val="tx1"/>
                </a:solidFill>
                <a:effectLst/>
                <a:latin typeface="Roboto" panose="02000000000000000000" pitchFamily="2" charset="0"/>
              </a:rPr>
              <a:t>.</a:t>
            </a:r>
          </a:p>
          <a:p>
            <a:pPr marL="457200" indent="-457200">
              <a:buFont typeface="Wingdings" panose="05000000000000000000" pitchFamily="2" charset="2"/>
              <a:buChar char="Ø"/>
            </a:pPr>
            <a:r>
              <a:rPr lang="en-ID" b="0" i="0" dirty="0" err="1">
                <a:solidFill>
                  <a:schemeClr val="tx1"/>
                </a:solidFill>
                <a:effectLst/>
                <a:latin typeface="Roboto" panose="02000000000000000000" pitchFamily="2" charset="0"/>
              </a:rPr>
              <a:t>Faktor</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higiene</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berkaitan</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dengan</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konteks</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dari</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pekerjaan</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faktor</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ekstrinsik</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dari</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pekerjaan</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yakni</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kondisi</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kerja</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supervisi</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hubungan</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dengan</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rekan</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sekerja</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gaji</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administrasi</a:t>
            </a:r>
            <a:r>
              <a:rPr lang="en-ID" b="0" i="0" dirty="0">
                <a:solidFill>
                  <a:schemeClr val="tx1"/>
                </a:solidFill>
                <a:effectLst/>
                <a:latin typeface="Roboto" panose="02000000000000000000" pitchFamily="2" charset="0"/>
              </a:rPr>
              <a:t> dan </a:t>
            </a:r>
            <a:r>
              <a:rPr lang="en-ID" b="0" i="0" dirty="0" err="1">
                <a:solidFill>
                  <a:schemeClr val="tx1"/>
                </a:solidFill>
                <a:effectLst/>
                <a:latin typeface="Roboto" panose="02000000000000000000" pitchFamily="2" charset="0"/>
              </a:rPr>
              <a:t>kebijakan</a:t>
            </a:r>
            <a:r>
              <a:rPr lang="en-ID" b="0" i="0" dirty="0">
                <a:solidFill>
                  <a:schemeClr val="tx1"/>
                </a:solidFill>
                <a:effectLst/>
                <a:latin typeface="Roboto" panose="02000000000000000000" pitchFamily="2" charset="0"/>
              </a:rPr>
              <a:t> </a:t>
            </a:r>
            <a:r>
              <a:rPr lang="en-ID" b="0" i="0" dirty="0" err="1">
                <a:solidFill>
                  <a:schemeClr val="tx1"/>
                </a:solidFill>
                <a:effectLst/>
                <a:latin typeface="Roboto" panose="02000000000000000000" pitchFamily="2" charset="0"/>
              </a:rPr>
              <a:t>organisasi</a:t>
            </a:r>
            <a:r>
              <a:rPr lang="en-ID" b="0" i="0" dirty="0">
                <a:solidFill>
                  <a:schemeClr val="tx1"/>
                </a:solidFill>
                <a:effectLst/>
                <a:latin typeface="Roboto" panose="02000000000000000000" pitchFamily="2" charset="0"/>
              </a:rPr>
              <a:t>.</a:t>
            </a:r>
            <a:br>
              <a:rPr lang="en-ID" dirty="0"/>
            </a:br>
            <a:endParaRPr lang="en-ID" dirty="0">
              <a:solidFill>
                <a:schemeClr val="tx1"/>
              </a:solidFill>
            </a:endParaRPr>
          </a:p>
        </p:txBody>
      </p:sp>
    </p:spTree>
    <p:extLst>
      <p:ext uri="{BB962C8B-B14F-4D97-AF65-F5344CB8AC3E}">
        <p14:creationId xmlns:p14="http://schemas.microsoft.com/office/powerpoint/2010/main" val="3442574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2595B-3FD8-4398-A0EE-DDAFD517565A}"/>
              </a:ext>
            </a:extLst>
          </p:cNvPr>
          <p:cNvSpPr>
            <a:spLocks noGrp="1"/>
          </p:cNvSpPr>
          <p:nvPr>
            <p:ph type="ctrTitle"/>
          </p:nvPr>
        </p:nvSpPr>
        <p:spPr>
          <a:xfrm>
            <a:off x="603504" y="770468"/>
            <a:ext cx="4205568" cy="1919724"/>
          </a:xfrm>
        </p:spPr>
        <p:txBody>
          <a:bodyPr>
            <a:normAutofit/>
          </a:bodyPr>
          <a:lstStyle/>
          <a:p>
            <a:r>
              <a:rPr lang="en-US" sz="7200" dirty="0"/>
              <a:t>MOTIVASI KERJA</a:t>
            </a:r>
            <a:endParaRPr lang="en-ID" sz="7200" dirty="0"/>
          </a:p>
        </p:txBody>
      </p:sp>
      <p:sp>
        <p:nvSpPr>
          <p:cNvPr id="3" name="Subtitle 2">
            <a:extLst>
              <a:ext uri="{FF2B5EF4-FFF2-40B4-BE49-F238E27FC236}">
                <a16:creationId xmlns:a16="http://schemas.microsoft.com/office/drawing/2014/main" id="{646E98A5-DF9A-4104-88F7-0DB48D0C3901}"/>
              </a:ext>
            </a:extLst>
          </p:cNvPr>
          <p:cNvSpPr>
            <a:spLocks noGrp="1"/>
          </p:cNvSpPr>
          <p:nvPr>
            <p:ph type="subTitle" idx="1"/>
          </p:nvPr>
        </p:nvSpPr>
        <p:spPr>
          <a:xfrm>
            <a:off x="318052" y="3207026"/>
            <a:ext cx="4850296" cy="3339548"/>
          </a:xfrm>
        </p:spPr>
        <p:txBody>
          <a:bodyPr>
            <a:normAutofit/>
          </a:bodyPr>
          <a:lstStyle/>
          <a:p>
            <a:r>
              <a:rPr lang="en-US" altLang="en-US" sz="2000" dirty="0" err="1">
                <a:latin typeface="Arial" panose="020B0604020202020204" pitchFamily="34" charset="0"/>
                <a:cs typeface="Arial" panose="020B0604020202020204" pitchFamily="34" charset="0"/>
              </a:rPr>
              <a:t>Daya</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pendorong</a:t>
            </a:r>
            <a:r>
              <a:rPr lang="en-US" altLang="en-US" sz="2000" dirty="0">
                <a:latin typeface="Arial" panose="020B0604020202020204" pitchFamily="34" charset="0"/>
                <a:cs typeface="Arial" panose="020B0604020202020204" pitchFamily="34" charset="0"/>
              </a:rPr>
              <a:t> yang </a:t>
            </a:r>
            <a:r>
              <a:rPr lang="en-US" altLang="en-US" sz="2000" dirty="0" err="1">
                <a:latin typeface="Arial" panose="020B0604020202020204" pitchFamily="34" charset="0"/>
                <a:cs typeface="Arial" panose="020B0604020202020204" pitchFamily="34" charset="0"/>
              </a:rPr>
              <a:t>mengakibatkan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seorang</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anggota</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organisasi</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mau</a:t>
            </a:r>
            <a:r>
              <a:rPr lang="en-US" altLang="en-US" sz="2000" dirty="0">
                <a:latin typeface="Arial" panose="020B0604020202020204" pitchFamily="34" charset="0"/>
                <a:cs typeface="Arial" panose="020B0604020202020204" pitchFamily="34" charset="0"/>
              </a:rPr>
              <a:t> &amp; </a:t>
            </a:r>
            <a:r>
              <a:rPr lang="en-US" altLang="en-US" sz="2000" dirty="0" err="1">
                <a:latin typeface="Arial" panose="020B0604020202020204" pitchFamily="34" charset="0"/>
                <a:cs typeface="Arial" panose="020B0604020202020204" pitchFamily="34" charset="0"/>
              </a:rPr>
              <a:t>rela</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untuk</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mengerahkan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kemampuan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dalam</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bentuk</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keahlian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atau</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keterampilan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tenaga</a:t>
            </a:r>
            <a:r>
              <a:rPr lang="en-US" altLang="en-US" sz="2000" dirty="0">
                <a:latin typeface="Arial" panose="020B0604020202020204" pitchFamily="34" charset="0"/>
                <a:cs typeface="Arial" panose="020B0604020202020204" pitchFamily="34" charset="0"/>
              </a:rPr>
              <a:t> &amp; </a:t>
            </a:r>
            <a:r>
              <a:rPr lang="en-US" altLang="en-US" sz="2000" dirty="0" err="1">
                <a:latin typeface="Arial" panose="020B0604020202020204" pitchFamily="34" charset="0"/>
                <a:cs typeface="Arial" panose="020B0604020202020204" pitchFamily="34" charset="0"/>
              </a:rPr>
              <a:t>waktunya</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untuk</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menyelanggarakan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berbagai</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kegiatan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yg</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menjadi</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tanggung</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jawabnya</a:t>
            </a:r>
            <a:r>
              <a:rPr lang="en-US" altLang="en-US" sz="2000" dirty="0">
                <a:latin typeface="Arial" panose="020B0604020202020204" pitchFamily="34" charset="0"/>
                <a:cs typeface="Arial" panose="020B0604020202020204" pitchFamily="34" charset="0"/>
              </a:rPr>
              <a:t> dan </a:t>
            </a:r>
            <a:r>
              <a:rPr lang="en-US" altLang="en-US" sz="2000" dirty="0" err="1">
                <a:latin typeface="Arial" panose="020B0604020202020204" pitchFamily="34" charset="0"/>
                <a:cs typeface="Arial" panose="020B0604020202020204" pitchFamily="34" charset="0"/>
              </a:rPr>
              <a:t>menunaikan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kewajibannya</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dlm</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rangka</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pencapaian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tujuan</a:t>
            </a:r>
            <a:r>
              <a:rPr lang="en-US" altLang="en-US" sz="2000" dirty="0">
                <a:latin typeface="Arial" panose="020B0604020202020204" pitchFamily="34" charset="0"/>
                <a:cs typeface="Arial" panose="020B0604020202020204" pitchFamily="34" charset="0"/>
              </a:rPr>
              <a:t> &amp; </a:t>
            </a:r>
            <a:r>
              <a:rPr lang="en-US" altLang="en-US" sz="2000" dirty="0" err="1">
                <a:latin typeface="Arial" panose="020B0604020202020204" pitchFamily="34" charset="0"/>
                <a:cs typeface="Arial" panose="020B0604020202020204" pitchFamily="34" charset="0"/>
              </a:rPr>
              <a:t>berbagai</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sasaran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organisasi</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yg</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telah</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ditentukan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sebelumnya</a:t>
            </a:r>
            <a:r>
              <a:rPr lang="en-US" altLang="en-US" sz="2000" dirty="0">
                <a:latin typeface="Arial" panose="020B0604020202020204" pitchFamily="34" charset="0"/>
                <a:cs typeface="Arial" panose="020B0604020202020204" pitchFamily="34" charset="0"/>
              </a:rPr>
              <a:t> (</a:t>
            </a:r>
            <a:r>
              <a:rPr lang="en-US" altLang="en-US" sz="2000" b="1" dirty="0" err="1">
                <a:latin typeface="Arial" panose="020B0604020202020204" pitchFamily="34" charset="0"/>
                <a:cs typeface="Arial" panose="020B0604020202020204" pitchFamily="34" charset="0"/>
              </a:rPr>
              <a:t>Siagian</a:t>
            </a:r>
            <a:r>
              <a:rPr lang="en-US" altLang="en-US" sz="2000" dirty="0">
                <a:latin typeface="Arial" panose="020B0604020202020204" pitchFamily="34" charset="0"/>
                <a:cs typeface="Arial" panose="020B0604020202020204" pitchFamily="34" charset="0"/>
              </a:rPr>
              <a:t>, 1986 : 132)</a:t>
            </a:r>
          </a:p>
          <a:p>
            <a:endParaRPr lang="en-ID" sz="1300" dirty="0"/>
          </a:p>
        </p:txBody>
      </p:sp>
      <p:sp>
        <p:nvSpPr>
          <p:cNvPr id="71" name="Rectangle 70">
            <a:extLst>
              <a:ext uri="{FF2B5EF4-FFF2-40B4-BE49-F238E27FC236}">
                <a16:creationId xmlns:a16="http://schemas.microsoft.com/office/drawing/2014/main" id="{DD08E12A-93B5-454C-BEEE-B2D71BE2E4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52536" y="0"/>
            <a:ext cx="6739464"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Pengertian dan Dimensi Motivasi Kerja | SILABUS">
            <a:extLst>
              <a:ext uri="{FF2B5EF4-FFF2-40B4-BE49-F238E27FC236}">
                <a16:creationId xmlns:a16="http://schemas.microsoft.com/office/drawing/2014/main" id="{6D194716-E721-44D6-85CD-AED6CE12F413}"/>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096000" y="1722783"/>
            <a:ext cx="5452536" cy="33982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1162345"/>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653758C-3DA4-45D4-B818-B4184C04FD64}"/>
              </a:ext>
            </a:extLst>
          </p:cNvPr>
          <p:cNvSpPr>
            <a:spLocks noGrp="1"/>
          </p:cNvSpPr>
          <p:nvPr>
            <p:ph type="subTitle" idx="1"/>
          </p:nvPr>
        </p:nvSpPr>
        <p:spPr>
          <a:xfrm>
            <a:off x="113173" y="675858"/>
            <a:ext cx="9228201" cy="4903305"/>
          </a:xfrm>
        </p:spPr>
        <p:txBody>
          <a:bodyPr/>
          <a:lstStyle/>
          <a:p>
            <a:pPr eaLnBrk="1" hangingPunct="1"/>
            <a:r>
              <a:rPr lang="id-ID" altLang="en-US" sz="3200" b="1" dirty="0"/>
              <a:t>Ada </a:t>
            </a:r>
            <a:r>
              <a:rPr lang="id-ID" altLang="en-US" sz="3200" b="1" u="sng" dirty="0"/>
              <a:t>Lima</a:t>
            </a:r>
            <a:r>
              <a:rPr lang="id-ID" altLang="en-US" sz="3200" b="1" dirty="0"/>
              <a:t> perspektif berkenaan dengan </a:t>
            </a:r>
            <a:r>
              <a:rPr lang="id-ID" altLang="en-US" sz="3200" b="1" u="sng" dirty="0"/>
              <a:t>Motivasi Kerja</a:t>
            </a:r>
            <a:r>
              <a:rPr lang="id-ID" altLang="en-US" sz="3200" b="1" dirty="0"/>
              <a:t> PEGAWAI: </a:t>
            </a:r>
            <a:r>
              <a:rPr lang="en-US" altLang="en-US" sz="3200" b="1" dirty="0"/>
              <a:t>	</a:t>
            </a:r>
            <a:endParaRPr lang="id-ID" altLang="en-US" sz="3200" b="1" dirty="0"/>
          </a:p>
          <a:p>
            <a:pPr eaLnBrk="1" hangingPunct="1">
              <a:buFontTx/>
              <a:buAutoNum type="arabicPeriod"/>
            </a:pPr>
            <a:r>
              <a:rPr lang="id-ID" altLang="en-US" sz="3200" b="1" dirty="0"/>
              <a:t>Perspektif Pengharapan                                   </a:t>
            </a:r>
            <a:r>
              <a:rPr lang="en-US" altLang="en-US" sz="3200" b="1" dirty="0"/>
              <a:t>        </a:t>
            </a:r>
            <a:r>
              <a:rPr lang="id-ID" altLang="en-US" sz="3200" b="1" dirty="0"/>
              <a:t>  </a:t>
            </a:r>
          </a:p>
          <a:p>
            <a:pPr eaLnBrk="1" hangingPunct="1">
              <a:buFontTx/>
              <a:buAutoNum type="arabicPeriod"/>
            </a:pPr>
            <a:r>
              <a:rPr lang="id-ID" altLang="en-US" sz="3200" b="1" dirty="0"/>
              <a:t>Perspektif Keseimbangan </a:t>
            </a:r>
          </a:p>
          <a:p>
            <a:pPr eaLnBrk="1" hangingPunct="1">
              <a:buFontTx/>
              <a:buAutoNum type="arabicPeriod"/>
            </a:pPr>
            <a:r>
              <a:rPr lang="id-ID" altLang="en-US" sz="3200" b="1" dirty="0"/>
              <a:t>Perspektif Penentuan-tujuan</a:t>
            </a:r>
          </a:p>
          <a:p>
            <a:pPr eaLnBrk="1" hangingPunct="1">
              <a:buFontTx/>
              <a:buAutoNum type="arabicPeriod"/>
            </a:pPr>
            <a:r>
              <a:rPr lang="id-ID" altLang="en-US" sz="3200" b="1" dirty="0"/>
              <a:t>Perspektif Kebutuhan</a:t>
            </a:r>
          </a:p>
          <a:p>
            <a:pPr eaLnBrk="1" hangingPunct="1">
              <a:buFontTx/>
              <a:buAutoNum type="arabicPeriod"/>
            </a:pPr>
            <a:r>
              <a:rPr lang="id-ID" altLang="en-US" sz="3200" b="1" dirty="0"/>
              <a:t>Perspektif Penguatan </a:t>
            </a:r>
          </a:p>
          <a:p>
            <a:endParaRPr lang="en-ID" dirty="0"/>
          </a:p>
        </p:txBody>
      </p:sp>
      <p:pic>
        <p:nvPicPr>
          <p:cNvPr id="4098" name="Picture 2" descr="Tips agar selalu semangat dan termotivasi dalam pekerjaan - myrobin.id">
            <a:extLst>
              <a:ext uri="{FF2B5EF4-FFF2-40B4-BE49-F238E27FC236}">
                <a16:creationId xmlns:a16="http://schemas.microsoft.com/office/drawing/2014/main" id="{F25D8336-4629-4BAA-AD5A-69EE2176D7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04452" y="1757362"/>
            <a:ext cx="6274375" cy="51006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275230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 name="Rectangle 72">
            <a:extLst>
              <a:ext uri="{FF2B5EF4-FFF2-40B4-BE49-F238E27FC236}">
                <a16:creationId xmlns:a16="http://schemas.microsoft.com/office/drawing/2014/main" id="{9E4863BE-A479-4628-9EB8-4FE6187A45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24" name="Picture 4" descr="100+ Motivasi Kerja Keras Menggapai Kesuksesan, Buktikan Sendiri !">
            <a:extLst>
              <a:ext uri="{FF2B5EF4-FFF2-40B4-BE49-F238E27FC236}">
                <a16:creationId xmlns:a16="http://schemas.microsoft.com/office/drawing/2014/main" id="{43B4ED4E-67E6-4397-AD95-BAC8CB1B7C99}"/>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b="25000"/>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2934F29C-D464-43D3-9814-5B266E32DE36}"/>
              </a:ext>
            </a:extLst>
          </p:cNvPr>
          <p:cNvSpPr>
            <a:spLocks noGrp="1"/>
          </p:cNvSpPr>
          <p:nvPr>
            <p:ph type="ctrTitle"/>
          </p:nvPr>
        </p:nvSpPr>
        <p:spPr>
          <a:xfrm>
            <a:off x="603504" y="770467"/>
            <a:ext cx="10782300" cy="2264281"/>
          </a:xfrm>
        </p:spPr>
        <p:txBody>
          <a:bodyPr>
            <a:normAutofit/>
          </a:bodyPr>
          <a:lstStyle/>
          <a:p>
            <a:r>
              <a:rPr lang="id-ID" b="1" dirty="0">
                <a:solidFill>
                  <a:schemeClr val="tx1"/>
                </a:solidFill>
                <a:effectLst>
                  <a:outerShdw blurRad="38100" dist="38100" dir="2700000" algn="tl">
                    <a:srgbClr val="C0C0C0"/>
                  </a:outerShdw>
                </a:effectLst>
              </a:rPr>
              <a:t>PERSPEKTIF</a:t>
            </a:r>
            <a:r>
              <a:rPr lang="en-US" b="1" dirty="0">
                <a:solidFill>
                  <a:schemeClr val="tx1"/>
                </a:solidFill>
                <a:effectLst>
                  <a:outerShdw blurRad="38100" dist="38100" dir="2700000" algn="tl">
                    <a:srgbClr val="C0C0C0"/>
                  </a:outerShdw>
                </a:effectLst>
              </a:rPr>
              <a:t> PENGHARAPAN</a:t>
            </a:r>
            <a:endParaRPr lang="en-ID" dirty="0">
              <a:solidFill>
                <a:schemeClr val="tx1"/>
              </a:solidFill>
            </a:endParaRPr>
          </a:p>
        </p:txBody>
      </p:sp>
      <p:sp>
        <p:nvSpPr>
          <p:cNvPr id="3" name="Subtitle 2">
            <a:extLst>
              <a:ext uri="{FF2B5EF4-FFF2-40B4-BE49-F238E27FC236}">
                <a16:creationId xmlns:a16="http://schemas.microsoft.com/office/drawing/2014/main" id="{01C94A17-DC4B-4257-BC31-FAC61632E018}"/>
              </a:ext>
            </a:extLst>
          </p:cNvPr>
          <p:cNvSpPr>
            <a:spLocks noGrp="1"/>
          </p:cNvSpPr>
          <p:nvPr>
            <p:ph type="subTitle" idx="1"/>
          </p:nvPr>
        </p:nvSpPr>
        <p:spPr>
          <a:xfrm>
            <a:off x="667512" y="3286539"/>
            <a:ext cx="9228201" cy="2566257"/>
          </a:xfrm>
        </p:spPr>
        <p:txBody>
          <a:bodyPr>
            <a:normAutofit/>
          </a:bodyPr>
          <a:lstStyle/>
          <a:p>
            <a:pPr marL="290513" indent="-290513">
              <a:spcBef>
                <a:spcPct val="50000"/>
              </a:spcBef>
              <a:buFont typeface="Wingdings" pitchFamily="2" charset="2"/>
              <a:buChar char="Ø"/>
              <a:defRPr/>
            </a:pPr>
            <a:r>
              <a:rPr lang="id-ID" sz="2800" b="1" dirty="0">
                <a:solidFill>
                  <a:schemeClr val="tx1"/>
                </a:solidFill>
              </a:rPr>
              <a:t>Orang akan termotivasi untuk bekerja dengan baik bila ada peluang untuk mendapatkan insentif.</a:t>
            </a:r>
          </a:p>
          <a:p>
            <a:pPr marL="290513" indent="-290513">
              <a:spcBef>
                <a:spcPct val="50000"/>
              </a:spcBef>
              <a:buFont typeface="Wingdings" pitchFamily="2" charset="2"/>
              <a:buChar char="Ø"/>
              <a:defRPr/>
            </a:pPr>
            <a:r>
              <a:rPr lang="id-ID" sz="2800" b="1" dirty="0">
                <a:solidFill>
                  <a:schemeClr val="tx1"/>
                </a:solidFill>
              </a:rPr>
              <a:t>Besar kecilnya motivasi kerja tergantung pada nilai insentif itu pada masing-masing individu. </a:t>
            </a:r>
          </a:p>
          <a:p>
            <a:endParaRPr lang="en-ID" sz="2500" dirty="0">
              <a:solidFill>
                <a:schemeClr val="tx1"/>
              </a:solidFill>
            </a:endParaRPr>
          </a:p>
        </p:txBody>
      </p:sp>
    </p:spTree>
    <p:extLst>
      <p:ext uri="{BB962C8B-B14F-4D97-AF65-F5344CB8AC3E}">
        <p14:creationId xmlns:p14="http://schemas.microsoft.com/office/powerpoint/2010/main" val="401360854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9E4863BE-A479-4628-9EB8-4FE6187A45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146" name="Picture 2" descr="Pengaruh Motivasi Kerja Terhadap Kesuksesan">
            <a:extLst>
              <a:ext uri="{FF2B5EF4-FFF2-40B4-BE49-F238E27FC236}">
                <a16:creationId xmlns:a16="http://schemas.microsoft.com/office/drawing/2014/main" id="{6479B7AE-3EA0-4D35-95CA-2AE2DCF9B6B0}"/>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t="17582"/>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AB090A40-7FB4-44CE-80FB-79DDCDC83FEC}"/>
              </a:ext>
            </a:extLst>
          </p:cNvPr>
          <p:cNvSpPr>
            <a:spLocks noGrp="1"/>
          </p:cNvSpPr>
          <p:nvPr>
            <p:ph type="ctrTitle"/>
          </p:nvPr>
        </p:nvSpPr>
        <p:spPr>
          <a:xfrm>
            <a:off x="603504" y="770467"/>
            <a:ext cx="10782300" cy="3352800"/>
          </a:xfrm>
        </p:spPr>
        <p:txBody>
          <a:bodyPr>
            <a:normAutofit/>
          </a:bodyPr>
          <a:lstStyle/>
          <a:p>
            <a:pPr marL="395288" indent="-395288">
              <a:spcBef>
                <a:spcPct val="50000"/>
              </a:spcBef>
              <a:defRPr/>
            </a:pPr>
            <a:r>
              <a:rPr lang="id-ID" sz="6200" b="1" dirty="0">
                <a:solidFill>
                  <a:schemeClr val="tx1"/>
                </a:solidFill>
              </a:rPr>
              <a:t>PERSPEKTIF KESAMAAN ATAU</a:t>
            </a:r>
            <a:r>
              <a:rPr lang="en-US" sz="6200" b="1" dirty="0">
                <a:solidFill>
                  <a:schemeClr val="tx1"/>
                </a:solidFill>
              </a:rPr>
              <a:t> </a:t>
            </a:r>
            <a:r>
              <a:rPr lang="id-ID" sz="6200" b="1" dirty="0">
                <a:solidFill>
                  <a:schemeClr val="tx1"/>
                </a:solidFill>
              </a:rPr>
              <a:t>KESEIMBANGAN</a:t>
            </a:r>
            <a:br>
              <a:rPr lang="id-ID" sz="6200" b="1" dirty="0">
                <a:solidFill>
                  <a:schemeClr val="tx1"/>
                </a:solidFill>
              </a:rPr>
            </a:br>
            <a:r>
              <a:rPr lang="id-ID" sz="6200" b="1" dirty="0">
                <a:solidFill>
                  <a:schemeClr val="tx1"/>
                </a:solidFill>
              </a:rPr>
              <a:t>(Equity Theory)</a:t>
            </a:r>
            <a:br>
              <a:rPr lang="id-ID" sz="6200" b="1" dirty="0">
                <a:solidFill>
                  <a:schemeClr val="tx1"/>
                </a:solidFill>
              </a:rPr>
            </a:br>
            <a:endParaRPr lang="en-ID" sz="6200" dirty="0">
              <a:solidFill>
                <a:schemeClr val="tx1"/>
              </a:solidFill>
            </a:endParaRPr>
          </a:p>
        </p:txBody>
      </p:sp>
      <p:sp>
        <p:nvSpPr>
          <p:cNvPr id="3" name="Subtitle 2">
            <a:extLst>
              <a:ext uri="{FF2B5EF4-FFF2-40B4-BE49-F238E27FC236}">
                <a16:creationId xmlns:a16="http://schemas.microsoft.com/office/drawing/2014/main" id="{1FBFA779-32C7-4993-9452-ED47AC8BE7D3}"/>
              </a:ext>
            </a:extLst>
          </p:cNvPr>
          <p:cNvSpPr>
            <a:spLocks noGrp="1"/>
          </p:cNvSpPr>
          <p:nvPr>
            <p:ph type="subTitle" idx="1"/>
          </p:nvPr>
        </p:nvSpPr>
        <p:spPr>
          <a:xfrm>
            <a:off x="667512" y="4206876"/>
            <a:ext cx="9228201" cy="1645920"/>
          </a:xfrm>
        </p:spPr>
        <p:txBody>
          <a:bodyPr>
            <a:normAutofit/>
          </a:bodyPr>
          <a:lstStyle/>
          <a:p>
            <a:r>
              <a:rPr lang="id-ID" sz="2000" dirty="0">
                <a:solidFill>
                  <a:schemeClr val="tx1"/>
                </a:solidFill>
              </a:rPr>
              <a:t>Orang cenderung akan membandingkan insentif atau </a:t>
            </a:r>
            <a:r>
              <a:rPr lang="id-ID" sz="2000" i="1" dirty="0">
                <a:solidFill>
                  <a:schemeClr val="tx1"/>
                </a:solidFill>
              </a:rPr>
              <a:t>reward</a:t>
            </a:r>
            <a:r>
              <a:rPr lang="id-ID" sz="2000" dirty="0">
                <a:solidFill>
                  <a:schemeClr val="tx1"/>
                </a:solidFill>
              </a:rPr>
              <a:t> yang deperolehnya dengan insentif yang diterima oleh orang lain yang mempunyai beban kerja yang serupa. Bila besarnya insentif antara dua orang itu sama, maka akan muncul motivasi kerja. Bila lebih kecil maka akan timbul rasa kecewa yang kemudian mengurangi motivasinya untuk bekerja dengan baik. Bila salah seorang menerima lebih banyak, maka dia akan termotivasi lebih kuat.</a:t>
            </a:r>
          </a:p>
          <a:p>
            <a:endParaRPr lang="en-ID" sz="2000" dirty="0">
              <a:solidFill>
                <a:schemeClr val="tx1"/>
              </a:solidFill>
            </a:endParaRPr>
          </a:p>
        </p:txBody>
      </p:sp>
    </p:spTree>
    <p:extLst>
      <p:ext uri="{BB962C8B-B14F-4D97-AF65-F5344CB8AC3E}">
        <p14:creationId xmlns:p14="http://schemas.microsoft.com/office/powerpoint/2010/main" val="1394236117"/>
      </p:ext>
    </p:extLst>
  </p:cSld>
  <p:clrMapOvr>
    <a:overrideClrMapping bg1="dk1" tx1="lt1" bg2="dk2" tx2="lt2" accent1="accent1" accent2="accent2" accent3="accent3" accent4="accent4" accent5="accent5" accent6="accent6" hlink="hlink" folHlink="folHlink"/>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2" descr="Tips Menemukan Motivasi Kerja Keras Ketika Bos Kamu Menyebalkan">
            <a:extLst>
              <a:ext uri="{FF2B5EF4-FFF2-40B4-BE49-F238E27FC236}">
                <a16:creationId xmlns:a16="http://schemas.microsoft.com/office/drawing/2014/main" id="{CBEFD5FB-B7A5-4AE3-A06C-43932928441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5699" r="46" b="8789"/>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052" name="Rectangle 70">
            <a:extLst>
              <a:ext uri="{FF2B5EF4-FFF2-40B4-BE49-F238E27FC236}">
                <a16:creationId xmlns:a16="http://schemas.microsoft.com/office/drawing/2014/main" id="{F9EC8EBD-738F-4BED-AEA0-229BFB311B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14537" cy="6858000"/>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Light" panose="020F0302020204030204"/>
              <a:ea typeface="+mn-ea"/>
              <a:cs typeface="+mn-cs"/>
            </a:endParaRPr>
          </a:p>
        </p:txBody>
      </p:sp>
      <p:sp>
        <p:nvSpPr>
          <p:cNvPr id="2" name="Title 1">
            <a:extLst>
              <a:ext uri="{FF2B5EF4-FFF2-40B4-BE49-F238E27FC236}">
                <a16:creationId xmlns:a16="http://schemas.microsoft.com/office/drawing/2014/main" id="{C96914C7-9A3F-4537-9FB9-37CFA9662595}"/>
              </a:ext>
            </a:extLst>
          </p:cNvPr>
          <p:cNvSpPr>
            <a:spLocks noGrp="1"/>
          </p:cNvSpPr>
          <p:nvPr>
            <p:ph type="ctrTitle"/>
          </p:nvPr>
        </p:nvSpPr>
        <p:spPr>
          <a:xfrm>
            <a:off x="657225" y="499533"/>
            <a:ext cx="7214566" cy="1658198"/>
          </a:xfrm>
        </p:spPr>
        <p:txBody>
          <a:bodyPr vert="horz" lIns="91440" tIns="45720" rIns="91440" bIns="45720" rtlCol="0" anchor="ctr">
            <a:normAutofit/>
          </a:bodyPr>
          <a:lstStyle/>
          <a:p>
            <a:pPr>
              <a:lnSpc>
                <a:spcPct val="85000"/>
              </a:lnSpc>
            </a:pPr>
            <a:r>
              <a:rPr lang="en-US" altLang="en-US" sz="5400" b="1" dirty="0"/>
              <a:t>PERSPEKTIF PENENTUAN-TUJUAN</a:t>
            </a:r>
            <a:endParaRPr lang="en-US" sz="5400" dirty="0"/>
          </a:p>
        </p:txBody>
      </p:sp>
      <p:sp>
        <p:nvSpPr>
          <p:cNvPr id="3" name="Subtitle 2">
            <a:extLst>
              <a:ext uri="{FF2B5EF4-FFF2-40B4-BE49-F238E27FC236}">
                <a16:creationId xmlns:a16="http://schemas.microsoft.com/office/drawing/2014/main" id="{B29EA7E6-9575-4E47-9470-2BDE2041425F}"/>
              </a:ext>
            </a:extLst>
          </p:cNvPr>
          <p:cNvSpPr>
            <a:spLocks noGrp="1"/>
          </p:cNvSpPr>
          <p:nvPr>
            <p:ph type="subTitle" idx="1"/>
          </p:nvPr>
        </p:nvSpPr>
        <p:spPr>
          <a:xfrm>
            <a:off x="676657" y="2157730"/>
            <a:ext cx="6638543" cy="3718681"/>
          </a:xfrm>
        </p:spPr>
        <p:txBody>
          <a:bodyPr vert="horz" lIns="91440" tIns="45720" rIns="91440" bIns="45720" rtlCol="0">
            <a:normAutofit/>
          </a:bodyPr>
          <a:lstStyle/>
          <a:p>
            <a:pPr marL="457200" indent="-457200">
              <a:buFont typeface="Wingdings" panose="05000000000000000000" pitchFamily="2" charset="2"/>
              <a:buChar char="Ø"/>
            </a:pPr>
            <a:r>
              <a:rPr lang="en-US" altLang="en-US" sz="2200" dirty="0">
                <a:solidFill>
                  <a:srgbClr val="FFFFFF"/>
                </a:solidFill>
                <a:latin typeface="+mn-lt"/>
              </a:rPr>
              <a:t>Orang </a:t>
            </a:r>
            <a:r>
              <a:rPr lang="en-US" altLang="en-US" sz="2200" dirty="0" err="1">
                <a:solidFill>
                  <a:srgbClr val="FFFFFF"/>
                </a:solidFill>
                <a:latin typeface="+mn-lt"/>
              </a:rPr>
              <a:t>termotivasi</a:t>
            </a:r>
            <a:r>
              <a:rPr lang="en-US" altLang="en-US" sz="2200" dirty="0">
                <a:solidFill>
                  <a:srgbClr val="FFFFFF"/>
                </a:solidFill>
                <a:latin typeface="+mn-lt"/>
              </a:rPr>
              <a:t> </a:t>
            </a:r>
            <a:r>
              <a:rPr lang="en-US" altLang="en-US" sz="2200" dirty="0" err="1">
                <a:solidFill>
                  <a:srgbClr val="FFFFFF"/>
                </a:solidFill>
                <a:latin typeface="+mn-lt"/>
              </a:rPr>
              <a:t>untuk</a:t>
            </a:r>
            <a:r>
              <a:rPr lang="en-US" altLang="en-US" sz="2200" dirty="0">
                <a:solidFill>
                  <a:srgbClr val="FFFFFF"/>
                </a:solidFill>
                <a:latin typeface="+mn-lt"/>
              </a:rPr>
              <a:t> </a:t>
            </a:r>
            <a:r>
              <a:rPr lang="en-US" altLang="en-US" sz="2200" dirty="0" err="1">
                <a:solidFill>
                  <a:srgbClr val="FFFFFF"/>
                </a:solidFill>
                <a:latin typeface="+mn-lt"/>
              </a:rPr>
              <a:t>mencapai</a:t>
            </a:r>
            <a:r>
              <a:rPr lang="en-US" altLang="en-US" sz="2200" dirty="0">
                <a:solidFill>
                  <a:srgbClr val="FFFFFF"/>
                </a:solidFill>
                <a:latin typeface="+mn-lt"/>
              </a:rPr>
              <a:t> </a:t>
            </a:r>
            <a:r>
              <a:rPr lang="en-US" altLang="en-US" sz="2200" dirty="0" err="1">
                <a:solidFill>
                  <a:srgbClr val="FFFFFF"/>
                </a:solidFill>
                <a:latin typeface="+mn-lt"/>
              </a:rPr>
              <a:t>tujuan</a:t>
            </a:r>
            <a:r>
              <a:rPr lang="en-US" altLang="en-US" sz="2200" dirty="0">
                <a:solidFill>
                  <a:srgbClr val="FFFFFF"/>
                </a:solidFill>
                <a:latin typeface="+mn-lt"/>
              </a:rPr>
              <a:t> yang </a:t>
            </a:r>
            <a:r>
              <a:rPr lang="en-US" altLang="en-US" sz="2200" dirty="0" err="1">
                <a:solidFill>
                  <a:srgbClr val="FFFFFF"/>
                </a:solidFill>
                <a:latin typeface="+mn-lt"/>
              </a:rPr>
              <a:t>jelas</a:t>
            </a:r>
            <a:r>
              <a:rPr lang="en-US" altLang="en-US" sz="2200" dirty="0">
                <a:solidFill>
                  <a:srgbClr val="FFFFFF"/>
                </a:solidFill>
                <a:latin typeface="+mn-lt"/>
              </a:rPr>
              <a:t>, </a:t>
            </a:r>
            <a:r>
              <a:rPr lang="en-US" altLang="en-US" sz="2200" dirty="0" err="1">
                <a:solidFill>
                  <a:srgbClr val="FFFFFF"/>
                </a:solidFill>
                <a:latin typeface="+mn-lt"/>
              </a:rPr>
              <a:t>sebaliknya</a:t>
            </a:r>
            <a:r>
              <a:rPr lang="en-US" altLang="en-US" sz="2200" dirty="0">
                <a:solidFill>
                  <a:srgbClr val="FFFFFF"/>
                </a:solidFill>
                <a:latin typeface="+mn-lt"/>
              </a:rPr>
              <a:t> orang </a:t>
            </a:r>
            <a:r>
              <a:rPr lang="en-US" altLang="en-US" sz="2200" dirty="0" err="1">
                <a:solidFill>
                  <a:srgbClr val="FFFFFF"/>
                </a:solidFill>
                <a:latin typeface="+mn-lt"/>
              </a:rPr>
              <a:t>akan</a:t>
            </a:r>
            <a:r>
              <a:rPr lang="en-US" altLang="en-US" sz="2200" dirty="0">
                <a:solidFill>
                  <a:srgbClr val="FFFFFF"/>
                </a:solidFill>
                <a:latin typeface="+mn-lt"/>
              </a:rPr>
              <a:t> </a:t>
            </a:r>
            <a:r>
              <a:rPr lang="en-US" altLang="en-US" sz="2200" dirty="0" err="1">
                <a:solidFill>
                  <a:srgbClr val="FFFFFF"/>
                </a:solidFill>
                <a:latin typeface="+mn-lt"/>
              </a:rPr>
              <a:t>bermotivasi</a:t>
            </a:r>
            <a:r>
              <a:rPr lang="en-US" altLang="en-US" sz="2200" dirty="0">
                <a:solidFill>
                  <a:srgbClr val="FFFFFF"/>
                </a:solidFill>
                <a:latin typeface="+mn-lt"/>
              </a:rPr>
              <a:t> </a:t>
            </a:r>
            <a:r>
              <a:rPr lang="en-US" altLang="en-US" sz="2200" dirty="0" err="1">
                <a:solidFill>
                  <a:srgbClr val="FFFFFF"/>
                </a:solidFill>
                <a:latin typeface="+mn-lt"/>
              </a:rPr>
              <a:t>kerja</a:t>
            </a:r>
            <a:r>
              <a:rPr lang="en-US" altLang="en-US" sz="2200" dirty="0">
                <a:solidFill>
                  <a:srgbClr val="FFFFFF"/>
                </a:solidFill>
                <a:latin typeface="+mn-lt"/>
              </a:rPr>
              <a:t> </a:t>
            </a:r>
            <a:r>
              <a:rPr lang="en-US" altLang="en-US" sz="2200" dirty="0" err="1">
                <a:solidFill>
                  <a:srgbClr val="FFFFFF"/>
                </a:solidFill>
                <a:latin typeface="+mn-lt"/>
              </a:rPr>
              <a:t>rendah</a:t>
            </a:r>
            <a:r>
              <a:rPr lang="en-US" altLang="en-US" sz="2200" dirty="0">
                <a:solidFill>
                  <a:srgbClr val="FFFFFF"/>
                </a:solidFill>
                <a:latin typeface="+mn-lt"/>
              </a:rPr>
              <a:t> </a:t>
            </a:r>
            <a:r>
              <a:rPr lang="en-US" altLang="en-US" sz="2200" dirty="0" err="1">
                <a:solidFill>
                  <a:srgbClr val="FFFFFF"/>
                </a:solidFill>
                <a:latin typeface="+mn-lt"/>
              </a:rPr>
              <a:t>bila</a:t>
            </a:r>
            <a:r>
              <a:rPr lang="en-US" altLang="en-US" sz="2200" dirty="0">
                <a:solidFill>
                  <a:srgbClr val="FFFFFF"/>
                </a:solidFill>
                <a:latin typeface="+mn-lt"/>
              </a:rPr>
              <a:t> </a:t>
            </a:r>
            <a:r>
              <a:rPr lang="en-US" altLang="en-US" sz="2200" dirty="0" err="1">
                <a:solidFill>
                  <a:srgbClr val="FFFFFF"/>
                </a:solidFill>
                <a:latin typeface="+mn-lt"/>
              </a:rPr>
              <a:t>tujuan</a:t>
            </a:r>
            <a:r>
              <a:rPr lang="en-US" altLang="en-US" sz="2200" dirty="0">
                <a:solidFill>
                  <a:srgbClr val="FFFFFF"/>
                </a:solidFill>
                <a:latin typeface="+mn-lt"/>
              </a:rPr>
              <a:t> </a:t>
            </a:r>
            <a:r>
              <a:rPr lang="en-US" altLang="en-US" sz="2200" dirty="0" err="1">
                <a:solidFill>
                  <a:srgbClr val="FFFFFF"/>
                </a:solidFill>
                <a:latin typeface="+mn-lt"/>
              </a:rPr>
              <a:t>dari</a:t>
            </a:r>
            <a:r>
              <a:rPr lang="en-US" altLang="en-US" sz="2200" dirty="0">
                <a:solidFill>
                  <a:srgbClr val="FFFFFF"/>
                </a:solidFill>
                <a:latin typeface="+mn-lt"/>
              </a:rPr>
              <a:t> </a:t>
            </a:r>
            <a:r>
              <a:rPr lang="en-US" altLang="en-US" sz="2200" dirty="0" err="1">
                <a:solidFill>
                  <a:srgbClr val="FFFFFF"/>
                </a:solidFill>
                <a:latin typeface="+mn-lt"/>
              </a:rPr>
              <a:t>pekerjaannya</a:t>
            </a:r>
            <a:r>
              <a:rPr lang="en-US" altLang="en-US" sz="2200" dirty="0">
                <a:solidFill>
                  <a:srgbClr val="FFFFFF"/>
                </a:solidFill>
                <a:latin typeface="+mn-lt"/>
              </a:rPr>
              <a:t> </a:t>
            </a:r>
            <a:r>
              <a:rPr lang="en-US" altLang="en-US" sz="2200" dirty="0" err="1">
                <a:solidFill>
                  <a:srgbClr val="FFFFFF"/>
                </a:solidFill>
                <a:latin typeface="+mn-lt"/>
              </a:rPr>
              <a:t>tidak</a:t>
            </a:r>
            <a:r>
              <a:rPr lang="en-US" altLang="en-US" sz="2200" dirty="0">
                <a:solidFill>
                  <a:srgbClr val="FFFFFF"/>
                </a:solidFill>
                <a:latin typeface="+mn-lt"/>
              </a:rPr>
              <a:t> </a:t>
            </a:r>
            <a:r>
              <a:rPr lang="en-US" altLang="en-US" sz="2200" dirty="0" err="1">
                <a:solidFill>
                  <a:srgbClr val="FFFFFF"/>
                </a:solidFill>
                <a:latin typeface="+mn-lt"/>
              </a:rPr>
              <a:t>jelas</a:t>
            </a:r>
            <a:r>
              <a:rPr lang="en-US" altLang="en-US" sz="2200" dirty="0">
                <a:solidFill>
                  <a:srgbClr val="FFFFFF"/>
                </a:solidFill>
                <a:latin typeface="+mn-lt"/>
              </a:rPr>
              <a:t>.</a:t>
            </a:r>
          </a:p>
          <a:p>
            <a:pPr marL="457200" indent="-457200">
              <a:buFont typeface="Wingdings" panose="05000000000000000000" pitchFamily="2" charset="2"/>
              <a:buChar char="Ø"/>
            </a:pPr>
            <a:r>
              <a:rPr lang="en-US" altLang="en-US" sz="2200" dirty="0" err="1">
                <a:solidFill>
                  <a:srgbClr val="FFFFFF"/>
                </a:solidFill>
                <a:latin typeface="+mn-lt"/>
              </a:rPr>
              <a:t>Mengapa</a:t>
            </a:r>
            <a:r>
              <a:rPr lang="en-US" altLang="en-US" sz="2200" dirty="0">
                <a:solidFill>
                  <a:srgbClr val="FFFFFF"/>
                </a:solidFill>
                <a:latin typeface="+mn-lt"/>
              </a:rPr>
              <a:t> </a:t>
            </a:r>
            <a:r>
              <a:rPr lang="en-US" altLang="en-US" sz="2200" dirty="0" err="1">
                <a:solidFill>
                  <a:srgbClr val="FFFFFF"/>
                </a:solidFill>
                <a:latin typeface="+mn-lt"/>
              </a:rPr>
              <a:t>berbagai</a:t>
            </a:r>
            <a:r>
              <a:rPr lang="en-US" altLang="en-US" sz="2200" dirty="0">
                <a:solidFill>
                  <a:srgbClr val="FFFFFF"/>
                </a:solidFill>
                <a:latin typeface="+mn-lt"/>
              </a:rPr>
              <a:t> </a:t>
            </a:r>
            <a:r>
              <a:rPr lang="en-US" altLang="en-US" sz="2200" dirty="0" err="1">
                <a:solidFill>
                  <a:srgbClr val="FFFFFF"/>
                </a:solidFill>
                <a:latin typeface="+mn-lt"/>
              </a:rPr>
              <a:t>permainan</a:t>
            </a:r>
            <a:r>
              <a:rPr lang="en-US" altLang="en-US" sz="2200" dirty="0">
                <a:solidFill>
                  <a:srgbClr val="FFFFFF"/>
                </a:solidFill>
                <a:latin typeface="+mn-lt"/>
              </a:rPr>
              <a:t> (</a:t>
            </a:r>
            <a:r>
              <a:rPr lang="en-US" altLang="en-US" sz="2200" i="1" dirty="0">
                <a:solidFill>
                  <a:srgbClr val="FFFFFF"/>
                </a:solidFill>
                <a:latin typeface="+mn-lt"/>
              </a:rPr>
              <a:t>games) </a:t>
            </a:r>
            <a:r>
              <a:rPr lang="en-US" altLang="en-US" sz="2200" dirty="0" err="1">
                <a:solidFill>
                  <a:srgbClr val="FFFFFF"/>
                </a:solidFill>
                <a:latin typeface="+mn-lt"/>
              </a:rPr>
              <a:t>sangat</a:t>
            </a:r>
            <a:r>
              <a:rPr lang="en-US" altLang="en-US" sz="2200" dirty="0">
                <a:solidFill>
                  <a:srgbClr val="FFFFFF"/>
                </a:solidFill>
                <a:latin typeface="+mn-lt"/>
              </a:rPr>
              <a:t> </a:t>
            </a:r>
            <a:r>
              <a:rPr lang="en-US" altLang="en-US" sz="2200" dirty="0" err="1">
                <a:solidFill>
                  <a:srgbClr val="FFFFFF"/>
                </a:solidFill>
                <a:latin typeface="+mn-lt"/>
              </a:rPr>
              <a:t>memoti-vasi</a:t>
            </a:r>
            <a:r>
              <a:rPr lang="en-US" altLang="en-US" sz="2200" dirty="0">
                <a:solidFill>
                  <a:srgbClr val="FFFFFF"/>
                </a:solidFill>
                <a:latin typeface="+mn-lt"/>
              </a:rPr>
              <a:t> </a:t>
            </a:r>
            <a:r>
              <a:rPr lang="en-US" altLang="en-US" sz="2200" dirty="0" err="1">
                <a:solidFill>
                  <a:srgbClr val="FFFFFF"/>
                </a:solidFill>
                <a:latin typeface="+mn-lt"/>
              </a:rPr>
              <a:t>banyak</a:t>
            </a:r>
            <a:r>
              <a:rPr lang="en-US" altLang="en-US" sz="2200" dirty="0">
                <a:solidFill>
                  <a:srgbClr val="FFFFFF"/>
                </a:solidFill>
                <a:latin typeface="+mn-lt"/>
              </a:rPr>
              <a:t> orang </a:t>
            </a:r>
            <a:r>
              <a:rPr lang="en-US" altLang="en-US" sz="2200" dirty="0" err="1">
                <a:solidFill>
                  <a:srgbClr val="FFFFFF"/>
                </a:solidFill>
                <a:latin typeface="+mn-lt"/>
              </a:rPr>
              <a:t>untuk</a:t>
            </a:r>
            <a:r>
              <a:rPr lang="en-US" altLang="en-US" sz="2200" dirty="0">
                <a:solidFill>
                  <a:srgbClr val="FFFFFF"/>
                </a:solidFill>
                <a:latin typeface="+mn-lt"/>
              </a:rPr>
              <a:t> </a:t>
            </a:r>
            <a:r>
              <a:rPr lang="en-US" altLang="en-US" sz="2200" dirty="0" err="1">
                <a:solidFill>
                  <a:srgbClr val="FFFFFF"/>
                </a:solidFill>
                <a:latin typeface="+mn-lt"/>
              </a:rPr>
              <a:t>ikut</a:t>
            </a:r>
            <a:r>
              <a:rPr lang="en-US" altLang="en-US" sz="2200" dirty="0">
                <a:solidFill>
                  <a:srgbClr val="FFFFFF"/>
                </a:solidFill>
                <a:latin typeface="+mn-lt"/>
              </a:rPr>
              <a:t> </a:t>
            </a:r>
            <a:r>
              <a:rPr lang="en-US" altLang="en-US" sz="2200" dirty="0" err="1">
                <a:solidFill>
                  <a:srgbClr val="FFFFFF"/>
                </a:solidFill>
                <a:latin typeface="+mn-lt"/>
              </a:rPr>
              <a:t>melakukan</a:t>
            </a:r>
            <a:r>
              <a:rPr lang="en-US" altLang="en-US" sz="2200" dirty="0">
                <a:solidFill>
                  <a:srgbClr val="FFFFFF"/>
                </a:solidFill>
                <a:latin typeface="+mn-lt"/>
              </a:rPr>
              <a:t> </a:t>
            </a:r>
            <a:r>
              <a:rPr lang="en-US" altLang="en-US" sz="2200" dirty="0" err="1">
                <a:solidFill>
                  <a:srgbClr val="FFFFFF"/>
                </a:solidFill>
                <a:latin typeface="+mn-lt"/>
              </a:rPr>
              <a:t>karena</a:t>
            </a:r>
            <a:r>
              <a:rPr lang="en-US" altLang="en-US" sz="2200" dirty="0">
                <a:solidFill>
                  <a:srgbClr val="FFFFFF"/>
                </a:solidFill>
                <a:latin typeface="+mn-lt"/>
              </a:rPr>
              <a:t> </a:t>
            </a:r>
            <a:r>
              <a:rPr lang="en-US" altLang="en-US" sz="2200" dirty="0" err="1">
                <a:solidFill>
                  <a:srgbClr val="FFFFFF"/>
                </a:solidFill>
                <a:latin typeface="+mn-lt"/>
              </a:rPr>
              <a:t>tujuan</a:t>
            </a:r>
            <a:r>
              <a:rPr lang="en-US" altLang="en-US" sz="2200" dirty="0">
                <a:solidFill>
                  <a:srgbClr val="FFFFFF"/>
                </a:solidFill>
                <a:latin typeface="+mn-lt"/>
              </a:rPr>
              <a:t> yang </a:t>
            </a:r>
            <a:r>
              <a:rPr lang="en-US" altLang="en-US" sz="2200" dirty="0" err="1">
                <a:solidFill>
                  <a:srgbClr val="FFFFFF"/>
                </a:solidFill>
                <a:latin typeface="+mn-lt"/>
              </a:rPr>
              <a:t>harus</a:t>
            </a:r>
            <a:r>
              <a:rPr lang="en-US" altLang="en-US" sz="2200" dirty="0">
                <a:solidFill>
                  <a:srgbClr val="FFFFFF"/>
                </a:solidFill>
                <a:latin typeface="+mn-lt"/>
              </a:rPr>
              <a:t> </a:t>
            </a:r>
            <a:r>
              <a:rPr lang="en-US" altLang="en-US" sz="2200" dirty="0" err="1">
                <a:solidFill>
                  <a:srgbClr val="FFFFFF"/>
                </a:solidFill>
                <a:latin typeface="+mn-lt"/>
              </a:rPr>
              <a:t>dicapai</a:t>
            </a:r>
            <a:r>
              <a:rPr lang="en-US" altLang="en-US" sz="2200" dirty="0">
                <a:solidFill>
                  <a:srgbClr val="FFFFFF"/>
                </a:solidFill>
                <a:latin typeface="+mn-lt"/>
              </a:rPr>
              <a:t> </a:t>
            </a:r>
            <a:r>
              <a:rPr lang="en-US" altLang="en-US" sz="2200" dirty="0" err="1">
                <a:solidFill>
                  <a:srgbClr val="FFFFFF"/>
                </a:solidFill>
                <a:latin typeface="+mn-lt"/>
              </a:rPr>
              <a:t>ada</a:t>
            </a:r>
            <a:r>
              <a:rPr lang="en-US" altLang="en-US" sz="2200" dirty="0">
                <a:solidFill>
                  <a:srgbClr val="FFFFFF"/>
                </a:solidFill>
                <a:latin typeface="+mn-lt"/>
              </a:rPr>
              <a:t>, </a:t>
            </a:r>
            <a:r>
              <a:rPr lang="en-US" altLang="en-US" sz="2200" dirty="0" err="1">
                <a:solidFill>
                  <a:srgbClr val="FFFFFF"/>
                </a:solidFill>
                <a:latin typeface="+mn-lt"/>
              </a:rPr>
              <a:t>jelas</a:t>
            </a:r>
            <a:r>
              <a:rPr lang="en-US" altLang="en-US" sz="2200" dirty="0">
                <a:solidFill>
                  <a:srgbClr val="FFFFFF"/>
                </a:solidFill>
                <a:latin typeface="+mn-lt"/>
              </a:rPr>
              <a:t> dan </a:t>
            </a:r>
            <a:r>
              <a:rPr lang="en-US" altLang="en-US" sz="2200" dirty="0" err="1">
                <a:solidFill>
                  <a:srgbClr val="FFFFFF"/>
                </a:solidFill>
                <a:latin typeface="+mn-lt"/>
              </a:rPr>
              <a:t>menarik</a:t>
            </a:r>
            <a:r>
              <a:rPr lang="en-US" altLang="en-US" sz="2200" dirty="0">
                <a:solidFill>
                  <a:srgbClr val="FFFFFF"/>
                </a:solidFill>
                <a:latin typeface="+mn-lt"/>
              </a:rPr>
              <a:t>. (Main </a:t>
            </a:r>
            <a:r>
              <a:rPr lang="en-US" altLang="en-US" sz="2200" dirty="0" err="1">
                <a:solidFill>
                  <a:srgbClr val="FFFFFF"/>
                </a:solidFill>
                <a:latin typeface="+mn-lt"/>
              </a:rPr>
              <a:t>sepakbola</a:t>
            </a:r>
            <a:r>
              <a:rPr lang="en-US" altLang="en-US" sz="2200" dirty="0">
                <a:solidFill>
                  <a:srgbClr val="FFFFFF"/>
                </a:solidFill>
                <a:latin typeface="+mn-lt"/>
              </a:rPr>
              <a:t> </a:t>
            </a:r>
            <a:r>
              <a:rPr lang="en-US" altLang="en-US" sz="2200" dirty="0" err="1">
                <a:solidFill>
                  <a:srgbClr val="FFFFFF"/>
                </a:solidFill>
                <a:latin typeface="+mn-lt"/>
              </a:rPr>
              <a:t>misalnya</a:t>
            </a:r>
            <a:r>
              <a:rPr lang="en-US" altLang="en-US" sz="2200" dirty="0">
                <a:solidFill>
                  <a:srgbClr val="FFFFFF"/>
                </a:solidFill>
                <a:latin typeface="+mn-lt"/>
              </a:rPr>
              <a:t>).</a:t>
            </a:r>
          </a:p>
          <a:p>
            <a:pPr marL="457200" indent="-457200">
              <a:buFont typeface="Wingdings" panose="05000000000000000000" pitchFamily="2" charset="2"/>
              <a:buChar char="Ø"/>
            </a:pPr>
            <a:r>
              <a:rPr lang="en-US" altLang="en-US" sz="2200" dirty="0">
                <a:solidFill>
                  <a:srgbClr val="FFFFFF"/>
                </a:solidFill>
                <a:latin typeface="+mn-lt"/>
              </a:rPr>
              <a:t>Orang yang </a:t>
            </a:r>
            <a:r>
              <a:rPr lang="en-US" altLang="en-US" sz="2200" dirty="0" err="1">
                <a:solidFill>
                  <a:srgbClr val="FFFFFF"/>
                </a:solidFill>
                <a:latin typeface="+mn-lt"/>
              </a:rPr>
              <a:t>tugasnya</a:t>
            </a:r>
            <a:r>
              <a:rPr lang="en-US" altLang="en-US" sz="2200" dirty="0">
                <a:solidFill>
                  <a:srgbClr val="FFFFFF"/>
                </a:solidFill>
                <a:latin typeface="+mn-lt"/>
              </a:rPr>
              <a:t> </a:t>
            </a:r>
            <a:r>
              <a:rPr lang="en-US" altLang="en-US" sz="2200" u="sng" dirty="0" err="1">
                <a:solidFill>
                  <a:srgbClr val="FFFFFF"/>
                </a:solidFill>
                <a:latin typeface="+mn-lt"/>
              </a:rPr>
              <a:t>jelas</a:t>
            </a:r>
            <a:r>
              <a:rPr lang="en-US" altLang="en-US" sz="2200" u="sng" dirty="0">
                <a:solidFill>
                  <a:srgbClr val="FFFFFF"/>
                </a:solidFill>
                <a:latin typeface="+mn-lt"/>
              </a:rPr>
              <a:t> </a:t>
            </a:r>
            <a:r>
              <a:rPr lang="en-US" altLang="en-US" sz="2200" u="sng" dirty="0" err="1">
                <a:solidFill>
                  <a:srgbClr val="FFFFFF"/>
                </a:solidFill>
                <a:latin typeface="+mn-lt"/>
              </a:rPr>
              <a:t>tujuannya</a:t>
            </a:r>
            <a:r>
              <a:rPr lang="en-US" altLang="en-US" sz="2200" dirty="0">
                <a:solidFill>
                  <a:srgbClr val="FFFFFF"/>
                </a:solidFill>
                <a:latin typeface="+mn-lt"/>
              </a:rPr>
              <a:t> dan </a:t>
            </a:r>
            <a:r>
              <a:rPr lang="en-US" altLang="en-US" sz="2200" u="sng" dirty="0" err="1">
                <a:solidFill>
                  <a:srgbClr val="FFFFFF"/>
                </a:solidFill>
                <a:latin typeface="+mn-lt"/>
              </a:rPr>
              <a:t>lebih</a:t>
            </a:r>
            <a:r>
              <a:rPr lang="en-US" altLang="en-US" sz="2200" u="sng" dirty="0">
                <a:solidFill>
                  <a:srgbClr val="FFFFFF"/>
                </a:solidFill>
                <a:latin typeface="+mn-lt"/>
              </a:rPr>
              <a:t> “</a:t>
            </a:r>
            <a:r>
              <a:rPr lang="en-US" altLang="en-US" sz="2200" u="sng" dirty="0" err="1">
                <a:solidFill>
                  <a:srgbClr val="FFFFFF"/>
                </a:solidFill>
                <a:latin typeface="+mn-lt"/>
              </a:rPr>
              <a:t>menantang</a:t>
            </a:r>
            <a:r>
              <a:rPr lang="en-US" altLang="en-US" sz="2200" dirty="0">
                <a:solidFill>
                  <a:srgbClr val="FFFFFF"/>
                </a:solidFill>
                <a:latin typeface="+mn-lt"/>
              </a:rPr>
              <a:t>” </a:t>
            </a:r>
            <a:r>
              <a:rPr lang="en-US" altLang="en-US" sz="2200" dirty="0" err="1">
                <a:solidFill>
                  <a:srgbClr val="FFFFFF"/>
                </a:solidFill>
                <a:latin typeface="+mn-lt"/>
              </a:rPr>
              <a:t>lebih</a:t>
            </a:r>
            <a:r>
              <a:rPr lang="en-US" altLang="en-US" sz="2200" dirty="0">
                <a:solidFill>
                  <a:srgbClr val="FFFFFF"/>
                </a:solidFill>
                <a:latin typeface="+mn-lt"/>
              </a:rPr>
              <a:t> </a:t>
            </a:r>
            <a:r>
              <a:rPr lang="en-US" altLang="en-US" sz="2200" dirty="0" err="1">
                <a:solidFill>
                  <a:srgbClr val="FFFFFF"/>
                </a:solidFill>
                <a:latin typeface="+mn-lt"/>
              </a:rPr>
              <a:t>menunjukkan</a:t>
            </a:r>
            <a:r>
              <a:rPr lang="en-US" altLang="en-US" sz="2200" dirty="0">
                <a:solidFill>
                  <a:srgbClr val="FFFFFF"/>
                </a:solidFill>
                <a:latin typeface="+mn-lt"/>
              </a:rPr>
              <a:t> </a:t>
            </a:r>
            <a:r>
              <a:rPr lang="en-US" altLang="en-US" sz="2200" dirty="0" err="1">
                <a:solidFill>
                  <a:srgbClr val="FFFFFF"/>
                </a:solidFill>
                <a:latin typeface="+mn-lt"/>
              </a:rPr>
              <a:t>motivasi</a:t>
            </a:r>
            <a:r>
              <a:rPr lang="en-US" altLang="en-US" sz="2200" dirty="0">
                <a:solidFill>
                  <a:srgbClr val="FFFFFF"/>
                </a:solidFill>
                <a:latin typeface="+mn-lt"/>
              </a:rPr>
              <a:t> </a:t>
            </a:r>
            <a:r>
              <a:rPr lang="en-US" altLang="en-US" sz="2200" dirty="0" err="1">
                <a:solidFill>
                  <a:srgbClr val="FFFFFF"/>
                </a:solidFill>
                <a:latin typeface="+mn-lt"/>
              </a:rPr>
              <a:t>kerja</a:t>
            </a:r>
            <a:r>
              <a:rPr lang="en-US" altLang="en-US" sz="2200" dirty="0">
                <a:solidFill>
                  <a:srgbClr val="FFFFFF"/>
                </a:solidFill>
                <a:latin typeface="+mn-lt"/>
              </a:rPr>
              <a:t> yang </a:t>
            </a:r>
            <a:r>
              <a:rPr lang="en-US" altLang="en-US" sz="2200" dirty="0" err="1">
                <a:solidFill>
                  <a:srgbClr val="FFFFFF"/>
                </a:solidFill>
                <a:latin typeface="+mn-lt"/>
              </a:rPr>
              <a:t>lebih</a:t>
            </a:r>
            <a:r>
              <a:rPr lang="en-US" altLang="en-US" sz="2200" dirty="0">
                <a:solidFill>
                  <a:srgbClr val="FFFFFF"/>
                </a:solidFill>
                <a:latin typeface="+mn-lt"/>
              </a:rPr>
              <a:t> </a:t>
            </a:r>
            <a:r>
              <a:rPr lang="en-US" altLang="en-US" sz="2200" dirty="0" err="1">
                <a:solidFill>
                  <a:srgbClr val="FFFFFF"/>
                </a:solidFill>
                <a:latin typeface="+mn-lt"/>
              </a:rPr>
              <a:t>besar</a:t>
            </a:r>
            <a:r>
              <a:rPr lang="en-US" altLang="en-US" sz="2200" dirty="0">
                <a:solidFill>
                  <a:srgbClr val="FFFFFF"/>
                </a:solidFill>
                <a:latin typeface="+mn-lt"/>
              </a:rPr>
              <a:t> </a:t>
            </a:r>
            <a:r>
              <a:rPr lang="en-US" altLang="en-US" sz="2200" dirty="0" err="1">
                <a:solidFill>
                  <a:srgbClr val="FFFFFF"/>
                </a:solidFill>
                <a:latin typeface="+mn-lt"/>
              </a:rPr>
              <a:t>daripada</a:t>
            </a:r>
            <a:r>
              <a:rPr lang="en-US" altLang="en-US" sz="2200" dirty="0">
                <a:solidFill>
                  <a:srgbClr val="FFFFFF"/>
                </a:solidFill>
                <a:latin typeface="+mn-lt"/>
              </a:rPr>
              <a:t> orang yang </a:t>
            </a:r>
            <a:r>
              <a:rPr lang="en-US" altLang="en-US" sz="2200" dirty="0" err="1">
                <a:solidFill>
                  <a:srgbClr val="FFFFFF"/>
                </a:solidFill>
                <a:latin typeface="+mn-lt"/>
              </a:rPr>
              <a:t>tujuan</a:t>
            </a:r>
            <a:r>
              <a:rPr lang="en-US" altLang="en-US" sz="2200" dirty="0">
                <a:solidFill>
                  <a:srgbClr val="FFFFFF"/>
                </a:solidFill>
                <a:latin typeface="+mn-lt"/>
              </a:rPr>
              <a:t> </a:t>
            </a:r>
            <a:r>
              <a:rPr lang="en-US" altLang="en-US" sz="2200" dirty="0" err="1">
                <a:solidFill>
                  <a:srgbClr val="FFFFFF"/>
                </a:solidFill>
                <a:latin typeface="+mn-lt"/>
              </a:rPr>
              <a:t>tugasnya</a:t>
            </a:r>
            <a:r>
              <a:rPr lang="en-US" altLang="en-US" sz="2200" dirty="0">
                <a:solidFill>
                  <a:srgbClr val="FFFFFF"/>
                </a:solidFill>
                <a:latin typeface="+mn-lt"/>
              </a:rPr>
              <a:t> </a:t>
            </a:r>
            <a:r>
              <a:rPr lang="en-US" altLang="en-US" sz="2200" u="sng" dirty="0" err="1">
                <a:solidFill>
                  <a:srgbClr val="FFFFFF"/>
                </a:solidFill>
                <a:latin typeface="+mn-lt"/>
              </a:rPr>
              <a:t>kabur</a:t>
            </a:r>
            <a:r>
              <a:rPr lang="en-US" altLang="en-US" sz="2200" u="sng" dirty="0">
                <a:solidFill>
                  <a:srgbClr val="FFFFFF"/>
                </a:solidFill>
                <a:latin typeface="+mn-lt"/>
              </a:rPr>
              <a:t> </a:t>
            </a:r>
            <a:r>
              <a:rPr lang="en-US" altLang="en-US" sz="2200" dirty="0" err="1">
                <a:solidFill>
                  <a:srgbClr val="FFFFFF"/>
                </a:solidFill>
                <a:latin typeface="+mn-lt"/>
              </a:rPr>
              <a:t>atau</a:t>
            </a:r>
            <a:r>
              <a:rPr lang="en-US" altLang="en-US" sz="2200" dirty="0">
                <a:solidFill>
                  <a:srgbClr val="FFFFFF"/>
                </a:solidFill>
                <a:latin typeface="+mn-lt"/>
              </a:rPr>
              <a:t> </a:t>
            </a:r>
            <a:r>
              <a:rPr lang="en-US" altLang="en-US" sz="2200" u="sng" dirty="0" err="1">
                <a:solidFill>
                  <a:srgbClr val="FFFFFF"/>
                </a:solidFill>
                <a:latin typeface="+mn-lt"/>
              </a:rPr>
              <a:t>terlalu</a:t>
            </a:r>
            <a:r>
              <a:rPr lang="en-US" altLang="en-US" sz="2200" u="sng" dirty="0">
                <a:solidFill>
                  <a:srgbClr val="FFFFFF"/>
                </a:solidFill>
                <a:latin typeface="+mn-lt"/>
              </a:rPr>
              <a:t> </a:t>
            </a:r>
            <a:r>
              <a:rPr lang="en-US" altLang="en-US" sz="2200" u="sng" dirty="0" err="1">
                <a:solidFill>
                  <a:srgbClr val="FFFFFF"/>
                </a:solidFill>
                <a:latin typeface="+mn-lt"/>
              </a:rPr>
              <a:t>mudah</a:t>
            </a:r>
            <a:r>
              <a:rPr lang="en-US" altLang="en-US" sz="2200" dirty="0">
                <a:solidFill>
                  <a:srgbClr val="FFFFFF"/>
                </a:solidFill>
                <a:latin typeface="+mn-lt"/>
              </a:rPr>
              <a:t> </a:t>
            </a:r>
            <a:r>
              <a:rPr lang="en-US" altLang="en-US" sz="2200" dirty="0" err="1">
                <a:solidFill>
                  <a:srgbClr val="FFFFFF"/>
                </a:solidFill>
                <a:latin typeface="+mn-lt"/>
              </a:rPr>
              <a:t>untuk</a:t>
            </a:r>
            <a:r>
              <a:rPr lang="en-US" altLang="en-US" sz="2200" dirty="0">
                <a:solidFill>
                  <a:srgbClr val="FFFFFF"/>
                </a:solidFill>
                <a:latin typeface="+mn-lt"/>
              </a:rPr>
              <a:t> </a:t>
            </a:r>
            <a:r>
              <a:rPr lang="en-US" altLang="en-US" sz="2200" dirty="0" err="1">
                <a:solidFill>
                  <a:srgbClr val="FFFFFF"/>
                </a:solidFill>
                <a:latin typeface="+mn-lt"/>
              </a:rPr>
              <a:t>mencapainya</a:t>
            </a:r>
            <a:r>
              <a:rPr lang="en-US" altLang="en-US" sz="2200" dirty="0">
                <a:solidFill>
                  <a:srgbClr val="FFFFFF"/>
                </a:solidFill>
                <a:latin typeface="+mn-lt"/>
              </a:rPr>
              <a:t>.</a:t>
            </a:r>
          </a:p>
          <a:p>
            <a:pPr marL="457200" indent="-457200">
              <a:buFont typeface="Arial" pitchFamily="34" charset="0"/>
              <a:buChar char=" "/>
            </a:pPr>
            <a:endParaRPr lang="en-US" sz="2200" dirty="0">
              <a:solidFill>
                <a:srgbClr val="FFFFFF"/>
              </a:solidFill>
              <a:latin typeface="+mn-lt"/>
            </a:endParaRPr>
          </a:p>
        </p:txBody>
      </p:sp>
    </p:spTree>
    <p:extLst>
      <p:ext uri="{BB962C8B-B14F-4D97-AF65-F5344CB8AC3E}">
        <p14:creationId xmlns:p14="http://schemas.microsoft.com/office/powerpoint/2010/main" val="237696530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descr="Motivasi Kerja (Pengertian, Jenis, Aspek, Asas, Bentuk dan Faktor  Pendorong) - KajianPustaka.com">
            <a:extLst>
              <a:ext uri="{FF2B5EF4-FFF2-40B4-BE49-F238E27FC236}">
                <a16:creationId xmlns:a16="http://schemas.microsoft.com/office/drawing/2014/main" id="{92231FF6-2996-429F-B815-8C0F5DCE2F0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6667"/>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3076" name="Rectangle 70">
            <a:extLst>
              <a:ext uri="{FF2B5EF4-FFF2-40B4-BE49-F238E27FC236}">
                <a16:creationId xmlns:a16="http://schemas.microsoft.com/office/drawing/2014/main" id="{F9EC8EBD-738F-4BED-AEA0-229BFB311B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14537" cy="6858000"/>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Light" panose="020F0302020204030204"/>
              <a:ea typeface="+mn-ea"/>
              <a:cs typeface="+mn-cs"/>
            </a:endParaRPr>
          </a:p>
        </p:txBody>
      </p:sp>
      <p:sp>
        <p:nvSpPr>
          <p:cNvPr id="2" name="Title 1">
            <a:extLst>
              <a:ext uri="{FF2B5EF4-FFF2-40B4-BE49-F238E27FC236}">
                <a16:creationId xmlns:a16="http://schemas.microsoft.com/office/drawing/2014/main" id="{DFFC543D-2369-46E7-B24F-7DEE4444D686}"/>
              </a:ext>
            </a:extLst>
          </p:cNvPr>
          <p:cNvSpPr>
            <a:spLocks noGrp="1"/>
          </p:cNvSpPr>
          <p:nvPr>
            <p:ph type="ctrTitle"/>
          </p:nvPr>
        </p:nvSpPr>
        <p:spPr>
          <a:xfrm>
            <a:off x="657225" y="499533"/>
            <a:ext cx="7214566" cy="1658198"/>
          </a:xfrm>
        </p:spPr>
        <p:txBody>
          <a:bodyPr vert="horz" lIns="91440" tIns="45720" rIns="91440" bIns="45720" rtlCol="0" anchor="ctr">
            <a:normAutofit/>
          </a:bodyPr>
          <a:lstStyle/>
          <a:p>
            <a:pPr>
              <a:lnSpc>
                <a:spcPct val="85000"/>
              </a:lnSpc>
            </a:pPr>
            <a:r>
              <a:rPr lang="en-US" altLang="en-US" sz="4200" b="1" dirty="0" err="1"/>
              <a:t>Perspektif</a:t>
            </a:r>
            <a:r>
              <a:rPr lang="en-US" altLang="en-US" sz="4200" b="1" dirty="0"/>
              <a:t> </a:t>
            </a:r>
            <a:r>
              <a:rPr lang="en-US" altLang="en-US" sz="4200" b="1" dirty="0" err="1"/>
              <a:t>Kebutuhan</a:t>
            </a:r>
            <a:r>
              <a:rPr lang="en-US" altLang="en-US" sz="4200" b="1" dirty="0"/>
              <a:t> (Need Perspectives) </a:t>
            </a:r>
            <a:r>
              <a:rPr lang="en-US" altLang="en-US" sz="4200" b="1" dirty="0" err="1"/>
              <a:t>Mengenai</a:t>
            </a:r>
            <a:r>
              <a:rPr lang="en-US" altLang="en-US" sz="4200" b="1" dirty="0"/>
              <a:t> </a:t>
            </a:r>
            <a:r>
              <a:rPr lang="en-US" altLang="en-US" sz="4200" b="1" dirty="0" err="1"/>
              <a:t>Motivasi</a:t>
            </a:r>
            <a:endParaRPr lang="en-US" sz="4200" dirty="0"/>
          </a:p>
        </p:txBody>
      </p:sp>
      <p:sp>
        <p:nvSpPr>
          <p:cNvPr id="3" name="Subtitle 2">
            <a:extLst>
              <a:ext uri="{FF2B5EF4-FFF2-40B4-BE49-F238E27FC236}">
                <a16:creationId xmlns:a16="http://schemas.microsoft.com/office/drawing/2014/main" id="{561E004C-1747-47F1-9E7E-C8648F11C623}"/>
              </a:ext>
            </a:extLst>
          </p:cNvPr>
          <p:cNvSpPr>
            <a:spLocks noGrp="1"/>
          </p:cNvSpPr>
          <p:nvPr>
            <p:ph type="subTitle" idx="1"/>
          </p:nvPr>
        </p:nvSpPr>
        <p:spPr>
          <a:xfrm>
            <a:off x="676657" y="2157730"/>
            <a:ext cx="6638543" cy="3718681"/>
          </a:xfrm>
        </p:spPr>
        <p:txBody>
          <a:bodyPr vert="horz" lIns="91440" tIns="45720" rIns="91440" bIns="45720" rtlCol="0">
            <a:normAutofit/>
          </a:bodyPr>
          <a:lstStyle/>
          <a:p>
            <a:pPr marL="457200" indent="-457200">
              <a:buFont typeface="Wingdings" panose="05000000000000000000" pitchFamily="2" charset="2"/>
              <a:buChar char="q"/>
            </a:pPr>
            <a:r>
              <a:rPr lang="en-US" altLang="en-US" dirty="0" err="1">
                <a:solidFill>
                  <a:srgbClr val="FFFFFF"/>
                </a:solidFill>
                <a:latin typeface="+mn-lt"/>
              </a:rPr>
              <a:t>Teori</a:t>
            </a:r>
            <a:r>
              <a:rPr lang="en-US" altLang="en-US" dirty="0">
                <a:solidFill>
                  <a:srgbClr val="FFFFFF"/>
                </a:solidFill>
                <a:latin typeface="+mn-lt"/>
              </a:rPr>
              <a:t> </a:t>
            </a:r>
            <a:r>
              <a:rPr lang="en-US" altLang="en-US" dirty="0" err="1">
                <a:solidFill>
                  <a:srgbClr val="FFFFFF"/>
                </a:solidFill>
                <a:latin typeface="+mn-lt"/>
              </a:rPr>
              <a:t>hirarki</a:t>
            </a:r>
            <a:r>
              <a:rPr lang="en-US" altLang="en-US" dirty="0">
                <a:solidFill>
                  <a:srgbClr val="FFFFFF"/>
                </a:solidFill>
                <a:latin typeface="+mn-lt"/>
              </a:rPr>
              <a:t> </a:t>
            </a:r>
            <a:r>
              <a:rPr lang="en-US" altLang="en-US" dirty="0" err="1">
                <a:solidFill>
                  <a:srgbClr val="FFFFFF"/>
                </a:solidFill>
                <a:latin typeface="+mn-lt"/>
              </a:rPr>
              <a:t>kebutuhan</a:t>
            </a:r>
            <a:r>
              <a:rPr lang="en-US" altLang="en-US" dirty="0">
                <a:solidFill>
                  <a:srgbClr val="FFFFFF"/>
                </a:solidFill>
                <a:latin typeface="+mn-lt"/>
              </a:rPr>
              <a:t> (</a:t>
            </a:r>
            <a:r>
              <a:rPr lang="en-US" altLang="en-US" i="1" dirty="0">
                <a:solidFill>
                  <a:srgbClr val="FFFFFF"/>
                </a:solidFill>
                <a:latin typeface="+mn-lt"/>
              </a:rPr>
              <a:t>Hierarchy of Needs</a:t>
            </a:r>
            <a:r>
              <a:rPr lang="en-US" altLang="en-US" dirty="0">
                <a:solidFill>
                  <a:srgbClr val="FFFFFF"/>
                </a:solidFill>
                <a:latin typeface="+mn-lt"/>
              </a:rPr>
              <a:t>) </a:t>
            </a:r>
            <a:r>
              <a:rPr lang="en-US" altLang="en-US" dirty="0" err="1">
                <a:solidFill>
                  <a:srgbClr val="FFFFFF"/>
                </a:solidFill>
                <a:latin typeface="+mn-lt"/>
              </a:rPr>
              <a:t>dari</a:t>
            </a:r>
            <a:r>
              <a:rPr lang="en-US" altLang="en-US" dirty="0">
                <a:solidFill>
                  <a:srgbClr val="FFFFFF"/>
                </a:solidFill>
                <a:latin typeface="+mn-lt"/>
              </a:rPr>
              <a:t> Abraham Maslow</a:t>
            </a:r>
          </a:p>
          <a:p>
            <a:pPr marL="457200" indent="-457200">
              <a:buFont typeface="Wingdings" panose="05000000000000000000" pitchFamily="2" charset="2"/>
              <a:buChar char="q"/>
            </a:pPr>
            <a:r>
              <a:rPr lang="en-US" altLang="en-US" dirty="0" err="1">
                <a:solidFill>
                  <a:srgbClr val="FFFFFF"/>
                </a:solidFill>
                <a:latin typeface="+mn-lt"/>
              </a:rPr>
              <a:t>Teori</a:t>
            </a:r>
            <a:r>
              <a:rPr lang="en-US" altLang="en-US" dirty="0">
                <a:solidFill>
                  <a:srgbClr val="FFFFFF"/>
                </a:solidFill>
                <a:latin typeface="+mn-lt"/>
              </a:rPr>
              <a:t> ERG </a:t>
            </a:r>
            <a:r>
              <a:rPr lang="en-US" altLang="en-US" dirty="0" err="1">
                <a:solidFill>
                  <a:srgbClr val="FFFFFF"/>
                </a:solidFill>
                <a:latin typeface="+mn-lt"/>
              </a:rPr>
              <a:t>dari</a:t>
            </a:r>
            <a:r>
              <a:rPr lang="en-US" altLang="en-US" dirty="0">
                <a:solidFill>
                  <a:srgbClr val="FFFFFF"/>
                </a:solidFill>
                <a:latin typeface="+mn-lt"/>
              </a:rPr>
              <a:t> Clayton Alderfer</a:t>
            </a:r>
          </a:p>
          <a:p>
            <a:pPr marL="457200" indent="-457200">
              <a:buFont typeface="Wingdings" panose="05000000000000000000" pitchFamily="2" charset="2"/>
              <a:buChar char="q"/>
            </a:pPr>
            <a:r>
              <a:rPr lang="en-US" altLang="en-US" dirty="0" err="1">
                <a:solidFill>
                  <a:srgbClr val="FFFFFF"/>
                </a:solidFill>
                <a:latin typeface="+mn-lt"/>
              </a:rPr>
              <a:t>Teori</a:t>
            </a:r>
            <a:r>
              <a:rPr lang="en-US" altLang="en-US" dirty="0">
                <a:solidFill>
                  <a:srgbClr val="FFFFFF"/>
                </a:solidFill>
                <a:latin typeface="+mn-lt"/>
              </a:rPr>
              <a:t> </a:t>
            </a:r>
            <a:r>
              <a:rPr lang="en-US" altLang="en-US" dirty="0" err="1">
                <a:solidFill>
                  <a:srgbClr val="FFFFFF"/>
                </a:solidFill>
                <a:latin typeface="+mn-lt"/>
              </a:rPr>
              <a:t>tiga</a:t>
            </a:r>
            <a:r>
              <a:rPr lang="en-US" altLang="en-US" dirty="0">
                <a:solidFill>
                  <a:srgbClr val="FFFFFF"/>
                </a:solidFill>
                <a:latin typeface="+mn-lt"/>
              </a:rPr>
              <a:t> </a:t>
            </a:r>
            <a:r>
              <a:rPr lang="en-US" altLang="en-US" dirty="0" err="1">
                <a:solidFill>
                  <a:srgbClr val="FFFFFF"/>
                </a:solidFill>
                <a:latin typeface="+mn-lt"/>
              </a:rPr>
              <a:t>kebutuhan</a:t>
            </a:r>
            <a:r>
              <a:rPr lang="en-US" altLang="en-US" dirty="0">
                <a:solidFill>
                  <a:srgbClr val="FFFFFF"/>
                </a:solidFill>
                <a:latin typeface="+mn-lt"/>
              </a:rPr>
              <a:t> </a:t>
            </a:r>
            <a:r>
              <a:rPr lang="en-US" altLang="en-US" dirty="0" err="1">
                <a:solidFill>
                  <a:srgbClr val="FFFFFF"/>
                </a:solidFill>
                <a:latin typeface="+mn-lt"/>
              </a:rPr>
              <a:t>dari</a:t>
            </a:r>
            <a:r>
              <a:rPr lang="en-US" altLang="en-US" dirty="0">
                <a:solidFill>
                  <a:srgbClr val="FFFFFF"/>
                </a:solidFill>
                <a:latin typeface="+mn-lt"/>
              </a:rPr>
              <a:t>  Atkinson dan McClelland</a:t>
            </a:r>
          </a:p>
          <a:p>
            <a:pPr marL="457200" indent="-457200">
              <a:buFont typeface="Wingdings" panose="05000000000000000000" pitchFamily="2" charset="2"/>
              <a:buChar char="q"/>
            </a:pPr>
            <a:r>
              <a:rPr lang="en-US" altLang="en-US" dirty="0" err="1">
                <a:solidFill>
                  <a:srgbClr val="FFFFFF"/>
                </a:solidFill>
                <a:latin typeface="+mn-lt"/>
              </a:rPr>
              <a:t>Teori</a:t>
            </a:r>
            <a:r>
              <a:rPr lang="en-US" altLang="en-US" dirty="0">
                <a:solidFill>
                  <a:srgbClr val="FFFFFF"/>
                </a:solidFill>
                <a:latin typeface="+mn-lt"/>
              </a:rPr>
              <a:t> </a:t>
            </a:r>
            <a:r>
              <a:rPr lang="en-US" altLang="en-US" dirty="0" err="1">
                <a:solidFill>
                  <a:srgbClr val="FFFFFF"/>
                </a:solidFill>
                <a:latin typeface="+mn-lt"/>
              </a:rPr>
              <a:t>dua</a:t>
            </a:r>
            <a:r>
              <a:rPr lang="en-US" altLang="en-US" dirty="0">
                <a:solidFill>
                  <a:srgbClr val="FFFFFF"/>
                </a:solidFill>
                <a:latin typeface="+mn-lt"/>
              </a:rPr>
              <a:t> </a:t>
            </a:r>
            <a:r>
              <a:rPr lang="en-US" altLang="en-US" dirty="0" err="1">
                <a:solidFill>
                  <a:srgbClr val="FFFFFF"/>
                </a:solidFill>
                <a:latin typeface="+mn-lt"/>
              </a:rPr>
              <a:t>faktor</a:t>
            </a:r>
            <a:r>
              <a:rPr lang="en-US" altLang="en-US" dirty="0">
                <a:solidFill>
                  <a:srgbClr val="FFFFFF"/>
                </a:solidFill>
                <a:latin typeface="+mn-lt"/>
              </a:rPr>
              <a:t> (</a:t>
            </a:r>
            <a:r>
              <a:rPr lang="en-US" altLang="en-US" i="1" dirty="0">
                <a:solidFill>
                  <a:srgbClr val="FFFFFF"/>
                </a:solidFill>
                <a:latin typeface="+mn-lt"/>
              </a:rPr>
              <a:t>Two-Factor Theory</a:t>
            </a:r>
            <a:r>
              <a:rPr lang="en-US" altLang="en-US" dirty="0">
                <a:solidFill>
                  <a:srgbClr val="FFFFFF"/>
                </a:solidFill>
                <a:latin typeface="+mn-lt"/>
              </a:rPr>
              <a:t>) </a:t>
            </a:r>
            <a:r>
              <a:rPr lang="en-US" altLang="en-US" dirty="0" err="1">
                <a:solidFill>
                  <a:srgbClr val="FFFFFF"/>
                </a:solidFill>
                <a:latin typeface="+mn-lt"/>
              </a:rPr>
              <a:t>dari</a:t>
            </a:r>
            <a:r>
              <a:rPr lang="en-US" altLang="en-US" dirty="0">
                <a:solidFill>
                  <a:srgbClr val="FFFFFF"/>
                </a:solidFill>
                <a:latin typeface="+mn-lt"/>
              </a:rPr>
              <a:t> </a:t>
            </a:r>
            <a:r>
              <a:rPr lang="en-US" altLang="en-US" dirty="0" err="1">
                <a:solidFill>
                  <a:srgbClr val="FFFFFF"/>
                </a:solidFill>
                <a:latin typeface="+mn-lt"/>
              </a:rPr>
              <a:t>Frederich</a:t>
            </a:r>
            <a:r>
              <a:rPr lang="en-US" altLang="en-US" dirty="0">
                <a:solidFill>
                  <a:srgbClr val="FFFFFF"/>
                </a:solidFill>
                <a:latin typeface="+mn-lt"/>
              </a:rPr>
              <a:t> Herzberg </a:t>
            </a:r>
          </a:p>
          <a:p>
            <a:pPr>
              <a:buFont typeface="Arial" pitchFamily="34" charset="0"/>
              <a:buChar char=" "/>
            </a:pPr>
            <a:endParaRPr lang="en-US" dirty="0">
              <a:solidFill>
                <a:srgbClr val="FFFFFF"/>
              </a:solidFill>
              <a:latin typeface="+mn-lt"/>
            </a:endParaRPr>
          </a:p>
        </p:txBody>
      </p:sp>
    </p:spTree>
    <p:extLst>
      <p:ext uri="{BB962C8B-B14F-4D97-AF65-F5344CB8AC3E}">
        <p14:creationId xmlns:p14="http://schemas.microsoft.com/office/powerpoint/2010/main" val="2877127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E230C-23DE-41CB-A3C5-42B8910FB2E1}"/>
              </a:ext>
            </a:extLst>
          </p:cNvPr>
          <p:cNvSpPr>
            <a:spLocks noGrp="1"/>
          </p:cNvSpPr>
          <p:nvPr>
            <p:ph type="ctrTitle"/>
          </p:nvPr>
        </p:nvSpPr>
        <p:spPr>
          <a:xfrm>
            <a:off x="603504" y="770467"/>
            <a:ext cx="3467051" cy="3352800"/>
          </a:xfrm>
        </p:spPr>
        <p:txBody>
          <a:bodyPr>
            <a:normAutofit/>
          </a:bodyPr>
          <a:lstStyle/>
          <a:p>
            <a:r>
              <a:rPr lang="en-US" altLang="en-US" sz="4400" i="1" dirty="0">
                <a:latin typeface="Arial" panose="020B0604020202020204" pitchFamily="34" charset="0"/>
                <a:cs typeface="Arial" panose="020B0604020202020204" pitchFamily="34" charset="0"/>
              </a:rPr>
              <a:t>Hierarchy of Needs  (</a:t>
            </a:r>
            <a:r>
              <a:rPr lang="en-US" altLang="en-US" sz="4400" dirty="0" err="1"/>
              <a:t>maslow</a:t>
            </a:r>
            <a:r>
              <a:rPr lang="en-US" altLang="en-US" sz="4400" dirty="0"/>
              <a:t>)</a:t>
            </a:r>
            <a:endParaRPr lang="en-ID" sz="4400" dirty="0"/>
          </a:p>
        </p:txBody>
      </p:sp>
      <p:sp>
        <p:nvSpPr>
          <p:cNvPr id="11" name="Rectangle 10">
            <a:extLst>
              <a:ext uri="{FF2B5EF4-FFF2-40B4-BE49-F238E27FC236}">
                <a16:creationId xmlns:a16="http://schemas.microsoft.com/office/drawing/2014/main" id="{DFACF551-333C-4400-9712-C8D645B65A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9056" y="0"/>
            <a:ext cx="7552944"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http://4.bp.blogspot.com/_nEuLtV8Hcxo/TEXml63dWcI/AAAAAAAAAME/HfiVR4Mz6So/s320/hirarki+maslow.png">
            <a:extLst>
              <a:ext uri="{FF2B5EF4-FFF2-40B4-BE49-F238E27FC236}">
                <a16:creationId xmlns:a16="http://schemas.microsoft.com/office/drawing/2014/main" id="{2D585DBB-F2E6-48AE-A8F1-A67DEEF0B2D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a:xfrm>
            <a:off x="5282520" y="1365864"/>
            <a:ext cx="6266016" cy="4112073"/>
          </a:xfrm>
          <a:prstGeom prst="rect">
            <a:avLst/>
          </a:prstGeom>
          <a:noFill/>
        </p:spPr>
      </p:pic>
    </p:spTree>
    <p:extLst>
      <p:ext uri="{BB962C8B-B14F-4D97-AF65-F5344CB8AC3E}">
        <p14:creationId xmlns:p14="http://schemas.microsoft.com/office/powerpoint/2010/main" val="80908643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098" name="Picture 2" descr="Motivasi Kerja » PTPN X">
            <a:extLst>
              <a:ext uri="{FF2B5EF4-FFF2-40B4-BE49-F238E27FC236}">
                <a16:creationId xmlns:a16="http://schemas.microsoft.com/office/drawing/2014/main" id="{97B98BDF-81CB-4152-9DFC-2B096158E1B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433" b="12612"/>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71" name="Rectangle 70">
            <a:extLst>
              <a:ext uri="{FF2B5EF4-FFF2-40B4-BE49-F238E27FC236}">
                <a16:creationId xmlns:a16="http://schemas.microsoft.com/office/drawing/2014/main" id="{F9EC8EBD-738F-4BED-AEA0-229BFB311B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14537" cy="6858000"/>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Light" panose="020F0302020204030204"/>
              <a:ea typeface="+mn-ea"/>
              <a:cs typeface="+mn-cs"/>
            </a:endParaRPr>
          </a:p>
        </p:txBody>
      </p:sp>
      <p:sp>
        <p:nvSpPr>
          <p:cNvPr id="2" name="Title 1">
            <a:extLst>
              <a:ext uri="{FF2B5EF4-FFF2-40B4-BE49-F238E27FC236}">
                <a16:creationId xmlns:a16="http://schemas.microsoft.com/office/drawing/2014/main" id="{8C7EAF88-8E33-4B87-91A2-0925A582B4F0}"/>
              </a:ext>
            </a:extLst>
          </p:cNvPr>
          <p:cNvSpPr>
            <a:spLocks noGrp="1"/>
          </p:cNvSpPr>
          <p:nvPr>
            <p:ph type="ctrTitle"/>
          </p:nvPr>
        </p:nvSpPr>
        <p:spPr>
          <a:xfrm>
            <a:off x="657225" y="499533"/>
            <a:ext cx="7214566" cy="1658198"/>
          </a:xfrm>
        </p:spPr>
        <p:txBody>
          <a:bodyPr vert="horz" lIns="91440" tIns="45720" rIns="91440" bIns="45720" rtlCol="0" anchor="ctr">
            <a:normAutofit/>
          </a:bodyPr>
          <a:lstStyle/>
          <a:p>
            <a:pPr>
              <a:lnSpc>
                <a:spcPct val="85000"/>
              </a:lnSpc>
            </a:pPr>
            <a:r>
              <a:rPr lang="en-US" sz="5400" b="0" i="0" dirty="0" err="1">
                <a:effectLst/>
              </a:rPr>
              <a:t>Hirarki</a:t>
            </a:r>
            <a:r>
              <a:rPr lang="en-US" sz="5400" b="0" i="0" dirty="0">
                <a:effectLst/>
              </a:rPr>
              <a:t> </a:t>
            </a:r>
            <a:r>
              <a:rPr lang="en-US" sz="5400" b="0" i="0" dirty="0" err="1">
                <a:effectLst/>
              </a:rPr>
              <a:t>Kebutuhan</a:t>
            </a:r>
            <a:r>
              <a:rPr lang="en-US" sz="5400" b="0" i="0" dirty="0">
                <a:effectLst/>
              </a:rPr>
              <a:t> Maslow</a:t>
            </a:r>
            <a:endParaRPr lang="en-US" sz="5400" dirty="0"/>
          </a:p>
        </p:txBody>
      </p:sp>
      <p:sp>
        <p:nvSpPr>
          <p:cNvPr id="3" name="Subtitle 2">
            <a:extLst>
              <a:ext uri="{FF2B5EF4-FFF2-40B4-BE49-F238E27FC236}">
                <a16:creationId xmlns:a16="http://schemas.microsoft.com/office/drawing/2014/main" id="{313E62E6-256F-461E-A63D-61B6D880219B}"/>
              </a:ext>
            </a:extLst>
          </p:cNvPr>
          <p:cNvSpPr>
            <a:spLocks noGrp="1"/>
          </p:cNvSpPr>
          <p:nvPr>
            <p:ph type="subTitle" idx="1"/>
          </p:nvPr>
        </p:nvSpPr>
        <p:spPr>
          <a:xfrm>
            <a:off x="676657" y="2157730"/>
            <a:ext cx="6638543" cy="3718681"/>
          </a:xfrm>
        </p:spPr>
        <p:txBody>
          <a:bodyPr vert="horz" lIns="91440" tIns="45720" rIns="91440" bIns="45720" rtlCol="0">
            <a:normAutofit/>
          </a:bodyPr>
          <a:lstStyle/>
          <a:p>
            <a:pPr>
              <a:buFont typeface="Arial" pitchFamily="34" charset="0"/>
              <a:buChar char=" "/>
            </a:pPr>
            <a:r>
              <a:rPr lang="en-US" sz="2000" b="0" i="0" dirty="0" err="1">
                <a:solidFill>
                  <a:srgbClr val="FFFFFF"/>
                </a:solidFill>
                <a:effectLst/>
                <a:latin typeface="+mn-lt"/>
              </a:rPr>
              <a:t>Kebutuhan</a:t>
            </a:r>
            <a:r>
              <a:rPr lang="en-US" sz="2000" b="0" i="0" dirty="0">
                <a:solidFill>
                  <a:srgbClr val="FFFFFF"/>
                </a:solidFill>
                <a:effectLst/>
                <a:latin typeface="+mn-lt"/>
              </a:rPr>
              <a:t> </a:t>
            </a:r>
            <a:r>
              <a:rPr lang="en-US" sz="2000" b="0" i="0" dirty="0" err="1">
                <a:solidFill>
                  <a:srgbClr val="FFFFFF"/>
                </a:solidFill>
                <a:effectLst/>
                <a:latin typeface="+mn-lt"/>
              </a:rPr>
              <a:t>Fisiologis</a:t>
            </a:r>
            <a:r>
              <a:rPr lang="en-US" sz="2000" b="0" i="0" dirty="0">
                <a:solidFill>
                  <a:srgbClr val="FFFFFF"/>
                </a:solidFill>
                <a:effectLst/>
                <a:latin typeface="+mn-lt"/>
              </a:rPr>
              <a:t> (</a:t>
            </a:r>
            <a:r>
              <a:rPr lang="en-US" sz="2000" b="0" i="0" dirty="0" err="1">
                <a:solidFill>
                  <a:srgbClr val="FFFFFF"/>
                </a:solidFill>
                <a:effectLst/>
                <a:latin typeface="+mn-lt"/>
              </a:rPr>
              <a:t>Faal</a:t>
            </a:r>
            <a:r>
              <a:rPr lang="en-US" sz="2000" b="0" i="0" dirty="0">
                <a:solidFill>
                  <a:srgbClr val="FFFFFF"/>
                </a:solidFill>
                <a:effectLst/>
                <a:latin typeface="+mn-lt"/>
              </a:rPr>
              <a:t>) </a:t>
            </a:r>
            <a:r>
              <a:rPr lang="en-US" sz="2000" b="0" i="0" dirty="0" err="1">
                <a:solidFill>
                  <a:srgbClr val="FFFFFF"/>
                </a:solidFill>
                <a:effectLst/>
                <a:latin typeface="+mn-lt"/>
              </a:rPr>
              <a:t>Kebutuhan</a:t>
            </a:r>
            <a:r>
              <a:rPr lang="en-US" sz="2000" b="0" i="0" dirty="0">
                <a:solidFill>
                  <a:srgbClr val="FFFFFF"/>
                </a:solidFill>
                <a:effectLst/>
                <a:latin typeface="+mn-lt"/>
              </a:rPr>
              <a:t> </a:t>
            </a:r>
            <a:r>
              <a:rPr lang="en-US" sz="2000" b="0" i="0" dirty="0" err="1">
                <a:solidFill>
                  <a:srgbClr val="FFFFFF"/>
                </a:solidFill>
                <a:effectLst/>
                <a:latin typeface="+mn-lt"/>
              </a:rPr>
              <a:t>untuk</a:t>
            </a:r>
            <a:r>
              <a:rPr lang="en-US" sz="2000" b="0" i="0" dirty="0">
                <a:solidFill>
                  <a:srgbClr val="FFFFFF"/>
                </a:solidFill>
                <a:effectLst/>
                <a:latin typeface="+mn-lt"/>
              </a:rPr>
              <a:t> </a:t>
            </a:r>
            <a:r>
              <a:rPr lang="en-US" sz="2000" b="0" i="0" dirty="0" err="1">
                <a:solidFill>
                  <a:srgbClr val="FFFFFF"/>
                </a:solidFill>
                <a:effectLst/>
                <a:latin typeface="+mn-lt"/>
              </a:rPr>
              <a:t>makan</a:t>
            </a:r>
            <a:r>
              <a:rPr lang="en-US" sz="2000" b="0" i="0" dirty="0">
                <a:solidFill>
                  <a:srgbClr val="FFFFFF"/>
                </a:solidFill>
                <a:effectLst/>
                <a:latin typeface="+mn-lt"/>
              </a:rPr>
              <a:t>, </a:t>
            </a:r>
            <a:r>
              <a:rPr lang="en-US" sz="2000" b="0" i="0" dirty="0" err="1">
                <a:solidFill>
                  <a:srgbClr val="FFFFFF"/>
                </a:solidFill>
                <a:effectLst/>
                <a:latin typeface="+mn-lt"/>
              </a:rPr>
              <a:t>minum</a:t>
            </a:r>
            <a:r>
              <a:rPr lang="en-US" sz="2000" b="0" i="0" dirty="0">
                <a:solidFill>
                  <a:srgbClr val="FFFFFF"/>
                </a:solidFill>
                <a:effectLst/>
                <a:latin typeface="+mn-lt"/>
              </a:rPr>
              <a:t>, </a:t>
            </a:r>
            <a:r>
              <a:rPr lang="en-US" sz="2000" b="0" i="0" dirty="0" err="1">
                <a:solidFill>
                  <a:srgbClr val="FFFFFF"/>
                </a:solidFill>
                <a:effectLst/>
                <a:latin typeface="+mn-lt"/>
              </a:rPr>
              <a:t>udara</a:t>
            </a:r>
            <a:r>
              <a:rPr lang="en-US" sz="2000" b="0" i="0" dirty="0">
                <a:solidFill>
                  <a:srgbClr val="FFFFFF"/>
                </a:solidFill>
                <a:effectLst/>
                <a:latin typeface="+mn-lt"/>
              </a:rPr>
              <a:t> segar </a:t>
            </a:r>
            <a:r>
              <a:rPr lang="en-US" sz="2000" b="0" i="0" dirty="0" err="1">
                <a:solidFill>
                  <a:srgbClr val="FFFFFF"/>
                </a:solidFill>
                <a:effectLst/>
                <a:latin typeface="+mn-lt"/>
              </a:rPr>
              <a:t>dll</a:t>
            </a:r>
            <a:r>
              <a:rPr lang="en-US" sz="2000" b="0" i="0" dirty="0">
                <a:solidFill>
                  <a:srgbClr val="FFFFFF"/>
                </a:solidFill>
                <a:effectLst/>
                <a:latin typeface="+mn-lt"/>
              </a:rPr>
              <a:t>. </a:t>
            </a:r>
          </a:p>
          <a:p>
            <a:pPr>
              <a:buFont typeface="Arial" pitchFamily="34" charset="0"/>
              <a:buChar char=" "/>
            </a:pPr>
            <a:r>
              <a:rPr lang="en-US" sz="2000" b="0" i="0" dirty="0" err="1">
                <a:solidFill>
                  <a:srgbClr val="FFFFFF"/>
                </a:solidFill>
                <a:effectLst/>
                <a:latin typeface="+mn-lt"/>
              </a:rPr>
              <a:t>Kebutuhan</a:t>
            </a:r>
            <a:r>
              <a:rPr lang="en-US" sz="2000" b="0" i="0" dirty="0">
                <a:solidFill>
                  <a:srgbClr val="FFFFFF"/>
                </a:solidFill>
                <a:effectLst/>
                <a:latin typeface="+mn-lt"/>
              </a:rPr>
              <a:t> Rasa Aman. </a:t>
            </a:r>
            <a:r>
              <a:rPr lang="en-US" sz="2000" b="0" i="0" dirty="0" err="1">
                <a:solidFill>
                  <a:srgbClr val="FFFFFF"/>
                </a:solidFill>
                <a:effectLst/>
                <a:latin typeface="+mn-lt"/>
              </a:rPr>
              <a:t>Kebutuhan</a:t>
            </a:r>
            <a:r>
              <a:rPr lang="en-US" sz="2000" b="0" i="0" dirty="0">
                <a:solidFill>
                  <a:srgbClr val="FFFFFF"/>
                </a:solidFill>
                <a:effectLst/>
                <a:latin typeface="+mn-lt"/>
              </a:rPr>
              <a:t> </a:t>
            </a:r>
            <a:r>
              <a:rPr lang="en-US" sz="2000" b="0" i="0" dirty="0" err="1">
                <a:solidFill>
                  <a:srgbClr val="FFFFFF"/>
                </a:solidFill>
                <a:effectLst/>
                <a:latin typeface="+mn-lt"/>
              </a:rPr>
              <a:t>untuk</a:t>
            </a:r>
            <a:r>
              <a:rPr lang="en-US" sz="2000" b="0" i="0" dirty="0">
                <a:solidFill>
                  <a:srgbClr val="FFFFFF"/>
                </a:solidFill>
                <a:effectLst/>
                <a:latin typeface="+mn-lt"/>
              </a:rPr>
              <a:t> </a:t>
            </a:r>
            <a:r>
              <a:rPr lang="en-US" sz="2000" b="0" i="0" dirty="0" err="1">
                <a:solidFill>
                  <a:srgbClr val="FFFFFF"/>
                </a:solidFill>
                <a:effectLst/>
                <a:latin typeface="+mn-lt"/>
              </a:rPr>
              <a:t>dilindungi</a:t>
            </a:r>
            <a:r>
              <a:rPr lang="en-US" sz="2000" b="0" i="0" dirty="0">
                <a:solidFill>
                  <a:srgbClr val="FFFFFF"/>
                </a:solidFill>
                <a:effectLst/>
                <a:latin typeface="+mn-lt"/>
              </a:rPr>
              <a:t> </a:t>
            </a:r>
            <a:r>
              <a:rPr lang="en-US" sz="2000" b="0" i="0" dirty="0" err="1">
                <a:solidFill>
                  <a:srgbClr val="FFFFFF"/>
                </a:solidFill>
                <a:effectLst/>
                <a:latin typeface="+mn-lt"/>
              </a:rPr>
              <a:t>dari</a:t>
            </a:r>
            <a:r>
              <a:rPr lang="en-US" sz="2000" b="0" i="0" dirty="0">
                <a:solidFill>
                  <a:srgbClr val="FFFFFF"/>
                </a:solidFill>
                <a:effectLst/>
                <a:latin typeface="+mn-lt"/>
              </a:rPr>
              <a:t> </a:t>
            </a:r>
            <a:r>
              <a:rPr lang="en-US" sz="2000" b="0" i="0" dirty="0" err="1">
                <a:solidFill>
                  <a:srgbClr val="FFFFFF"/>
                </a:solidFill>
                <a:effectLst/>
                <a:latin typeface="+mn-lt"/>
              </a:rPr>
              <a:t>bahaya</a:t>
            </a:r>
            <a:r>
              <a:rPr lang="en-US" sz="2000" b="0" i="0" dirty="0">
                <a:solidFill>
                  <a:srgbClr val="FFFFFF"/>
                </a:solidFill>
                <a:effectLst/>
                <a:latin typeface="+mn-lt"/>
              </a:rPr>
              <a:t>, </a:t>
            </a:r>
            <a:r>
              <a:rPr lang="en-US" sz="2000" b="0" i="0" dirty="0" err="1">
                <a:solidFill>
                  <a:srgbClr val="FFFFFF"/>
                </a:solidFill>
                <a:effectLst/>
                <a:latin typeface="+mn-lt"/>
              </a:rPr>
              <a:t>ancaman</a:t>
            </a:r>
            <a:r>
              <a:rPr lang="en-US" sz="2000" b="0" i="0" dirty="0">
                <a:solidFill>
                  <a:srgbClr val="FFFFFF"/>
                </a:solidFill>
                <a:effectLst/>
                <a:latin typeface="+mn-lt"/>
              </a:rPr>
              <a:t> </a:t>
            </a:r>
            <a:r>
              <a:rPr lang="en-US" sz="2000" b="0" i="0" dirty="0" err="1">
                <a:solidFill>
                  <a:srgbClr val="FFFFFF"/>
                </a:solidFill>
                <a:effectLst/>
                <a:latin typeface="+mn-lt"/>
              </a:rPr>
              <a:t>fisik</a:t>
            </a:r>
            <a:r>
              <a:rPr lang="en-US" sz="2000" b="0" i="0" dirty="0">
                <a:solidFill>
                  <a:srgbClr val="FFFFFF"/>
                </a:solidFill>
                <a:effectLst/>
                <a:latin typeface="+mn-lt"/>
              </a:rPr>
              <a:t> </a:t>
            </a:r>
          </a:p>
          <a:p>
            <a:pPr>
              <a:buFont typeface="Arial" pitchFamily="34" charset="0"/>
              <a:buChar char=" "/>
            </a:pPr>
            <a:r>
              <a:rPr lang="en-US" sz="2000" b="0" i="0" dirty="0" err="1">
                <a:solidFill>
                  <a:srgbClr val="FFFFFF"/>
                </a:solidFill>
                <a:effectLst/>
                <a:latin typeface="+mn-lt"/>
              </a:rPr>
              <a:t>Kebutuhan</a:t>
            </a:r>
            <a:r>
              <a:rPr lang="en-US" sz="2000" b="0" i="0" dirty="0">
                <a:solidFill>
                  <a:srgbClr val="FFFFFF"/>
                </a:solidFill>
                <a:effectLst/>
                <a:latin typeface="+mn-lt"/>
              </a:rPr>
              <a:t> </a:t>
            </a:r>
            <a:r>
              <a:rPr lang="en-US" sz="2000" b="0" i="0" dirty="0" err="1">
                <a:solidFill>
                  <a:srgbClr val="FFFFFF"/>
                </a:solidFill>
                <a:effectLst/>
                <a:latin typeface="+mn-lt"/>
              </a:rPr>
              <a:t>Sosial</a:t>
            </a:r>
            <a:r>
              <a:rPr lang="en-US" sz="2000" b="0" i="0" dirty="0">
                <a:solidFill>
                  <a:srgbClr val="FFFFFF"/>
                </a:solidFill>
                <a:effectLst/>
                <a:latin typeface="+mn-lt"/>
              </a:rPr>
              <a:t>. </a:t>
            </a:r>
            <a:r>
              <a:rPr lang="en-US" sz="2000" b="0" i="0" dirty="0" err="1">
                <a:solidFill>
                  <a:srgbClr val="FFFFFF"/>
                </a:solidFill>
                <a:effectLst/>
                <a:latin typeface="+mn-lt"/>
              </a:rPr>
              <a:t>Kebutuhan</a:t>
            </a:r>
            <a:r>
              <a:rPr lang="en-US" sz="2000" b="0" i="0" dirty="0">
                <a:solidFill>
                  <a:srgbClr val="FFFFFF"/>
                </a:solidFill>
                <a:effectLst/>
                <a:latin typeface="+mn-lt"/>
              </a:rPr>
              <a:t> </a:t>
            </a:r>
            <a:r>
              <a:rPr lang="en-US" sz="2000" b="0" i="0" dirty="0" err="1">
                <a:solidFill>
                  <a:srgbClr val="FFFFFF"/>
                </a:solidFill>
                <a:effectLst/>
                <a:latin typeface="+mn-lt"/>
              </a:rPr>
              <a:t>untuk</a:t>
            </a:r>
            <a:r>
              <a:rPr lang="en-US" sz="2000" b="0" i="0" dirty="0">
                <a:solidFill>
                  <a:srgbClr val="FFFFFF"/>
                </a:solidFill>
                <a:effectLst/>
                <a:latin typeface="+mn-lt"/>
              </a:rPr>
              <a:t> </a:t>
            </a:r>
            <a:r>
              <a:rPr lang="en-US" sz="2000" b="0" i="0" dirty="0" err="1">
                <a:solidFill>
                  <a:srgbClr val="FFFFFF"/>
                </a:solidFill>
                <a:effectLst/>
                <a:latin typeface="+mn-lt"/>
              </a:rPr>
              <a:t>menjadi</a:t>
            </a:r>
            <a:r>
              <a:rPr lang="en-US" sz="2000" b="0" i="0" dirty="0">
                <a:solidFill>
                  <a:srgbClr val="FFFFFF"/>
                </a:solidFill>
                <a:effectLst/>
                <a:latin typeface="+mn-lt"/>
              </a:rPr>
              <a:t> </a:t>
            </a:r>
            <a:r>
              <a:rPr lang="en-US" sz="2000" b="0" i="0" dirty="0" err="1">
                <a:solidFill>
                  <a:srgbClr val="FFFFFF"/>
                </a:solidFill>
                <a:effectLst/>
                <a:latin typeface="+mn-lt"/>
              </a:rPr>
              <a:t>teman</a:t>
            </a:r>
            <a:r>
              <a:rPr lang="en-US" sz="2000" b="0" i="0" dirty="0">
                <a:solidFill>
                  <a:srgbClr val="FFFFFF"/>
                </a:solidFill>
                <a:effectLst/>
                <a:latin typeface="+mn-lt"/>
              </a:rPr>
              <a:t> dan </a:t>
            </a:r>
            <a:r>
              <a:rPr lang="en-US" sz="2000" b="0" i="0" dirty="0" err="1">
                <a:solidFill>
                  <a:srgbClr val="FFFFFF"/>
                </a:solidFill>
                <a:effectLst/>
                <a:latin typeface="+mn-lt"/>
              </a:rPr>
              <a:t>diterima</a:t>
            </a:r>
            <a:r>
              <a:rPr lang="en-US" sz="2000" b="0" i="0" dirty="0">
                <a:solidFill>
                  <a:srgbClr val="FFFFFF"/>
                </a:solidFill>
                <a:effectLst/>
                <a:latin typeface="+mn-lt"/>
              </a:rPr>
              <a:t> orang lain, </a:t>
            </a:r>
            <a:r>
              <a:rPr lang="en-US" sz="2000" b="0" i="0" dirty="0" err="1">
                <a:solidFill>
                  <a:srgbClr val="FFFFFF"/>
                </a:solidFill>
                <a:effectLst/>
                <a:latin typeface="+mn-lt"/>
              </a:rPr>
              <a:t>cinta</a:t>
            </a:r>
            <a:r>
              <a:rPr lang="en-US" sz="2000" b="0" i="0" dirty="0">
                <a:solidFill>
                  <a:srgbClr val="FFFFFF"/>
                </a:solidFill>
                <a:effectLst/>
                <a:latin typeface="+mn-lt"/>
              </a:rPr>
              <a:t> </a:t>
            </a:r>
            <a:r>
              <a:rPr lang="en-US" sz="2000" b="0" i="0" dirty="0" err="1">
                <a:solidFill>
                  <a:srgbClr val="FFFFFF"/>
                </a:solidFill>
                <a:effectLst/>
                <a:latin typeface="+mn-lt"/>
              </a:rPr>
              <a:t>kasih</a:t>
            </a:r>
            <a:r>
              <a:rPr lang="en-US" sz="2000" b="0" i="0" dirty="0">
                <a:solidFill>
                  <a:srgbClr val="FFFFFF"/>
                </a:solidFill>
                <a:effectLst/>
                <a:latin typeface="+mn-lt"/>
              </a:rPr>
              <a:t> dan rasa </a:t>
            </a:r>
            <a:r>
              <a:rPr lang="en-US" sz="2000" b="0" i="0" dirty="0" err="1">
                <a:solidFill>
                  <a:srgbClr val="FFFFFF"/>
                </a:solidFill>
                <a:effectLst/>
                <a:latin typeface="+mn-lt"/>
              </a:rPr>
              <a:t>memiliki</a:t>
            </a:r>
            <a:r>
              <a:rPr lang="en-US" sz="2000" b="0" i="0" dirty="0">
                <a:solidFill>
                  <a:srgbClr val="FFFFFF"/>
                </a:solidFill>
                <a:effectLst/>
                <a:latin typeface="+mn-lt"/>
              </a:rPr>
              <a:t>. </a:t>
            </a:r>
          </a:p>
          <a:p>
            <a:pPr>
              <a:buFont typeface="Arial" pitchFamily="34" charset="0"/>
              <a:buChar char=" "/>
            </a:pPr>
            <a:r>
              <a:rPr lang="en-US" sz="2000" b="0" i="0" dirty="0" err="1">
                <a:solidFill>
                  <a:srgbClr val="FFFFFF"/>
                </a:solidFill>
                <a:effectLst/>
                <a:latin typeface="+mn-lt"/>
              </a:rPr>
              <a:t>Kebutuhan</a:t>
            </a:r>
            <a:r>
              <a:rPr lang="en-US" sz="2000" b="0" i="0" dirty="0">
                <a:solidFill>
                  <a:srgbClr val="FFFFFF"/>
                </a:solidFill>
                <a:effectLst/>
                <a:latin typeface="+mn-lt"/>
              </a:rPr>
              <a:t> Harga </a:t>
            </a:r>
            <a:r>
              <a:rPr lang="en-US" sz="2000" b="0" i="0" dirty="0" err="1">
                <a:solidFill>
                  <a:srgbClr val="FFFFFF"/>
                </a:solidFill>
                <a:effectLst/>
                <a:latin typeface="+mn-lt"/>
              </a:rPr>
              <a:t>Diri</a:t>
            </a:r>
            <a:r>
              <a:rPr lang="en-US" sz="2000" dirty="0">
                <a:solidFill>
                  <a:srgbClr val="FFFFFF"/>
                </a:solidFill>
                <a:latin typeface="+mn-lt"/>
              </a:rPr>
              <a:t>. </a:t>
            </a:r>
            <a:r>
              <a:rPr lang="en-US" sz="2000" b="0" i="0" dirty="0" err="1">
                <a:solidFill>
                  <a:srgbClr val="FFFFFF"/>
                </a:solidFill>
                <a:effectLst/>
                <a:latin typeface="+mn-lt"/>
              </a:rPr>
              <a:t>kebutuhan</a:t>
            </a:r>
            <a:r>
              <a:rPr lang="en-US" sz="2000" b="0" i="0" dirty="0">
                <a:solidFill>
                  <a:srgbClr val="FFFFFF"/>
                </a:solidFill>
                <a:effectLst/>
                <a:latin typeface="+mn-lt"/>
              </a:rPr>
              <a:t> </a:t>
            </a:r>
            <a:r>
              <a:rPr lang="en-US" sz="2000" b="0" i="0" dirty="0" err="1">
                <a:solidFill>
                  <a:srgbClr val="FFFFFF"/>
                </a:solidFill>
                <a:effectLst/>
                <a:latin typeface="+mn-lt"/>
              </a:rPr>
              <a:t>harga</a:t>
            </a:r>
            <a:r>
              <a:rPr lang="en-US" sz="2000" b="0" i="0" dirty="0">
                <a:solidFill>
                  <a:srgbClr val="FFFFFF"/>
                </a:solidFill>
                <a:effectLst/>
                <a:latin typeface="+mn-lt"/>
              </a:rPr>
              <a:t> </a:t>
            </a:r>
            <a:r>
              <a:rPr lang="en-US" sz="2000" b="0" i="0" dirty="0" err="1">
                <a:solidFill>
                  <a:srgbClr val="FFFFFF"/>
                </a:solidFill>
                <a:effectLst/>
                <a:latin typeface="+mn-lt"/>
              </a:rPr>
              <a:t>diri</a:t>
            </a:r>
            <a:r>
              <a:rPr lang="en-US" sz="2000" b="0" i="0" dirty="0">
                <a:solidFill>
                  <a:srgbClr val="FFFFFF"/>
                </a:solidFill>
                <a:effectLst/>
                <a:latin typeface="+mn-lt"/>
              </a:rPr>
              <a:t>, </a:t>
            </a:r>
            <a:r>
              <a:rPr lang="en-US" sz="2000" b="0" i="0" dirty="0" err="1">
                <a:solidFill>
                  <a:srgbClr val="FFFFFF"/>
                </a:solidFill>
                <a:effectLst/>
                <a:latin typeface="+mn-lt"/>
              </a:rPr>
              <a:t>kepercayaan</a:t>
            </a:r>
            <a:r>
              <a:rPr lang="en-US" sz="2000" b="0" i="0" dirty="0">
                <a:solidFill>
                  <a:srgbClr val="FFFFFF"/>
                </a:solidFill>
                <a:effectLst/>
                <a:latin typeface="+mn-lt"/>
              </a:rPr>
              <a:t> </a:t>
            </a:r>
            <a:r>
              <a:rPr lang="en-US" sz="2000" b="0" i="0" dirty="0" err="1">
                <a:solidFill>
                  <a:srgbClr val="FFFFFF"/>
                </a:solidFill>
                <a:effectLst/>
                <a:latin typeface="+mn-lt"/>
              </a:rPr>
              <a:t>diri</a:t>
            </a:r>
            <a:r>
              <a:rPr lang="en-US" sz="2000" b="0" i="0" dirty="0">
                <a:solidFill>
                  <a:srgbClr val="FFFFFF"/>
                </a:solidFill>
                <a:effectLst/>
                <a:latin typeface="+mn-lt"/>
              </a:rPr>
              <a:t>, </a:t>
            </a:r>
            <a:r>
              <a:rPr lang="en-US" sz="2000" b="0" i="0" dirty="0" err="1">
                <a:solidFill>
                  <a:srgbClr val="FFFFFF"/>
                </a:solidFill>
                <a:effectLst/>
                <a:latin typeface="+mn-lt"/>
              </a:rPr>
              <a:t>otonomi</a:t>
            </a:r>
            <a:r>
              <a:rPr lang="en-US" sz="2000" b="0" i="0" dirty="0">
                <a:solidFill>
                  <a:srgbClr val="FFFFFF"/>
                </a:solidFill>
                <a:effectLst/>
                <a:latin typeface="+mn-lt"/>
              </a:rPr>
              <a:t>, </a:t>
            </a:r>
            <a:r>
              <a:rPr lang="en-US" sz="2000" b="0" i="0" dirty="0" err="1">
                <a:solidFill>
                  <a:srgbClr val="FFFFFF"/>
                </a:solidFill>
                <a:effectLst/>
                <a:latin typeface="+mn-lt"/>
              </a:rPr>
              <a:t>kompetensi</a:t>
            </a:r>
            <a:r>
              <a:rPr lang="en-US" sz="2000" b="0" i="0" dirty="0">
                <a:solidFill>
                  <a:srgbClr val="FFFFFF"/>
                </a:solidFill>
                <a:effectLst/>
                <a:latin typeface="+mn-lt"/>
              </a:rPr>
              <a:t>. </a:t>
            </a:r>
          </a:p>
          <a:p>
            <a:pPr>
              <a:buFont typeface="Arial" pitchFamily="34" charset="0"/>
              <a:buChar char=" "/>
            </a:pPr>
            <a:r>
              <a:rPr lang="en-US" sz="2000" b="0" i="0" dirty="0" err="1">
                <a:solidFill>
                  <a:srgbClr val="FFFFFF"/>
                </a:solidFill>
                <a:effectLst/>
                <a:latin typeface="+mn-lt"/>
              </a:rPr>
              <a:t>Kebutuhan</a:t>
            </a:r>
            <a:r>
              <a:rPr lang="en-US" sz="2000" b="0" i="0" dirty="0">
                <a:solidFill>
                  <a:srgbClr val="FFFFFF"/>
                </a:solidFill>
                <a:effectLst/>
                <a:latin typeface="+mn-lt"/>
              </a:rPr>
              <a:t> </a:t>
            </a:r>
            <a:r>
              <a:rPr lang="en-US" sz="2000" b="0" i="0" dirty="0" err="1">
                <a:solidFill>
                  <a:srgbClr val="FFFFFF"/>
                </a:solidFill>
                <a:effectLst/>
                <a:latin typeface="+mn-lt"/>
              </a:rPr>
              <a:t>Aktualisasi</a:t>
            </a:r>
            <a:r>
              <a:rPr lang="en-US" sz="2000" b="0" i="0" dirty="0">
                <a:solidFill>
                  <a:srgbClr val="FFFFFF"/>
                </a:solidFill>
                <a:effectLst/>
                <a:latin typeface="+mn-lt"/>
              </a:rPr>
              <a:t> </a:t>
            </a:r>
            <a:r>
              <a:rPr lang="en-US" sz="2000" b="0" i="0" dirty="0" err="1">
                <a:solidFill>
                  <a:srgbClr val="FFFFFF"/>
                </a:solidFill>
                <a:effectLst/>
                <a:latin typeface="+mn-lt"/>
              </a:rPr>
              <a:t>Diri</a:t>
            </a:r>
            <a:r>
              <a:rPr lang="en-US" sz="2000" b="0" i="0" dirty="0">
                <a:solidFill>
                  <a:srgbClr val="FFFFFF"/>
                </a:solidFill>
                <a:effectLst/>
                <a:latin typeface="+mn-lt"/>
              </a:rPr>
              <a:t>. </a:t>
            </a:r>
            <a:r>
              <a:rPr lang="en-US" sz="2000" b="0" i="0" dirty="0" err="1">
                <a:solidFill>
                  <a:srgbClr val="FFFFFF"/>
                </a:solidFill>
                <a:effectLst/>
                <a:latin typeface="+mn-lt"/>
              </a:rPr>
              <a:t>Kreativitas</a:t>
            </a:r>
            <a:r>
              <a:rPr lang="en-US" sz="2000" b="0" i="0" dirty="0">
                <a:solidFill>
                  <a:srgbClr val="FFFFFF"/>
                </a:solidFill>
                <a:effectLst/>
                <a:latin typeface="+mn-lt"/>
              </a:rPr>
              <a:t>, </a:t>
            </a:r>
            <a:r>
              <a:rPr lang="en-US" sz="2000" b="0" i="0" dirty="0" err="1">
                <a:solidFill>
                  <a:srgbClr val="FFFFFF"/>
                </a:solidFill>
                <a:effectLst/>
                <a:latin typeface="+mn-lt"/>
              </a:rPr>
              <a:t>merealisasikan</a:t>
            </a:r>
            <a:r>
              <a:rPr lang="en-US" sz="2000" b="0" i="0" dirty="0">
                <a:solidFill>
                  <a:srgbClr val="FFFFFF"/>
                </a:solidFill>
                <a:effectLst/>
                <a:latin typeface="+mn-lt"/>
              </a:rPr>
              <a:t> </a:t>
            </a:r>
            <a:r>
              <a:rPr lang="en-US" sz="2000" b="0" i="0" dirty="0" err="1">
                <a:solidFill>
                  <a:srgbClr val="FFFFFF"/>
                </a:solidFill>
                <a:effectLst/>
                <a:latin typeface="+mn-lt"/>
              </a:rPr>
              <a:t>potensi</a:t>
            </a:r>
            <a:r>
              <a:rPr lang="en-US" sz="2000" b="0" i="0" dirty="0">
                <a:solidFill>
                  <a:srgbClr val="FFFFFF"/>
                </a:solidFill>
                <a:effectLst/>
                <a:latin typeface="+mn-lt"/>
              </a:rPr>
              <a:t> </a:t>
            </a:r>
            <a:r>
              <a:rPr lang="en-US" sz="2000" b="0" i="0" dirty="0" err="1">
                <a:solidFill>
                  <a:srgbClr val="FFFFFF"/>
                </a:solidFill>
                <a:effectLst/>
                <a:latin typeface="+mn-lt"/>
              </a:rPr>
              <a:t>secara</a:t>
            </a:r>
            <a:r>
              <a:rPr lang="en-US" sz="2000" b="0" i="0" dirty="0">
                <a:solidFill>
                  <a:srgbClr val="FFFFFF"/>
                </a:solidFill>
                <a:effectLst/>
                <a:latin typeface="+mn-lt"/>
              </a:rPr>
              <a:t> </a:t>
            </a:r>
            <a:r>
              <a:rPr lang="en-US" sz="2000" b="0" i="0" dirty="0" err="1">
                <a:solidFill>
                  <a:srgbClr val="FFFFFF"/>
                </a:solidFill>
                <a:effectLst/>
                <a:latin typeface="+mn-lt"/>
              </a:rPr>
              <a:t>penuh</a:t>
            </a:r>
            <a:r>
              <a:rPr lang="en-US" sz="2000" b="0" i="0" dirty="0">
                <a:solidFill>
                  <a:srgbClr val="FFFFFF"/>
                </a:solidFill>
                <a:effectLst/>
                <a:latin typeface="+mn-lt"/>
              </a:rPr>
              <a:t>, </a:t>
            </a:r>
            <a:r>
              <a:rPr lang="en-US" sz="2000" b="0" i="0" dirty="0" err="1">
                <a:solidFill>
                  <a:srgbClr val="FFFFFF"/>
                </a:solidFill>
                <a:effectLst/>
                <a:latin typeface="+mn-lt"/>
              </a:rPr>
              <a:t>kebutuhan</a:t>
            </a:r>
            <a:r>
              <a:rPr lang="en-US" sz="2000" b="0" i="0" dirty="0">
                <a:solidFill>
                  <a:srgbClr val="FFFFFF"/>
                </a:solidFill>
                <a:effectLst/>
                <a:latin typeface="+mn-lt"/>
              </a:rPr>
              <a:t> </a:t>
            </a:r>
            <a:r>
              <a:rPr lang="en-US" sz="2000" b="0" i="0" dirty="0" err="1">
                <a:solidFill>
                  <a:srgbClr val="FFFFFF"/>
                </a:solidFill>
                <a:effectLst/>
                <a:latin typeface="+mn-lt"/>
              </a:rPr>
              <a:t>akan</a:t>
            </a:r>
            <a:r>
              <a:rPr lang="en-US" sz="2000" b="0" i="0" dirty="0">
                <a:solidFill>
                  <a:srgbClr val="FFFFFF"/>
                </a:solidFill>
                <a:effectLst/>
                <a:latin typeface="+mn-lt"/>
              </a:rPr>
              <a:t> </a:t>
            </a:r>
            <a:r>
              <a:rPr lang="en-US" sz="2000" b="0" i="0" dirty="0" err="1">
                <a:solidFill>
                  <a:srgbClr val="FFFFFF"/>
                </a:solidFill>
                <a:effectLst/>
                <a:latin typeface="+mn-lt"/>
              </a:rPr>
              <a:t>kebebasan</a:t>
            </a:r>
            <a:r>
              <a:rPr lang="en-US" sz="2000" b="0" i="0" dirty="0">
                <a:solidFill>
                  <a:srgbClr val="FFFFFF"/>
                </a:solidFill>
                <a:effectLst/>
                <a:latin typeface="+mn-lt"/>
              </a:rPr>
              <a:t> </a:t>
            </a:r>
            <a:r>
              <a:rPr lang="en-US" sz="2000" b="0" i="0" dirty="0" err="1">
                <a:solidFill>
                  <a:srgbClr val="FFFFFF"/>
                </a:solidFill>
                <a:effectLst/>
                <a:latin typeface="+mn-lt"/>
              </a:rPr>
              <a:t>dalam</a:t>
            </a:r>
            <a:r>
              <a:rPr lang="en-US" sz="2000" b="0" i="0" dirty="0">
                <a:solidFill>
                  <a:srgbClr val="FFFFFF"/>
                </a:solidFill>
                <a:effectLst/>
                <a:latin typeface="+mn-lt"/>
              </a:rPr>
              <a:t> </a:t>
            </a:r>
            <a:r>
              <a:rPr lang="en-US" sz="2000" b="0" i="0" dirty="0" err="1">
                <a:solidFill>
                  <a:srgbClr val="FFFFFF"/>
                </a:solidFill>
                <a:effectLst/>
                <a:latin typeface="+mn-lt"/>
              </a:rPr>
              <a:t>melaksanakan</a:t>
            </a:r>
            <a:r>
              <a:rPr lang="en-US" sz="2000" b="0" i="0" dirty="0">
                <a:solidFill>
                  <a:srgbClr val="FFFFFF"/>
                </a:solidFill>
                <a:effectLst/>
                <a:latin typeface="+mn-lt"/>
              </a:rPr>
              <a:t> </a:t>
            </a:r>
            <a:r>
              <a:rPr lang="en-US" sz="2000" b="0" i="0" dirty="0" err="1">
                <a:solidFill>
                  <a:srgbClr val="FFFFFF"/>
                </a:solidFill>
                <a:effectLst/>
                <a:latin typeface="+mn-lt"/>
              </a:rPr>
              <a:t>tugas</a:t>
            </a:r>
            <a:r>
              <a:rPr lang="en-US" sz="2000" b="0" i="0" dirty="0">
                <a:solidFill>
                  <a:srgbClr val="FFFFFF"/>
                </a:solidFill>
                <a:effectLst/>
                <a:latin typeface="+mn-lt"/>
              </a:rPr>
              <a:t>. </a:t>
            </a:r>
          </a:p>
          <a:p>
            <a:pPr>
              <a:buFont typeface="Arial" pitchFamily="34" charset="0"/>
              <a:buChar char=" "/>
            </a:pPr>
            <a:endParaRPr lang="en-US" sz="2000" dirty="0">
              <a:solidFill>
                <a:srgbClr val="FFFFFF"/>
              </a:solidFill>
              <a:latin typeface="+mn-lt"/>
            </a:endParaRPr>
          </a:p>
        </p:txBody>
      </p:sp>
    </p:spTree>
    <p:extLst>
      <p:ext uri="{BB962C8B-B14F-4D97-AF65-F5344CB8AC3E}">
        <p14:creationId xmlns:p14="http://schemas.microsoft.com/office/powerpoint/2010/main" val="11749565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212121"/>
      </a:dk2>
      <a:lt2>
        <a:srgbClr val="636363"/>
      </a:lt2>
      <a:accent1>
        <a:srgbClr val="F03B5E"/>
      </a:accent1>
      <a:accent2>
        <a:srgbClr val="DC6FEC"/>
      </a:accent2>
      <a:accent3>
        <a:srgbClr val="60B1F2"/>
      </a:accent3>
      <a:accent4>
        <a:srgbClr val="6AD5BB"/>
      </a:accent4>
      <a:accent5>
        <a:srgbClr val="E8AB4E"/>
      </a:accent5>
      <a:accent6>
        <a:srgbClr val="F56447"/>
      </a:accent6>
      <a:hlink>
        <a:srgbClr val="8F8F8F"/>
      </a:hlink>
      <a:folHlink>
        <a:srgbClr val="A5A5A5"/>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33ACF124-275F-44F2-8DE0-0A755069829B}"/>
    </a:ext>
  </a:extLst>
</a:theme>
</file>

<file path=docProps/app.xml><?xml version="1.0" encoding="utf-8"?>
<Properties xmlns="http://schemas.openxmlformats.org/officeDocument/2006/extended-properties" xmlns:vt="http://schemas.openxmlformats.org/officeDocument/2006/docPropsVTypes">
  <TotalTime>23</TotalTime>
  <Words>585</Words>
  <Application>Microsoft Office PowerPoint</Application>
  <PresentationFormat>Widescreen</PresentationFormat>
  <Paragraphs>40</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 Light</vt:lpstr>
      <vt:lpstr>Roboto</vt:lpstr>
      <vt:lpstr>Wingdings</vt:lpstr>
      <vt:lpstr>Metropolitan</vt:lpstr>
      <vt:lpstr>MOTIVASI KERJA</vt:lpstr>
      <vt:lpstr>MOTIVASI KERJA</vt:lpstr>
      <vt:lpstr>PowerPoint Presentation</vt:lpstr>
      <vt:lpstr>PERSPEKTIF PENGHARAPAN</vt:lpstr>
      <vt:lpstr>PERSPEKTIF KESAMAAN ATAU KESEIMBANGAN (Equity Theory) </vt:lpstr>
      <vt:lpstr>PERSPEKTIF PENENTUAN-TUJUAN</vt:lpstr>
      <vt:lpstr>Perspektif Kebutuhan (Need Perspectives) Mengenai Motivasi</vt:lpstr>
      <vt:lpstr>Hierarchy of Needs  (maslow)</vt:lpstr>
      <vt:lpstr>Hirarki Kebutuhan Maslow</vt:lpstr>
      <vt:lpstr>Teori ERG Clayton Alderfer</vt:lpstr>
      <vt:lpstr>Teori ERG (Eksistensi-Relasi-Pertumbuhan) </vt:lpstr>
      <vt:lpstr>Teori tiga kebutuhan dari  Atkinson dan McClelland</vt:lpstr>
      <vt:lpstr> Teori Dua Faktor (Two Factor Theory)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MOTIVASI KERJA</dc:title>
  <dc:creator>Elfia Nora</dc:creator>
  <cp:lastModifiedBy>Elfia Nora</cp:lastModifiedBy>
  <cp:revision>4</cp:revision>
  <dcterms:created xsi:type="dcterms:W3CDTF">2020-10-31T04:23:16Z</dcterms:created>
  <dcterms:modified xsi:type="dcterms:W3CDTF">2020-10-31T04:46:56Z</dcterms:modified>
</cp:coreProperties>
</file>