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7FD1C-CC37-42A1-8B04-7398140CC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F48872-4B56-46FB-8D0C-2AFA8ADCC8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E2506-A30C-421C-84D1-3151C6896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7B52F-C577-40CD-A4FD-0E04035AE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94C806-BE76-4A61-9DAB-21722F6DD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2733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AA777-C460-4DC2-B8C3-D1F8A61D1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519B6E-E2D7-4E7A-A549-63CE1DBEE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54438-855C-49B6-BEF7-2D5E91D93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D9F1F-E7FE-4EEC-B9EA-BAC31A0B3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289D0-0EE6-4CE0-9577-AA4E2403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25294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59DA6B-B4DB-4542-ABA8-1D0331B7A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BB524E-4F3E-4164-8A8A-2C3C79687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70426-4EB9-4DB2-A5E0-7440ACE49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99689-D9D7-4530-B540-EDFC73170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F01B07-3195-4405-B7B0-ED95DA59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393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F73F6-B69D-41A1-9B40-BBA194FA7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74C6C-0AC5-400F-8F32-A316F59F6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78F04-24CB-485D-9BB0-4C7549FF3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E6041-B42E-4BA5-AECD-30A3A3164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BFF02-13F9-4814-8DF9-45EBC33EB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05011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3B2D3-5F9F-45EA-9519-882341A3A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D6EEE-835A-4995-8194-A10C71B96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A478D-4180-48C5-889A-793E6D90B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E174B-69A4-4EEF-883F-D7B653C3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2F9F4-0E98-4F88-836D-7EA3E287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27399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5F0DF-C1E8-490B-AEE5-A85E2AD12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62C10-D84A-456C-9CE2-049666D674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FB5855-7931-4839-9CCD-685E3D9D1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5AA5A1-1667-49D8-B189-7BAB7E274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D09AB-53F3-4C45-BAE7-8EC67FD76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9C04A-D2AC-4C7A-900C-EF3084CE9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0727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61378-9CB5-46FD-A2BE-1E28E8D3D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424DC-674D-473D-9EE4-DC1248264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32C9A4-224E-4A20-B5D2-E9D8E30F5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209FF1-EFCD-4443-BCCF-7B09F88C0B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B4CC1F-971E-4132-B2DE-AA300A3C79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B8C820-E2AA-4256-9B71-42BBFC88D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1D931E-3CE2-454A-9763-9CE7CAD78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FACA88-B319-4018-B1D3-74D68968B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3895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355C9-0104-4B31-B550-0447B94D7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0EC9F6-C0F0-4A94-A2C4-0129B99D5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4F08BC-3FCB-4EA6-B72B-2F27D7DDD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B0299-15B3-481F-969C-1932E398C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3673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284859-C872-421E-94B3-BD30219AF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ABF16E-7372-4227-84EF-A7E40A494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1780FC-3F75-49E5-A3E3-161904B9C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0504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940F0-B681-4646-87DE-D7F0A4E5D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BA1D8-CC8F-4614-99B8-927AC50AD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4BBE89-2CBC-458E-A8E8-A7712364E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39BAC9-C52E-47AC-AD94-FED135D2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9489D6-CF65-45E2-8AA4-EE02DAB8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0E6B5-87A1-4698-B823-452F800D3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0308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81502-0293-48D0-A99A-67426429E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AEEE24-2A82-4F85-A1A5-BF06D58555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ED8BEB-E369-4AAE-8C2B-E32A02A5A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E3E827-951E-4006-957D-B5B71601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91BA73-3B86-4373-B7CF-20B7CD9D1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0EAB3-5A88-45F9-9652-DC6981B7A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9837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5EE62E-7B48-4977-8B2E-1C3E2A0E0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6F8C7-FC37-485F-A235-FDE9237B8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D3115-C77A-45DD-AF82-32238EFA80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3E608-4730-45B9-8FFC-2BEA941635F4}" type="datetimeFigureOut">
              <a:rPr lang="en-ID" smtClean="0"/>
              <a:t>25/06/2021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2A620-DC3D-4276-81FA-1F2A70F9C2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B6E49-E6BD-4708-AF22-9711E9403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0099F-407C-4547-B9C5-4AC535304EC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282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0F43319C-01F8-4A38-BA9B-4FE98A2213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1521" b="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9BE020-FA2B-4FC7-9DF3-ED10DE5EC3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EVALUASI KINERJA</a:t>
            </a:r>
            <a:endParaRPr lang="en-ID" sz="48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49801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 5">
            <a:extLst>
              <a:ext uri="{FF2B5EF4-FFF2-40B4-BE49-F238E27FC236}">
                <a16:creationId xmlns:a16="http://schemas.microsoft.com/office/drawing/2014/main" id="{07322A9E-F1EC-405E-8971-BA906EFFC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6">
            <a:extLst>
              <a:ext uri="{FF2B5EF4-FFF2-40B4-BE49-F238E27FC236}">
                <a16:creationId xmlns:a16="http://schemas.microsoft.com/office/drawing/2014/main" id="{A5704422-1118-4FD1-95AD-29A064EB80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7">
            <a:extLst>
              <a:ext uri="{FF2B5EF4-FFF2-40B4-BE49-F238E27FC236}">
                <a16:creationId xmlns:a16="http://schemas.microsoft.com/office/drawing/2014/main" id="{A88B2AAA-B805-498E-A9E6-98B885855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8">
            <a:extLst>
              <a:ext uri="{FF2B5EF4-FFF2-40B4-BE49-F238E27FC236}">
                <a16:creationId xmlns:a16="http://schemas.microsoft.com/office/drawing/2014/main" id="{9B8051E0-19D7-43E1-BFD9-E6DBFEB3A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Freeform 9">
            <a:extLst>
              <a:ext uri="{FF2B5EF4-FFF2-40B4-BE49-F238E27FC236}">
                <a16:creationId xmlns:a16="http://schemas.microsoft.com/office/drawing/2014/main" id="{4EDB2B02-86A2-46F5-A4BE-B7D9B1041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Freeform 10">
            <a:extLst>
              <a:ext uri="{FF2B5EF4-FFF2-40B4-BE49-F238E27FC236}">
                <a16:creationId xmlns:a16="http://schemas.microsoft.com/office/drawing/2014/main" id="{43954639-FB5D-41F4-9560-6F6DFE778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Freeform 12">
            <a:extLst>
              <a:ext uri="{FF2B5EF4-FFF2-40B4-BE49-F238E27FC236}">
                <a16:creationId xmlns:a16="http://schemas.microsoft.com/office/drawing/2014/main" id="{E898931C-0323-41FA-A036-20F818B1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Freeform 14">
            <a:extLst>
              <a:ext uri="{FF2B5EF4-FFF2-40B4-BE49-F238E27FC236}">
                <a16:creationId xmlns:a16="http://schemas.microsoft.com/office/drawing/2014/main" id="{89AFE9DD-0792-4B98-B4EB-97ACA17E6A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16">
            <a:extLst>
              <a:ext uri="{FF2B5EF4-FFF2-40B4-BE49-F238E27FC236}">
                <a16:creationId xmlns:a16="http://schemas.microsoft.com/office/drawing/2014/main" id="{3981F5C4-9AE1-404E-AF44-A4E6DB374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11">
            <a:extLst>
              <a:ext uri="{FF2B5EF4-FFF2-40B4-BE49-F238E27FC236}">
                <a16:creationId xmlns:a16="http://schemas.microsoft.com/office/drawing/2014/main" id="{763C1781-8726-4FAC-8C45-FF40376BE4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Freeform 21">
            <a:extLst>
              <a:ext uri="{FF2B5EF4-FFF2-40B4-BE49-F238E27FC236}">
                <a16:creationId xmlns:a16="http://schemas.microsoft.com/office/drawing/2014/main" id="{301491B5-56C7-43DC-A3D9-861EECCA0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FEFA80-516B-4E41-9708-93C2ED0194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07647" y="199013"/>
            <a:ext cx="3233002" cy="1905898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KINERJA</a:t>
            </a:r>
            <a:endParaRPr lang="en-ID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313F2-1E5C-4006-898E-33987670A1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84119" y="2554862"/>
            <a:ext cx="3429654" cy="2555325"/>
          </a:xfrm>
        </p:spPr>
        <p:txBody>
          <a:bodyPr>
            <a:normAutofit/>
          </a:bodyPr>
          <a:lstStyle/>
          <a:p>
            <a:pPr algn="just"/>
            <a:r>
              <a:rPr lang="en-US" sz="1700" dirty="0"/>
              <a:t>“</a:t>
            </a:r>
            <a:r>
              <a:rPr lang="en-US" dirty="0" err="1"/>
              <a:t>Keluaran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oleh </a:t>
            </a:r>
            <a:r>
              <a:rPr lang="en-US" dirty="0" err="1"/>
              <a:t>fungsi-fungsi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indikator-indikator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”.</a:t>
            </a:r>
            <a:endParaRPr lang="en-ID" dirty="0"/>
          </a:p>
        </p:txBody>
      </p:sp>
      <p:sp>
        <p:nvSpPr>
          <p:cNvPr id="93" name="Freeform 22">
            <a:extLst>
              <a:ext uri="{FF2B5EF4-FFF2-40B4-BE49-F238E27FC236}">
                <a16:creationId xmlns:a16="http://schemas.microsoft.com/office/drawing/2014/main" id="{237E2353-22DF-46E0-A200-FB30F8F39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Freeform 23">
            <a:extLst>
              <a:ext uri="{FF2B5EF4-FFF2-40B4-BE49-F238E27FC236}">
                <a16:creationId xmlns:a16="http://schemas.microsoft.com/office/drawing/2014/main" id="{DD6138DB-057B-45F7-A5F4-E7BFDA20D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79A54AB1-B64F-4843-BFAB-81CB74E6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1026" name="Picture 2" descr="Tujuan dan Pengertian Evaluasi/Penilaian kinerja - PROXSISGROUP">
            <a:extLst>
              <a:ext uri="{FF2B5EF4-FFF2-40B4-BE49-F238E27FC236}">
                <a16:creationId xmlns:a16="http://schemas.microsoft.com/office/drawing/2014/main" id="{E4955AA6-86A4-46C4-949B-A14E5E9430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88" r="11049"/>
          <a:stretch/>
        </p:blipFill>
        <p:spPr bwMode="auto">
          <a:xfrm>
            <a:off x="921910" y="465243"/>
            <a:ext cx="7761924" cy="5343065"/>
          </a:xfrm>
          <a:custGeom>
            <a:avLst/>
            <a:gdLst/>
            <a:ahLst/>
            <a:cxnLst/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026110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1741D-3F92-4704-AFF2-5BBE4C71E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82562"/>
            <a:ext cx="5340605" cy="11461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 dirty="0"/>
              <a:t>EVALUASI KINERJA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05C7EBC3-4672-4DAB-81C2-58661FAFA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78805" y="-2"/>
            <a:ext cx="6013194" cy="1511304"/>
          </a:xfrm>
          <a:custGeom>
            <a:avLst/>
            <a:gdLst>
              <a:gd name="connsiteX0" fmla="*/ 4545473 w 6013194"/>
              <a:gd name="connsiteY0" fmla="*/ 0 h 1511304"/>
              <a:gd name="connsiteX1" fmla="*/ 6013194 w 6013194"/>
              <a:gd name="connsiteY1" fmla="*/ 0 h 1511304"/>
              <a:gd name="connsiteX2" fmla="*/ 6013194 w 6013194"/>
              <a:gd name="connsiteY2" fmla="*/ 1508760 h 1511304"/>
              <a:gd name="connsiteX3" fmla="*/ 4545474 w 6013194"/>
              <a:gd name="connsiteY3" fmla="*/ 1508760 h 1511304"/>
              <a:gd name="connsiteX4" fmla="*/ 4545474 w 6013194"/>
              <a:gd name="connsiteY4" fmla="*/ 1511304 h 1511304"/>
              <a:gd name="connsiteX5" fmla="*/ 0 w 6013194"/>
              <a:gd name="connsiteY5" fmla="*/ 1511304 h 1511304"/>
              <a:gd name="connsiteX6" fmla="*/ 697617 w 6013194"/>
              <a:gd name="connsiteY6" fmla="*/ 3 h 1511304"/>
              <a:gd name="connsiteX7" fmla="*/ 4545473 w 6013194"/>
              <a:gd name="connsiteY7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13194" h="1511304">
                <a:moveTo>
                  <a:pt x="4545473" y="0"/>
                </a:moveTo>
                <a:lnTo>
                  <a:pt x="6013194" y="0"/>
                </a:lnTo>
                <a:lnTo>
                  <a:pt x="6013194" y="1508760"/>
                </a:lnTo>
                <a:lnTo>
                  <a:pt x="4545474" y="1508760"/>
                </a:lnTo>
                <a:lnTo>
                  <a:pt x="4545474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Lakukan 5 Tahapan Ini Dalam Melakukan Penilaian Kinerja Karyawan">
            <a:extLst>
              <a:ext uri="{FF2B5EF4-FFF2-40B4-BE49-F238E27FC236}">
                <a16:creationId xmlns:a16="http://schemas.microsoft.com/office/drawing/2014/main" id="{EB2D9882-6968-4779-83BF-7782B19E20C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82" r="8510"/>
          <a:stretch/>
        </p:blipFill>
        <p:spPr bwMode="auto">
          <a:xfrm>
            <a:off x="1" y="1068743"/>
            <a:ext cx="5931454" cy="5789257"/>
          </a:xfrm>
          <a:custGeom>
            <a:avLst/>
            <a:gdLst/>
            <a:ahLst/>
            <a:cxnLst/>
            <a:rect l="l" t="t" r="r" b="b"/>
            <a:pathLst>
              <a:path w="5931454" h="5166360">
                <a:moveTo>
                  <a:pt x="0" y="0"/>
                </a:moveTo>
                <a:lnTo>
                  <a:pt x="5931454" y="0"/>
                </a:lnTo>
                <a:lnTo>
                  <a:pt x="3537575" y="5166360"/>
                </a:lnTo>
                <a:lnTo>
                  <a:pt x="0" y="516636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1ABCC31D-213C-44E9-9CC8-8FB2DFC22E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80797" y="1690688"/>
            <a:ext cx="8711202" cy="5167312"/>
          </a:xfrm>
          <a:custGeom>
            <a:avLst/>
            <a:gdLst>
              <a:gd name="connsiteX0" fmla="*/ 2613984 w 8711202"/>
              <a:gd name="connsiteY0" fmla="*/ 0 h 5167312"/>
              <a:gd name="connsiteX1" fmla="*/ 7243482 w 8711202"/>
              <a:gd name="connsiteY1" fmla="*/ 0 h 5167312"/>
              <a:gd name="connsiteX2" fmla="*/ 8711202 w 8711202"/>
              <a:gd name="connsiteY2" fmla="*/ 0 h 5167312"/>
              <a:gd name="connsiteX3" fmla="*/ 8711202 w 8711202"/>
              <a:gd name="connsiteY3" fmla="*/ 5167312 h 5167312"/>
              <a:gd name="connsiteX4" fmla="*/ 7243482 w 8711202"/>
              <a:gd name="connsiteY4" fmla="*/ 5167312 h 5167312"/>
              <a:gd name="connsiteX5" fmla="*/ 221324 w 8711202"/>
              <a:gd name="connsiteY5" fmla="*/ 5167312 h 5167312"/>
              <a:gd name="connsiteX6" fmla="*/ 2615203 w 8711202"/>
              <a:gd name="connsiteY6" fmla="*/ 952 h 5167312"/>
              <a:gd name="connsiteX7" fmla="*/ 2613984 w 8711202"/>
              <a:gd name="connsiteY7" fmla="*/ 952 h 5167312"/>
              <a:gd name="connsiteX8" fmla="*/ 0 w 8711202"/>
              <a:gd name="connsiteY8" fmla="*/ 0 h 5167312"/>
              <a:gd name="connsiteX9" fmla="*/ 2173113 w 8711202"/>
              <a:gd name="connsiteY9" fmla="*/ 0 h 5167312"/>
              <a:gd name="connsiteX10" fmla="*/ 2173113 w 8711202"/>
              <a:gd name="connsiteY10" fmla="*/ 952 h 5167312"/>
              <a:gd name="connsiteX11" fmla="*/ 0 w 8711202"/>
              <a:gd name="connsiteY11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711202" h="5167312">
                <a:moveTo>
                  <a:pt x="2613984" y="0"/>
                </a:moveTo>
                <a:lnTo>
                  <a:pt x="7243482" y="0"/>
                </a:lnTo>
                <a:lnTo>
                  <a:pt x="8711202" y="0"/>
                </a:lnTo>
                <a:lnTo>
                  <a:pt x="8711202" y="5167312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2613984" y="952"/>
                </a:lnTo>
                <a:close/>
                <a:moveTo>
                  <a:pt x="0" y="0"/>
                </a:moveTo>
                <a:lnTo>
                  <a:pt x="2173113" y="0"/>
                </a:lnTo>
                <a:lnTo>
                  <a:pt x="2173113" y="952"/>
                </a:lnTo>
                <a:lnTo>
                  <a:pt x="0" y="952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0A8297-B5AF-4867-89A2-84D1B1D3A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84248" y="1690688"/>
            <a:ext cx="5507009" cy="44853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EVALUASI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“Proses mengumpulkan informasi mengenai objek evaluasi dan menilai objek evaluasi dengan membandingkannya dengan standar evaluasi”.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EVALUASI KINERJA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“Proses penilaian dimana pejabat yang melakukan penilaian mengumpulkan informasi mengenai kinerja ternilai, yang didokumentasikan secara formal untuk menilai kinerja ternilai dengan membandingkannya dengan standar kinerjanya secara periodik”.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>
              <a:solidFill>
                <a:srgbClr val="FFFFFF"/>
              </a:solidFill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63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8B26B-252A-4F2F-9444-2A148AB68E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2939" y="247374"/>
            <a:ext cx="10336696" cy="879061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Aharoni" pitchFamily="2" charset="-79"/>
                <a:ea typeface="Batang" pitchFamily="18" charset="-127"/>
                <a:cs typeface="Aharoni" pitchFamily="2" charset="-79"/>
              </a:rPr>
              <a:t>RISET EVALUASI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B2B86A-B197-45EB-9794-079DCE60D3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351723"/>
            <a:ext cx="12192000" cy="5380382"/>
          </a:xfrm>
        </p:spPr>
        <p:txBody>
          <a:bodyPr/>
          <a:lstStyle/>
          <a:p>
            <a:pPr algn="just"/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66412F-1311-4542-BA13-98B73DA644ED}"/>
              </a:ext>
            </a:extLst>
          </p:cNvPr>
          <p:cNvSpPr/>
          <p:nvPr/>
        </p:nvSpPr>
        <p:spPr>
          <a:xfrm>
            <a:off x="291547" y="1630016"/>
            <a:ext cx="2438400" cy="443947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Objek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evaluasi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</a:t>
            </a:r>
            <a:r>
              <a:rPr lang="en-US" sz="2400" dirty="0" err="1">
                <a:solidFill>
                  <a:schemeClr val="tx1"/>
                </a:solidFill>
              </a:rPr>
              <a:t>kinerja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karyawan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-orang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-program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</a:t>
            </a:r>
            <a:r>
              <a:rPr lang="en-US" sz="2400" dirty="0" err="1">
                <a:solidFill>
                  <a:schemeClr val="tx1"/>
                </a:solidFill>
              </a:rPr>
              <a:t>proyek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-material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manajemen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7EAA5E-9CE7-4154-9A19-6B6CCFEC33DC}"/>
              </a:ext>
            </a:extLst>
          </p:cNvPr>
          <p:cNvSpPr/>
          <p:nvPr/>
        </p:nvSpPr>
        <p:spPr>
          <a:xfrm>
            <a:off x="3306417" y="1630016"/>
            <a:ext cx="2438400" cy="44394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Standar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evaluasi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</a:t>
            </a:r>
            <a:r>
              <a:rPr lang="en-US" sz="2400" dirty="0" err="1">
                <a:solidFill>
                  <a:schemeClr val="tx1"/>
                </a:solidFill>
              </a:rPr>
              <a:t>standar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kinerja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</a:t>
            </a:r>
            <a:r>
              <a:rPr lang="en-US" sz="2400" dirty="0" err="1">
                <a:solidFill>
                  <a:schemeClr val="tx1"/>
                </a:solidFill>
              </a:rPr>
              <a:t>indikator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keberhasilan</a:t>
            </a:r>
            <a:r>
              <a:rPr lang="en-US" sz="2400" dirty="0">
                <a:solidFill>
                  <a:schemeClr val="tx1"/>
                </a:solidFill>
              </a:rPr>
              <a:t> program, </a:t>
            </a:r>
            <a:r>
              <a:rPr lang="en-US" sz="2400" dirty="0" err="1">
                <a:solidFill>
                  <a:schemeClr val="tx1"/>
                </a:solidFill>
              </a:rPr>
              <a:t>proyek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</a:t>
            </a:r>
            <a:r>
              <a:rPr lang="en-US" sz="2400" dirty="0" err="1">
                <a:solidFill>
                  <a:schemeClr val="tx1"/>
                </a:solidFill>
              </a:rPr>
              <a:t>standar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kualitas</a:t>
            </a:r>
            <a:endParaRPr lang="en-ID" sz="24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748943-51DE-45DB-A836-4646A1F63AA7}"/>
              </a:ext>
            </a:extLst>
          </p:cNvPr>
          <p:cNvSpPr/>
          <p:nvPr/>
        </p:nvSpPr>
        <p:spPr>
          <a:xfrm>
            <a:off x="6238461" y="1676398"/>
            <a:ext cx="2438400" cy="434671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>
                <a:solidFill>
                  <a:schemeClr val="tx1"/>
                </a:solidFill>
              </a:rPr>
              <a:t>Hasil </a:t>
            </a:r>
            <a:r>
              <a:rPr lang="en-US" sz="2400" b="1" dirty="0" err="1">
                <a:solidFill>
                  <a:schemeClr val="tx1"/>
                </a:solidFill>
              </a:rPr>
              <a:t>Evaluasi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Informasi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mengenai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objek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evaluasi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kaitannya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standar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evaluasi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5BFEF2-2FE1-4817-AAA3-05E79E265403}"/>
              </a:ext>
            </a:extLst>
          </p:cNvPr>
          <p:cNvSpPr/>
          <p:nvPr/>
        </p:nvSpPr>
        <p:spPr>
          <a:xfrm>
            <a:off x="9210261" y="1736035"/>
            <a:ext cx="2438400" cy="422744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err="1">
                <a:solidFill>
                  <a:schemeClr val="tx1"/>
                </a:solidFill>
              </a:rPr>
              <a:t>Digunakan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untuk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sz="2400" dirty="0" err="1">
                <a:solidFill>
                  <a:schemeClr val="tx1"/>
                </a:solidFill>
              </a:rPr>
              <a:t>Mengambil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keputusan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mengenai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objek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evaluasi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513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E65B1-E50C-4D47-A179-E861CE866D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478" y="62189"/>
            <a:ext cx="9144000" cy="613672"/>
          </a:xfrm>
        </p:spPr>
        <p:txBody>
          <a:bodyPr>
            <a:normAutofit/>
          </a:bodyPr>
          <a:lstStyle/>
          <a:p>
            <a:r>
              <a:rPr lang="en-US" sz="2800" dirty="0" err="1"/>
              <a:t>Contoh</a:t>
            </a:r>
            <a:r>
              <a:rPr lang="en-US" sz="2800" dirty="0"/>
              <a:t> Kinerja Teller Bank </a:t>
            </a:r>
            <a:endParaRPr lang="en-ID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A4DC9-BF2A-4A54-A4ED-99126E3A5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026" y="1179443"/>
            <a:ext cx="11913703" cy="5629619"/>
          </a:xfrm>
        </p:spPr>
        <p:txBody>
          <a:bodyPr/>
          <a:lstStyle/>
          <a:p>
            <a:pPr algn="just"/>
            <a:endParaRPr lang="en-ID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5EA51B6-8CC1-44D4-B2EA-7D2215321A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420786"/>
              </p:ext>
            </p:extLst>
          </p:nvPr>
        </p:nvGraphicFramePr>
        <p:xfrm>
          <a:off x="755375" y="1289509"/>
          <a:ext cx="10137912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9304">
                  <a:extLst>
                    <a:ext uri="{9D8B030D-6E8A-4147-A177-3AD203B41FA5}">
                      <a16:colId xmlns:a16="http://schemas.microsoft.com/office/drawing/2014/main" val="3956086528"/>
                    </a:ext>
                  </a:extLst>
                </a:gridCol>
                <a:gridCol w="3379304">
                  <a:extLst>
                    <a:ext uri="{9D8B030D-6E8A-4147-A177-3AD203B41FA5}">
                      <a16:colId xmlns:a16="http://schemas.microsoft.com/office/drawing/2014/main" val="1332260855"/>
                    </a:ext>
                  </a:extLst>
                </a:gridCol>
                <a:gridCol w="3379304">
                  <a:extLst>
                    <a:ext uri="{9D8B030D-6E8A-4147-A177-3AD203B41FA5}">
                      <a16:colId xmlns:a16="http://schemas.microsoft.com/office/drawing/2014/main" val="5435383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Profesi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Indikator Pekerjaan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Kinerja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8746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Bank</a:t>
                      </a:r>
                      <a:r>
                        <a:rPr lang="en-US" baseline="0" dirty="0"/>
                        <a:t> Teller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Penarikan tabungan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3000 nasabah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751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Pendepositoan uang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2000 nasabah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05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Penarikan cek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1000 nasabah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066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Pembayaran rekening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7000 nasabah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012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Menghitung uang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Tidak terjadi</a:t>
                      </a:r>
                      <a:r>
                        <a:rPr lang="en-US" baseline="0" dirty="0"/>
                        <a:t> kesalahan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305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membukukan transaksi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Tidak terjadi kesalahan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713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Mendeteksi uang palsu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Tidak menerima uang palsu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903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Disiplin kerja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9205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Tanggung jawab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Sangat</a:t>
                      </a:r>
                      <a:r>
                        <a:rPr lang="en-US" baseline="0" dirty="0"/>
                        <a:t> baik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029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Kejujuran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Sangat baik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787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Kerja sama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Baik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6900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loyalitas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Sangat baik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290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66383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233F6408-E1FB-40EE-933F-488D38CCC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3" name="Freeform 23">
            <a:extLst>
              <a:ext uri="{FF2B5EF4-FFF2-40B4-BE49-F238E27FC236}">
                <a16:creationId xmlns:a16="http://schemas.microsoft.com/office/drawing/2014/main" id="{F055C0C5-567C-4C02-83F3-B427BC740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0775A4-063D-43EC-BAA0-30AEB0944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3826" y="365125"/>
            <a:ext cx="3574774" cy="109537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en-US" sz="2200" dirty="0"/>
              <a:t>FAKTOR-FAKTOR YANG MEMPENGARUHI PERILAKU KERJA PEGAWAI</a:t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B7ACB8-9B5D-4DC7-8D96-E5F9029B3E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296" y="1563757"/>
            <a:ext cx="4081669" cy="492911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2000" dirty="0" err="1"/>
              <a:t>Faktor</a:t>
            </a:r>
            <a:r>
              <a:rPr lang="en-US" sz="2000" dirty="0"/>
              <a:t> internal </a:t>
            </a:r>
            <a:r>
              <a:rPr lang="en-US" sz="2000" dirty="0" err="1"/>
              <a:t>pegawai</a:t>
            </a:r>
            <a:r>
              <a:rPr lang="en-US" sz="2000" dirty="0"/>
              <a:t>: </a:t>
            </a:r>
            <a:r>
              <a:rPr lang="en-US" sz="2000" dirty="0" err="1"/>
              <a:t>bakat</a:t>
            </a:r>
            <a:r>
              <a:rPr lang="en-US" sz="2000" dirty="0"/>
              <a:t> dan </a:t>
            </a:r>
            <a:r>
              <a:rPr lang="en-US" sz="2000" dirty="0" err="1"/>
              <a:t>sifat</a:t>
            </a:r>
            <a:r>
              <a:rPr lang="en-US" sz="2000" dirty="0"/>
              <a:t> </a:t>
            </a:r>
            <a:r>
              <a:rPr lang="en-US" sz="2000" dirty="0" err="1"/>
              <a:t>pribadi</a:t>
            </a:r>
            <a:r>
              <a:rPr lang="en-US" sz="2000" dirty="0"/>
              <a:t>, </a:t>
            </a:r>
            <a:r>
              <a:rPr lang="en-US" sz="2000" dirty="0" err="1"/>
              <a:t>kreativitas</a:t>
            </a:r>
            <a:r>
              <a:rPr lang="en-US" sz="2000" dirty="0"/>
              <a:t>, </a:t>
            </a:r>
            <a:r>
              <a:rPr lang="en-US" sz="2000" dirty="0" err="1"/>
              <a:t>pengetahuan</a:t>
            </a:r>
            <a:r>
              <a:rPr lang="en-US" sz="2000" dirty="0"/>
              <a:t> dan </a:t>
            </a:r>
            <a:r>
              <a:rPr lang="en-US" sz="2000" dirty="0" err="1"/>
              <a:t>keterampilan</a:t>
            </a:r>
            <a:r>
              <a:rPr lang="en-US" sz="2000" dirty="0"/>
              <a:t>, </a:t>
            </a:r>
            <a:r>
              <a:rPr lang="en-US" sz="2000" dirty="0" err="1"/>
              <a:t>kompetensi</a:t>
            </a:r>
            <a:r>
              <a:rPr lang="en-US" sz="2000" dirty="0"/>
              <a:t>, </a:t>
            </a:r>
            <a:r>
              <a:rPr lang="en-US" sz="2000" dirty="0" err="1"/>
              <a:t>pengalaman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, </a:t>
            </a:r>
            <a:r>
              <a:rPr lang="en-US" sz="2000" dirty="0" err="1"/>
              <a:t>keadaan</a:t>
            </a:r>
            <a:r>
              <a:rPr lang="en-US" sz="2000" dirty="0"/>
              <a:t> </a:t>
            </a:r>
            <a:r>
              <a:rPr lang="en-US" sz="2000" dirty="0" err="1"/>
              <a:t>fisik</a:t>
            </a:r>
            <a:r>
              <a:rPr lang="en-US" sz="2000" dirty="0"/>
              <a:t> dan </a:t>
            </a:r>
            <a:r>
              <a:rPr lang="en-US" sz="2000" dirty="0" err="1"/>
              <a:t>keadaan</a:t>
            </a:r>
            <a:r>
              <a:rPr lang="en-US" sz="2000" dirty="0"/>
              <a:t> </a:t>
            </a:r>
            <a:r>
              <a:rPr lang="en-US" sz="2000" dirty="0" err="1"/>
              <a:t>psikologi</a:t>
            </a:r>
            <a:r>
              <a:rPr lang="en-US" sz="2000" dirty="0"/>
              <a:t>.</a:t>
            </a:r>
          </a:p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2000" dirty="0" err="1"/>
              <a:t>Faktor-faktor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internal </a:t>
            </a:r>
            <a:r>
              <a:rPr lang="en-US" sz="2000" dirty="0" err="1"/>
              <a:t>organisasi</a:t>
            </a:r>
            <a:r>
              <a:rPr lang="en-US" sz="2000" dirty="0"/>
              <a:t>: </a:t>
            </a:r>
            <a:r>
              <a:rPr lang="en-US" sz="2000" dirty="0" err="1"/>
              <a:t>visi,misi,tujuan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,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, </a:t>
            </a:r>
            <a:r>
              <a:rPr lang="en-US" sz="2000" dirty="0" err="1"/>
              <a:t>teknologi</a:t>
            </a:r>
            <a:r>
              <a:rPr lang="en-US" sz="2000" dirty="0"/>
              <a:t>, strategi </a:t>
            </a:r>
            <a:r>
              <a:rPr lang="en-US" sz="2000" dirty="0" err="1"/>
              <a:t>organisasi</a:t>
            </a:r>
            <a:r>
              <a:rPr lang="en-US" sz="2000" dirty="0"/>
              <a:t>, </a:t>
            </a:r>
            <a:r>
              <a:rPr lang="en-US" sz="2000" dirty="0" err="1"/>
              <a:t>kompensasi</a:t>
            </a:r>
            <a:r>
              <a:rPr lang="en-US" sz="2000" dirty="0"/>
              <a:t>, </a:t>
            </a:r>
            <a:r>
              <a:rPr lang="en-US" sz="2000" dirty="0" err="1"/>
              <a:t>kepemimpinan</a:t>
            </a:r>
            <a:r>
              <a:rPr lang="en-US" sz="2000" dirty="0"/>
              <a:t>, modal, </a:t>
            </a:r>
            <a:r>
              <a:rPr lang="en-US" sz="2000" dirty="0" err="1"/>
              <a:t>budaya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, </a:t>
            </a:r>
            <a:r>
              <a:rPr lang="en-US" sz="2000" dirty="0" err="1"/>
              <a:t>teman</a:t>
            </a:r>
            <a:r>
              <a:rPr lang="en-US" sz="2000" dirty="0"/>
              <a:t> </a:t>
            </a:r>
            <a:r>
              <a:rPr lang="en-US" sz="2000" dirty="0" err="1"/>
              <a:t>sekerja</a:t>
            </a:r>
            <a:r>
              <a:rPr lang="en-US" sz="2000" dirty="0"/>
              <a:t>.</a:t>
            </a:r>
          </a:p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</a:t>
            </a:r>
            <a:r>
              <a:rPr lang="en-US" sz="2000" dirty="0" err="1"/>
              <a:t>eksternal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: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politik,sosial</a:t>
            </a:r>
            <a:r>
              <a:rPr lang="en-US" sz="2000" dirty="0"/>
              <a:t>, </a:t>
            </a:r>
            <a:r>
              <a:rPr lang="en-US" sz="2000" dirty="0" err="1"/>
              <a:t>budaya</a:t>
            </a:r>
            <a:r>
              <a:rPr lang="en-US" sz="2000" dirty="0"/>
              <a:t> dan agama, </a:t>
            </a:r>
            <a:r>
              <a:rPr lang="en-US" sz="2000" dirty="0" err="1"/>
              <a:t>kompetitor</a:t>
            </a:r>
            <a:r>
              <a:rPr lang="en-US" sz="2000" dirty="0"/>
              <a:t>.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sp>
        <p:nvSpPr>
          <p:cNvPr id="75" name="Rounded Rectangle 17">
            <a:extLst>
              <a:ext uri="{FF2B5EF4-FFF2-40B4-BE49-F238E27FC236}">
                <a16:creationId xmlns:a16="http://schemas.microsoft.com/office/drawing/2014/main" id="{E48B6BD6-5DED-4B86-A4B3-D35037F6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8945" y="958640"/>
            <a:ext cx="6269591" cy="4945244"/>
          </a:xfrm>
          <a:prstGeom prst="roundRect">
            <a:avLst>
              <a:gd name="adj" fmla="val 3513"/>
            </a:avLst>
          </a:prstGeom>
          <a:solidFill>
            <a:srgbClr val="FFFFFF"/>
          </a:solidFill>
          <a:ln w="15875">
            <a:solidFill>
              <a:srgbClr val="383D6A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Evaluasi Kinerja Karyawan Dalam Perusahaan – WQA">
            <a:extLst>
              <a:ext uri="{FF2B5EF4-FFF2-40B4-BE49-F238E27FC236}">
                <a16:creationId xmlns:a16="http://schemas.microsoft.com/office/drawing/2014/main" id="{2D25FAB6-9C4A-4924-9EE2-9D43FAA1CA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8" r="16389" b="1"/>
          <a:stretch/>
        </p:blipFill>
        <p:spPr bwMode="auto">
          <a:xfrm>
            <a:off x="5603706" y="1271781"/>
            <a:ext cx="5638853" cy="433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94586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6EBF06A5-4173-45DE-87B1-0791E098A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Penilaian Kinerja Karyawan, Metode Beserta Contoh Kasus">
            <a:extLst>
              <a:ext uri="{FF2B5EF4-FFF2-40B4-BE49-F238E27FC236}">
                <a16:creationId xmlns:a16="http://schemas.microsoft.com/office/drawing/2014/main" id="{908F1FE6-BD46-401B-839A-7B065B1D99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04" r="20699"/>
          <a:stretch/>
        </p:blipFill>
        <p:spPr bwMode="auto">
          <a:xfrm>
            <a:off x="6728728" y="1690688"/>
            <a:ext cx="5463273" cy="5167312"/>
          </a:xfrm>
          <a:custGeom>
            <a:avLst/>
            <a:gdLst/>
            <a:ahLst/>
            <a:cxnLst/>
            <a:rect l="l" t="t" r="r" b="b"/>
            <a:pathLst>
              <a:path w="5463273" h="5167312">
                <a:moveTo>
                  <a:pt x="2391664" y="0"/>
                </a:moveTo>
                <a:lnTo>
                  <a:pt x="2729598" y="0"/>
                </a:lnTo>
                <a:lnTo>
                  <a:pt x="3668014" y="0"/>
                </a:lnTo>
                <a:lnTo>
                  <a:pt x="5463273" y="0"/>
                </a:lnTo>
                <a:lnTo>
                  <a:pt x="5463273" y="5167310"/>
                </a:lnTo>
                <a:lnTo>
                  <a:pt x="3668014" y="516731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581DAA37-DAFB-47C9-9EE7-11C030BEC8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0688"/>
            <a:ext cx="8958061" cy="5167312"/>
          </a:xfrm>
          <a:custGeom>
            <a:avLst/>
            <a:gdLst>
              <a:gd name="connsiteX0" fmla="*/ 0 w 8958061"/>
              <a:gd name="connsiteY0" fmla="*/ 0 h 5167312"/>
              <a:gd name="connsiteX1" fmla="*/ 7885684 w 8958061"/>
              <a:gd name="connsiteY1" fmla="*/ 0 h 5167312"/>
              <a:gd name="connsiteX2" fmla="*/ 7884964 w 8958061"/>
              <a:gd name="connsiteY2" fmla="*/ 952 h 5167312"/>
              <a:gd name="connsiteX3" fmla="*/ 8958061 w 8958061"/>
              <a:gd name="connsiteY3" fmla="*/ 952 h 5167312"/>
              <a:gd name="connsiteX4" fmla="*/ 6564182 w 8958061"/>
              <a:gd name="connsiteY4" fmla="*/ 5167312 h 5167312"/>
              <a:gd name="connsiteX5" fmla="*/ 3026607 w 8958061"/>
              <a:gd name="connsiteY5" fmla="*/ 5167312 h 5167312"/>
              <a:gd name="connsiteX6" fmla="*/ 3026607 w 8958061"/>
              <a:gd name="connsiteY6" fmla="*/ 5166360 h 5167312"/>
              <a:gd name="connsiteX7" fmla="*/ 0 w 8958061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58061" h="5167312">
                <a:moveTo>
                  <a:pt x="0" y="0"/>
                </a:moveTo>
                <a:lnTo>
                  <a:pt x="7885684" y="0"/>
                </a:lnTo>
                <a:lnTo>
                  <a:pt x="7884964" y="952"/>
                </a:lnTo>
                <a:lnTo>
                  <a:pt x="8958061" y="952"/>
                </a:lnTo>
                <a:lnTo>
                  <a:pt x="6564182" y="5167312"/>
                </a:lnTo>
                <a:lnTo>
                  <a:pt x="3026607" y="5167312"/>
                </a:lnTo>
                <a:lnTo>
                  <a:pt x="3026607" y="5166360"/>
                </a:lnTo>
                <a:lnTo>
                  <a:pt x="0" y="5166360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34C52D-E7A0-4C2E-9C27-B9A813224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365759"/>
            <a:ext cx="7769352" cy="132588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400">
                <a:solidFill>
                  <a:schemeClr val="bg1"/>
                </a:solidFill>
              </a:rPr>
              <a:t>PENILAI DALAM EVALUASI KINERJA</a:t>
            </a: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F4CBD955-7E14-485C-919F-EC1D1B9BC2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5410" y="2"/>
            <a:ext cx="2986590" cy="1511301"/>
          </a:xfrm>
          <a:custGeom>
            <a:avLst/>
            <a:gdLst>
              <a:gd name="connsiteX0" fmla="*/ 697617 w 2986590"/>
              <a:gd name="connsiteY0" fmla="*/ 0 h 1511301"/>
              <a:gd name="connsiteX1" fmla="*/ 1096710 w 2986590"/>
              <a:gd name="connsiteY1" fmla="*/ 0 h 1511301"/>
              <a:gd name="connsiteX2" fmla="*/ 1191330 w 2986590"/>
              <a:gd name="connsiteY2" fmla="*/ 0 h 1511301"/>
              <a:gd name="connsiteX3" fmla="*/ 2986590 w 2986590"/>
              <a:gd name="connsiteY3" fmla="*/ 0 h 1511301"/>
              <a:gd name="connsiteX4" fmla="*/ 2986590 w 2986590"/>
              <a:gd name="connsiteY4" fmla="*/ 1511301 h 1511301"/>
              <a:gd name="connsiteX5" fmla="*/ 1191330 w 2986590"/>
              <a:gd name="connsiteY5" fmla="*/ 1511301 h 1511301"/>
              <a:gd name="connsiteX6" fmla="*/ 399093 w 2986590"/>
              <a:gd name="connsiteY6" fmla="*/ 1511301 h 1511301"/>
              <a:gd name="connsiteX7" fmla="*/ 0 w 2986590"/>
              <a:gd name="connsiteY7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86590" h="1511301">
                <a:moveTo>
                  <a:pt x="697617" y="0"/>
                </a:moveTo>
                <a:lnTo>
                  <a:pt x="1096710" y="0"/>
                </a:lnTo>
                <a:lnTo>
                  <a:pt x="1191330" y="0"/>
                </a:lnTo>
                <a:lnTo>
                  <a:pt x="2986590" y="0"/>
                </a:lnTo>
                <a:lnTo>
                  <a:pt x="2986590" y="1511301"/>
                </a:lnTo>
                <a:lnTo>
                  <a:pt x="1191330" y="1511301"/>
                </a:lnTo>
                <a:lnTo>
                  <a:pt x="399093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0A34CD-9AA8-40FA-8171-CFB31B72D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2209800"/>
            <a:ext cx="5887479" cy="40100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SUPERVISOR/ATASAN LANGSUNG</a:t>
            </a:r>
          </a:p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MANAJER/ATASAN SUPERVISOR TERNILAI</a:t>
            </a:r>
          </a:p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KONSULTAN</a:t>
            </a:r>
          </a:p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TEMAN SEKERJA</a:t>
            </a:r>
          </a:p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MENILAI DIRI SENDIRI</a:t>
            </a:r>
          </a:p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BAWAHAN </a:t>
            </a:r>
          </a:p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KLIEN/NASABAH/PELANGGAN</a:t>
            </a:r>
          </a:p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FFFFFF"/>
                </a:solidFill>
              </a:rPr>
              <a:t>PENILAI MULTIPEL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3573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D4D1AE-3402-4436-8EE4-F9197F1FD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8454" y="1360481"/>
            <a:ext cx="4605340" cy="1655762"/>
          </a:xfrm>
        </p:spPr>
        <p:txBody>
          <a:bodyPr>
            <a:normAutofit/>
          </a:bodyPr>
          <a:lstStyle/>
          <a:p>
            <a:pPr algn="l"/>
            <a:r>
              <a:rPr lang="en-US" sz="5000">
                <a:solidFill>
                  <a:schemeClr val="bg1"/>
                </a:solidFill>
              </a:rPr>
              <a:t>DOKUMENTASI KINERJA</a:t>
            </a:r>
            <a:endParaRPr lang="en-ID" sz="50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C4EF5E-5ED5-49E1-AB7A-6DDAC039A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870" y="3178955"/>
            <a:ext cx="4784924" cy="2316963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Isi </a:t>
            </a:r>
            <a:r>
              <a:rPr lang="en-US" dirty="0" err="1">
                <a:solidFill>
                  <a:schemeClr val="bg1"/>
                </a:solidFill>
              </a:rPr>
              <a:t>dokumentasi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kinerja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Waktu </a:t>
            </a:r>
            <a:r>
              <a:rPr lang="en-US" dirty="0" err="1">
                <a:solidFill>
                  <a:schemeClr val="bg1"/>
                </a:solidFill>
              </a:rPr>
              <a:t>pencatatan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Data-data </a:t>
            </a:r>
            <a:r>
              <a:rPr lang="en-US" dirty="0" err="1">
                <a:solidFill>
                  <a:schemeClr val="bg1"/>
                </a:solidFill>
              </a:rPr>
              <a:t>kinerja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hasil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wawancara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observasi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en-ID" sz="2000" dirty="0">
              <a:solidFill>
                <a:schemeClr val="bg1"/>
              </a:solidFill>
            </a:endParaRPr>
          </a:p>
        </p:txBody>
      </p:sp>
      <p:pic>
        <p:nvPicPr>
          <p:cNvPr id="5122" name="Picture 2" descr="Kuesioner Kinerja Untuk Evaluasi Karyawan - SmartPresence">
            <a:extLst>
              <a:ext uri="{FF2B5EF4-FFF2-40B4-BE49-F238E27FC236}">
                <a16:creationId xmlns:a16="http://schemas.microsoft.com/office/drawing/2014/main" id="{3635FF31-87AC-4EC4-B9C1-63632AD8AF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90" r="16636"/>
          <a:stretch/>
        </p:blipFill>
        <p:spPr bwMode="auto">
          <a:xfrm>
            <a:off x="5800734" y="1057275"/>
            <a:ext cx="5917401" cy="474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D84C2E9E-0B5D-4B5F-9A1F-70EBDCE390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977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35088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6EEB5-D2A6-4A00-8431-B34DD1B0C2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928" y="4675886"/>
            <a:ext cx="3685032" cy="16083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dirty="0"/>
              <a:t>Waktu </a:t>
            </a:r>
            <a:r>
              <a:rPr lang="en-US" sz="3600"/>
              <a:t>Pelaksanaan</a:t>
            </a:r>
            <a:r>
              <a:rPr lang="en-US" sz="3600" dirty="0"/>
              <a:t> </a:t>
            </a:r>
            <a:r>
              <a:rPr lang="en-US" sz="3600"/>
              <a:t>Evaluasi</a:t>
            </a:r>
            <a:r>
              <a:rPr lang="en-US" sz="3600" dirty="0"/>
              <a:t> Kinerja</a:t>
            </a:r>
            <a:endParaRPr lang="en-US" sz="360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1"/>
            <a:ext cx="12192002" cy="4489449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28">
            <a:extLst>
              <a:ext uri="{FF2B5EF4-FFF2-40B4-BE49-F238E27FC236}">
                <a16:creationId xmlns:a16="http://schemas.microsoft.com/office/drawing/2014/main" id="{07A0C51E-5464-4470-855E-CA530A59BF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59557" y="640091"/>
            <a:ext cx="8072887" cy="3550909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146" name="Picture 2" descr="3 Hal yang Harus Dihindari Saat Melakukan Penilaian Kinerja Karyawan -  Sepositif">
            <a:extLst>
              <a:ext uri="{FF2B5EF4-FFF2-40B4-BE49-F238E27FC236}">
                <a16:creationId xmlns:a16="http://schemas.microsoft.com/office/drawing/2014/main" id="{B331C770-27E1-4EE7-8CFC-9034DE091C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96" r="-1" b="19095"/>
          <a:stretch/>
        </p:blipFill>
        <p:spPr bwMode="auto">
          <a:xfrm>
            <a:off x="2184401" y="749300"/>
            <a:ext cx="7823199" cy="384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DE547C9-C2B6-4A64-B276-1AFB2640BD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4100" y="4675886"/>
            <a:ext cx="6675627" cy="184418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1700"/>
              <a:t>Pekerjaan pemasaran dilaksanakan secara rutin (Bulanan, enam bulanan dan tahunan)</a:t>
            </a:r>
          </a:p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1700"/>
              <a:t>Lembaga pemerintah setiap tahun.</a:t>
            </a:r>
          </a:p>
          <a:p>
            <a:pPr marL="514350" indent="-228600" algn="l">
              <a:buFont typeface="Arial" panose="020B0604020202020204" pitchFamily="34" charset="0"/>
              <a:buChar char="•"/>
            </a:pPr>
            <a:r>
              <a:rPr lang="en-US" sz="1700"/>
              <a:t>Karyawan pada masa percobaan dinilai dalam waktu 3-6 bulan masa kerja pertamanya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4113777501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348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Aharoni</vt:lpstr>
      <vt:lpstr>Arial</vt:lpstr>
      <vt:lpstr>Calibri</vt:lpstr>
      <vt:lpstr>Calibri Light</vt:lpstr>
      <vt:lpstr>Rockwell</vt:lpstr>
      <vt:lpstr>Office Theme</vt:lpstr>
      <vt:lpstr>EVALUASI KINERJA</vt:lpstr>
      <vt:lpstr>KINERJA</vt:lpstr>
      <vt:lpstr>EVALUASI KINERJA</vt:lpstr>
      <vt:lpstr>RISET EVALUASI</vt:lpstr>
      <vt:lpstr>Contoh Kinerja Teller Bank </vt:lpstr>
      <vt:lpstr>FAKTOR-FAKTOR YANG MEMPENGARUHI PERILAKU KERJA PEGAWAI </vt:lpstr>
      <vt:lpstr>PENILAI DALAM EVALUASI KINERJA</vt:lpstr>
      <vt:lpstr>DOKUMENTASI KINERJA</vt:lpstr>
      <vt:lpstr>Waktu Pelaksanaan Evaluasi Kinerja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EVALUASI KINERJA</dc:title>
  <dc:creator>Elfia Nora</dc:creator>
  <cp:lastModifiedBy>Elfia Nora</cp:lastModifiedBy>
  <cp:revision>8</cp:revision>
  <dcterms:created xsi:type="dcterms:W3CDTF">2020-11-22T01:42:36Z</dcterms:created>
  <dcterms:modified xsi:type="dcterms:W3CDTF">2021-06-25T12:28:48Z</dcterms:modified>
</cp:coreProperties>
</file>