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66" r:id="rId5"/>
    <p:sldId id="258" r:id="rId6"/>
    <p:sldId id="259" r:id="rId7"/>
    <p:sldId id="260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65F5-7DC8-4E71-B698-FF435B608F85}" type="datetimeFigureOut">
              <a:rPr lang="en-ID" smtClean="0"/>
              <a:t>04/10/2020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19730-E02F-4C87-80E7-AE257E6D81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22907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65F5-7DC8-4E71-B698-FF435B608F85}" type="datetimeFigureOut">
              <a:rPr lang="en-ID" smtClean="0"/>
              <a:t>04/10/2020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19730-E02F-4C87-80E7-AE257E6D81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72398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65F5-7DC8-4E71-B698-FF435B608F85}" type="datetimeFigureOut">
              <a:rPr lang="en-ID" smtClean="0"/>
              <a:t>04/10/2020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19730-E02F-4C87-80E7-AE257E6D8157}" type="slidenum">
              <a:rPr lang="en-ID" smtClean="0"/>
              <a:t>‹#›</a:t>
            </a:fld>
            <a:endParaRPr lang="en-ID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338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65F5-7DC8-4E71-B698-FF435B608F85}" type="datetimeFigureOut">
              <a:rPr lang="en-ID" smtClean="0"/>
              <a:t>04/10/2020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19730-E02F-4C87-80E7-AE257E6D81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123005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65F5-7DC8-4E71-B698-FF435B608F85}" type="datetimeFigureOut">
              <a:rPr lang="en-ID" smtClean="0"/>
              <a:t>04/10/2020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19730-E02F-4C87-80E7-AE257E6D8157}" type="slidenum">
              <a:rPr lang="en-ID" smtClean="0"/>
              <a:t>‹#›</a:t>
            </a:fld>
            <a:endParaRPr lang="en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6270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65F5-7DC8-4E71-B698-FF435B608F85}" type="datetimeFigureOut">
              <a:rPr lang="en-ID" smtClean="0"/>
              <a:t>04/10/2020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19730-E02F-4C87-80E7-AE257E6D81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66828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65F5-7DC8-4E71-B698-FF435B608F85}" type="datetimeFigureOut">
              <a:rPr lang="en-ID" smtClean="0"/>
              <a:t>04/10/2020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19730-E02F-4C87-80E7-AE257E6D81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931273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65F5-7DC8-4E71-B698-FF435B608F85}" type="datetimeFigureOut">
              <a:rPr lang="en-ID" smtClean="0"/>
              <a:t>04/10/2020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19730-E02F-4C87-80E7-AE257E6D81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6034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65F5-7DC8-4E71-B698-FF435B608F85}" type="datetimeFigureOut">
              <a:rPr lang="en-ID" smtClean="0"/>
              <a:t>04/10/2020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19730-E02F-4C87-80E7-AE257E6D81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36867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65F5-7DC8-4E71-B698-FF435B608F85}" type="datetimeFigureOut">
              <a:rPr lang="en-ID" smtClean="0"/>
              <a:t>04/10/2020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19730-E02F-4C87-80E7-AE257E6D81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02493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65F5-7DC8-4E71-B698-FF435B608F85}" type="datetimeFigureOut">
              <a:rPr lang="en-ID" smtClean="0"/>
              <a:t>04/10/2020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19730-E02F-4C87-80E7-AE257E6D81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93783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65F5-7DC8-4E71-B698-FF435B608F85}" type="datetimeFigureOut">
              <a:rPr lang="en-ID" smtClean="0"/>
              <a:t>04/10/2020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19730-E02F-4C87-80E7-AE257E6D81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37720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65F5-7DC8-4E71-B698-FF435B608F85}" type="datetimeFigureOut">
              <a:rPr lang="en-ID" smtClean="0"/>
              <a:t>04/10/2020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19730-E02F-4C87-80E7-AE257E6D81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26718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65F5-7DC8-4E71-B698-FF435B608F85}" type="datetimeFigureOut">
              <a:rPr lang="en-ID" smtClean="0"/>
              <a:t>04/10/2020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19730-E02F-4C87-80E7-AE257E6D81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04169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65F5-7DC8-4E71-B698-FF435B608F85}" type="datetimeFigureOut">
              <a:rPr lang="en-ID" smtClean="0"/>
              <a:t>04/10/2020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19730-E02F-4C87-80E7-AE257E6D81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50418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065F5-7DC8-4E71-B698-FF435B608F85}" type="datetimeFigureOut">
              <a:rPr lang="en-ID" smtClean="0"/>
              <a:t>04/10/2020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19730-E02F-4C87-80E7-AE257E6D81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95315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065F5-7DC8-4E71-B698-FF435B608F85}" type="datetimeFigureOut">
              <a:rPr lang="en-ID" smtClean="0"/>
              <a:t>04/10/2020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2919730-E02F-4C87-80E7-AE257E6D8157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48182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anduan Untuk Melakukan Proses Seleksi Karyawan Dari A – Z">
            <a:extLst>
              <a:ext uri="{FF2B5EF4-FFF2-40B4-BE49-F238E27FC236}">
                <a16:creationId xmlns:a16="http://schemas.microsoft.com/office/drawing/2014/main" id="{35041F9D-E9B5-4D0B-B632-A35C90E634D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94" t="9091" r="16498" b="2"/>
          <a:stretch/>
        </p:blipFill>
        <p:spPr bwMode="auto"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D3A4D8D-CCF8-4547-8125-F7F0285816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8867" y="1678666"/>
            <a:ext cx="4088190" cy="2369093"/>
          </a:xfrm>
        </p:spPr>
        <p:txBody>
          <a:bodyPr>
            <a:normAutofit/>
          </a:bodyPr>
          <a:lstStyle/>
          <a:p>
            <a:r>
              <a:rPr lang="en-US" sz="6000" dirty="0"/>
              <a:t>SELEKSI</a:t>
            </a:r>
            <a:endParaRPr lang="en-ID" sz="6000" dirty="0"/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7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9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1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3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5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7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35174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1F2B4773-3207-44CC-B7AC-892B70498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2B8267CA-A7A5-4E11-9D92-4EAC3DD3E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E83D61B5-C6B4-4A4B-85AD-FEE7A54912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23">
              <a:extLst>
                <a:ext uri="{FF2B5EF4-FFF2-40B4-BE49-F238E27FC236}">
                  <a16:creationId xmlns:a16="http://schemas.microsoft.com/office/drawing/2014/main" id="{A0B67FE4-688F-4497-8BFD-157613A697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5" name="Rectangle 25">
              <a:extLst>
                <a:ext uri="{FF2B5EF4-FFF2-40B4-BE49-F238E27FC236}">
                  <a16:creationId xmlns:a16="http://schemas.microsoft.com/office/drawing/2014/main" id="{3BF5BE1A-9BAC-4581-A82B-FD8FE3159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971E5644-6772-414A-8199-E30BFB02A5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7" name="Rectangle 27">
              <a:extLst>
                <a:ext uri="{FF2B5EF4-FFF2-40B4-BE49-F238E27FC236}">
                  <a16:creationId xmlns:a16="http://schemas.microsoft.com/office/drawing/2014/main" id="{E8246D50-BB0C-408E-93FD-7B8D63A7F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Rectangle 28">
              <a:extLst>
                <a:ext uri="{FF2B5EF4-FFF2-40B4-BE49-F238E27FC236}">
                  <a16:creationId xmlns:a16="http://schemas.microsoft.com/office/drawing/2014/main" id="{AFBC5D22-68C1-44FB-8181-CB84ECAA8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9">
              <a:extLst>
                <a:ext uri="{FF2B5EF4-FFF2-40B4-BE49-F238E27FC236}">
                  <a16:creationId xmlns:a16="http://schemas.microsoft.com/office/drawing/2014/main" id="{FB6D0FCE-FBDB-4655-A1A7-640B1E86B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BC8157DF-FD90-4AD6-B803-3AC0ACD8E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3548B067-9D63-4D21-92EF-CBC9E6338C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5D1E23C-CC02-4921-BE35-C9A6FFD9BD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7334" y="609600"/>
            <a:ext cx="8596668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3600" dirty="0"/>
              <a:t>TINGKAT-TINGKAT SELEKSI</a:t>
            </a:r>
          </a:p>
        </p:txBody>
      </p:sp>
      <p:pic>
        <p:nvPicPr>
          <p:cNvPr id="6146" name="Picture 2" descr="Turnover Karyawan Tinggi? Ini Penyebabnya">
            <a:extLst>
              <a:ext uri="{FF2B5EF4-FFF2-40B4-BE49-F238E27FC236}">
                <a16:creationId xmlns:a16="http://schemas.microsoft.com/office/drawing/2014/main" id="{FE898361-3727-4F3E-B229-DD971950B7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7474" y="2159331"/>
            <a:ext cx="5283289" cy="2034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FFDEA919-D1D1-44F6-8AC0-D097F342E4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6039" y="2160589"/>
            <a:ext cx="4958487" cy="3880773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514350" indent="-514350" algn="l">
              <a:buFont typeface="Wingdings 3" charset="2"/>
              <a:buChar char="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SELEKSI TINGKAT PERTAMA: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mulai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dari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filtering CV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sampai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dinyatakan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diterima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514350" indent="-514350" algn="l">
              <a:buFont typeface="Wingdings 3" charset="2"/>
              <a:buChar char="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SELEKSI TINGKAT KEDUA:</a:t>
            </a:r>
          </a:p>
          <a:p>
            <a:pPr algn="l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Masa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percobaan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bagi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karyawan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tetap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514350" indent="-514350" algn="l">
              <a:buFont typeface="Wingdings 3" charset="2"/>
              <a:buChar char=""/>
            </a:pP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SELEKSI TINGKAT KETIGA:</a:t>
            </a:r>
          </a:p>
          <a:p>
            <a:pPr algn="l"/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Setelah masa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percobaan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seleksi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lagi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prajab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sebelum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karyawan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benar2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dinyatakan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benar-benar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legal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menjadi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karyawan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tetap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perusahaan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atau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instansi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algn="l">
              <a:buFont typeface="Wingdings 3" charset="2"/>
              <a:buChar char=""/>
            </a:pPr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79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10BE40E3-5550-4CDD-B4FD-387C33EBF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71A6B738-E50C-4653-B343-B9D6A5EA27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498768D6-B28C-40A3-B381-39306F5816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23">
              <a:extLst>
                <a:ext uri="{FF2B5EF4-FFF2-40B4-BE49-F238E27FC236}">
                  <a16:creationId xmlns:a16="http://schemas.microsoft.com/office/drawing/2014/main" id="{B27C15B9-7795-4321-AB30-DF1DEF65C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5" name="Rectangle 25">
              <a:extLst>
                <a:ext uri="{FF2B5EF4-FFF2-40B4-BE49-F238E27FC236}">
                  <a16:creationId xmlns:a16="http://schemas.microsoft.com/office/drawing/2014/main" id="{578EC957-1F3F-4C00-B023-C8725C217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3D642632-BBD5-46D6-A91D-9B2BF68219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7" name="Rectangle 27">
              <a:extLst>
                <a:ext uri="{FF2B5EF4-FFF2-40B4-BE49-F238E27FC236}">
                  <a16:creationId xmlns:a16="http://schemas.microsoft.com/office/drawing/2014/main" id="{BF9D518D-AFF5-4DE2-AEE2-0EC15479A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Rectangle 28">
              <a:extLst>
                <a:ext uri="{FF2B5EF4-FFF2-40B4-BE49-F238E27FC236}">
                  <a16:creationId xmlns:a16="http://schemas.microsoft.com/office/drawing/2014/main" id="{14EF979B-B00D-460C-BD56-7EEAFB7E0F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9">
              <a:extLst>
                <a:ext uri="{FF2B5EF4-FFF2-40B4-BE49-F238E27FC236}">
                  <a16:creationId xmlns:a16="http://schemas.microsoft.com/office/drawing/2014/main" id="{3E40F9A1-6B82-400F-9397-26D1D36F1F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2EF7DDF1-FF86-4CA4-B08B-8939557EBD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6D7C1F89-72B2-4FDC-B9E2-04F52D5C5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7170" name="Picture 2" descr="Seleksi Sumber Daya Manusia Kelompok 3 Class 2A - YouTube">
            <a:extLst>
              <a:ext uri="{FF2B5EF4-FFF2-40B4-BE49-F238E27FC236}">
                <a16:creationId xmlns:a16="http://schemas.microsoft.com/office/drawing/2014/main" id="{72D6B4BE-3548-4B36-99F6-F45BB8F083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77" r="16044"/>
          <a:stretch/>
        </p:blipFill>
        <p:spPr bwMode="auto"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46FC495-56B1-4BA4-B330-F419AF2BA1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7333" y="609600"/>
            <a:ext cx="3851123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3600" dirty="0"/>
              <a:t>KENDALA-KENDALA SELEKSI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03CF31-FDC8-42F7-A048-148BC4C229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7333" y="2160589"/>
            <a:ext cx="4954841" cy="4399237"/>
          </a:xfr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514350" indent="-514350" algn="l">
              <a:buFont typeface="Wingdings 3" charset="2"/>
              <a:buChar char=""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Tolok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ukur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standar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ukur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dijadikan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pedoman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untuk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melakukan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seleksi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hanya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berdasarkan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latar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belakang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Pendidikan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saja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sehingga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belum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tentu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calon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karyawan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kompeten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marL="514350" indent="-514350" algn="l">
              <a:buFont typeface="Wingdings 3" charset="2"/>
              <a:buChar char=""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Penyeleksi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bias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dalam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menyeleksi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calon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karyawan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hanya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melihat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penampilan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awal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saja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marL="514350" indent="-514350" algn="l">
              <a:buFont typeface="Wingdings 3" charset="2"/>
              <a:buChar char=""/>
            </a:pP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Pelamar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pada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waktu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seleksi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tentunya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pelamar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menampakkan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sisi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positif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saja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sehingga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tidak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bisa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benar-benar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menentukan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bahwa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pelamar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ini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nantinya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benar-benar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bisa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bekerja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dengan</a:t>
            </a:r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baik</a:t>
            </a:r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buFont typeface="Wingdings 3" charset="2"/>
              <a:buChar char="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64FA5DFF-7FE6-4855-84E6-DFA78EE97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2AFD8CBA-54A3-4363-991B-B9C631BBFA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Rectangle 23">
            <a:extLst>
              <a:ext uri="{FF2B5EF4-FFF2-40B4-BE49-F238E27FC236}">
                <a16:creationId xmlns:a16="http://schemas.microsoft.com/office/drawing/2014/main" id="{3F088236-D655-4F88-B238-E16762358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9" name="Rectangle 25">
            <a:extLst>
              <a:ext uri="{FF2B5EF4-FFF2-40B4-BE49-F238E27FC236}">
                <a16:creationId xmlns:a16="http://schemas.microsoft.com/office/drawing/2014/main" id="{3DAC0C92-199E-475C-9390-119A9B027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1" name="Isosceles Triangle 24">
            <a:extLst>
              <a:ext uri="{FF2B5EF4-FFF2-40B4-BE49-F238E27FC236}">
                <a16:creationId xmlns:a16="http://schemas.microsoft.com/office/drawing/2014/main" id="{C4CFB339-0ED8-4FE2-9EF1-6D1375B849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3" name="Rectangle 27">
            <a:extLst>
              <a:ext uri="{FF2B5EF4-FFF2-40B4-BE49-F238E27FC236}">
                <a16:creationId xmlns:a16="http://schemas.microsoft.com/office/drawing/2014/main" id="{31896C80-2069-4431-9C19-83B91373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5" name="Rectangle 28">
            <a:extLst>
              <a:ext uri="{FF2B5EF4-FFF2-40B4-BE49-F238E27FC236}">
                <a16:creationId xmlns:a16="http://schemas.microsoft.com/office/drawing/2014/main" id="{BF120A21-0841-4823-B0C4-28AEBCEF9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7" name="Rectangle 29">
            <a:extLst>
              <a:ext uri="{FF2B5EF4-FFF2-40B4-BE49-F238E27FC236}">
                <a16:creationId xmlns:a16="http://schemas.microsoft.com/office/drawing/2014/main" id="{DBB05BAE-BBD3-4289-899F-A6851503C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9" name="Isosceles Triangle 29">
            <a:extLst>
              <a:ext uri="{FF2B5EF4-FFF2-40B4-BE49-F238E27FC236}">
                <a16:creationId xmlns:a16="http://schemas.microsoft.com/office/drawing/2014/main" id="{9874D11C-36F5-4BBE-A490-019A54E95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87287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ENGUMUMAN HASIL SELEKSI TULIS PENERIMAAN GURU DAN KARYAWAN JANUARI 2019">
            <a:extLst>
              <a:ext uri="{FF2B5EF4-FFF2-40B4-BE49-F238E27FC236}">
                <a16:creationId xmlns:a16="http://schemas.microsoft.com/office/drawing/2014/main" id="{15F92915-1831-4DAD-A609-2645E7B779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871303" y="1189547"/>
            <a:ext cx="3765692" cy="4465231"/>
          </a:xfrm>
          <a:custGeom>
            <a:avLst/>
            <a:gdLst/>
            <a:ahLst/>
            <a:cxnLst/>
            <a:rect l="l" t="t" r="r" b="b"/>
            <a:pathLst>
              <a:path w="5394960" h="6858000">
                <a:moveTo>
                  <a:pt x="842596" y="0"/>
                </a:moveTo>
                <a:lnTo>
                  <a:pt x="5394960" y="0"/>
                </a:lnTo>
                <a:lnTo>
                  <a:pt x="5394960" y="21851"/>
                </a:lnTo>
                <a:lnTo>
                  <a:pt x="4365943" y="6858000"/>
                </a:lnTo>
                <a:lnTo>
                  <a:pt x="0" y="6858000"/>
                </a:lnTo>
                <a:lnTo>
                  <a:pt x="0" y="5666154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AD75C932-C044-4F07-9A22-94E1DBEC63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7035" y="874643"/>
            <a:ext cx="4299666" cy="5035827"/>
          </a:xfrm>
        </p:spPr>
        <p:txBody>
          <a:bodyPr>
            <a:normAutofit lnSpcReduction="10000"/>
          </a:bodyPr>
          <a:lstStyle/>
          <a:p>
            <a:pPr algn="l">
              <a:lnSpc>
                <a:spcPct val="90000"/>
              </a:lnSpc>
            </a:pPr>
            <a:r>
              <a:rPr lang="en-US" sz="2400" dirty="0" err="1">
                <a:solidFill>
                  <a:schemeClr val="tx1"/>
                </a:solidFill>
              </a:rPr>
              <a:t>Seleksi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  <a:p>
            <a:pPr algn="l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“ </a:t>
            </a:r>
            <a:r>
              <a:rPr lang="en-US" sz="2400" dirty="0" err="1">
                <a:solidFill>
                  <a:schemeClr val="tx1"/>
                </a:solidFill>
              </a:rPr>
              <a:t>Kegiatan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pemilihan</a:t>
            </a:r>
            <a:r>
              <a:rPr lang="en-US" sz="2400" dirty="0">
                <a:solidFill>
                  <a:schemeClr val="tx1"/>
                </a:solidFill>
              </a:rPr>
              <a:t> dan </a:t>
            </a:r>
            <a:r>
              <a:rPr lang="en-US" sz="2400" dirty="0" err="1">
                <a:solidFill>
                  <a:schemeClr val="tx1"/>
                </a:solidFill>
              </a:rPr>
              <a:t>penentuan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pelamar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diterima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atau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ditolak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menjadi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karyawan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perusahaan</a:t>
            </a:r>
            <a:r>
              <a:rPr lang="en-US" sz="2400" dirty="0">
                <a:solidFill>
                  <a:schemeClr val="tx1"/>
                </a:solidFill>
              </a:rPr>
              <a:t>”.</a:t>
            </a:r>
          </a:p>
          <a:p>
            <a:pPr algn="l">
              <a:lnSpc>
                <a:spcPct val="90000"/>
              </a:lnSpc>
            </a:pPr>
            <a:endParaRPr lang="en-US" sz="2400" dirty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Dasar </a:t>
            </a:r>
            <a:r>
              <a:rPr lang="en-US" sz="2400" dirty="0" err="1">
                <a:solidFill>
                  <a:schemeClr val="tx1"/>
                </a:solidFill>
              </a:rPr>
              <a:t>seleksi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  <a:p>
            <a:pPr marL="514350" indent="-514350" algn="l">
              <a:lnSpc>
                <a:spcPct val="90000"/>
              </a:lnSpc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Kebijakan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perburuhan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pemerintah</a:t>
            </a:r>
            <a:endParaRPr lang="en-US" sz="2400" dirty="0">
              <a:solidFill>
                <a:schemeClr val="tx1"/>
              </a:solidFill>
            </a:endParaRPr>
          </a:p>
          <a:p>
            <a:pPr marL="514350" indent="-514350" algn="l">
              <a:lnSpc>
                <a:spcPct val="90000"/>
              </a:lnSpc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Job </a:t>
            </a:r>
            <a:r>
              <a:rPr lang="en-US" sz="2400" dirty="0" err="1">
                <a:solidFill>
                  <a:schemeClr val="tx1"/>
                </a:solidFill>
              </a:rPr>
              <a:t>spesifikasi</a:t>
            </a:r>
            <a:endParaRPr lang="en-US" sz="2400" dirty="0">
              <a:solidFill>
                <a:schemeClr val="tx1"/>
              </a:solidFill>
            </a:endParaRPr>
          </a:p>
          <a:p>
            <a:pPr marL="514350" indent="-514350" algn="l">
              <a:lnSpc>
                <a:spcPct val="90000"/>
              </a:lnSpc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Etika </a:t>
            </a:r>
            <a:r>
              <a:rPr lang="en-US" sz="2400" dirty="0" err="1">
                <a:solidFill>
                  <a:schemeClr val="tx1"/>
                </a:solidFill>
              </a:rPr>
              <a:t>sosial</a:t>
            </a:r>
            <a:endParaRPr lang="en-US" sz="2400" dirty="0">
              <a:solidFill>
                <a:schemeClr val="tx1"/>
              </a:solidFill>
            </a:endParaRPr>
          </a:p>
          <a:p>
            <a:pPr marL="514350" indent="-514350" algn="l">
              <a:lnSpc>
                <a:spcPct val="90000"/>
              </a:lnSpc>
              <a:buAutoNum type="arabicPeriod"/>
            </a:pPr>
            <a:r>
              <a:rPr lang="en-US" sz="2400" dirty="0" err="1">
                <a:solidFill>
                  <a:schemeClr val="tx1"/>
                </a:solidFill>
              </a:rPr>
              <a:t>Ekonomis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rasional</a:t>
            </a:r>
            <a:endParaRPr lang="en-US" sz="2400" dirty="0">
              <a:solidFill>
                <a:schemeClr val="tx1"/>
              </a:solidFill>
            </a:endParaRPr>
          </a:p>
          <a:p>
            <a:pPr algn="l">
              <a:lnSpc>
                <a:spcPct val="90000"/>
              </a:lnSpc>
            </a:pPr>
            <a:endParaRPr lang="en-ID" sz="500" dirty="0"/>
          </a:p>
        </p:txBody>
      </p:sp>
      <p:sp>
        <p:nvSpPr>
          <p:cNvPr id="2054" name="Isosceles Triangle 70">
            <a:extLst>
              <a:ext uri="{FF2B5EF4-FFF2-40B4-BE49-F238E27FC236}">
                <a16:creationId xmlns:a16="http://schemas.microsoft.com/office/drawing/2014/main" id="{5A7802B6-FF37-40CF-A7E2-6F2A0D9A9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2" name="Isosceles Triangle 70">
            <a:extLst>
              <a:ext uri="{FF2B5EF4-FFF2-40B4-BE49-F238E27FC236}">
                <a16:creationId xmlns:a16="http://schemas.microsoft.com/office/drawing/2014/main" id="{5A7802B6-FF37-40CF-A7E2-6F2A0D9A9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7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9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1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3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5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7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23212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8" name="Group 70">
            <a:extLst>
              <a:ext uri="{FF2B5EF4-FFF2-40B4-BE49-F238E27FC236}">
                <a16:creationId xmlns:a16="http://schemas.microsoft.com/office/drawing/2014/main" id="{10BE40E3-5550-4CDD-B4FD-387C33EBF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71A6B738-E50C-4653-B343-B9D6A5EA27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498768D6-B28C-40A3-B381-39306F5816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23">
              <a:extLst>
                <a:ext uri="{FF2B5EF4-FFF2-40B4-BE49-F238E27FC236}">
                  <a16:creationId xmlns:a16="http://schemas.microsoft.com/office/drawing/2014/main" id="{B27C15B9-7795-4321-AB30-DF1DEF65C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5" name="Rectangle 25">
              <a:extLst>
                <a:ext uri="{FF2B5EF4-FFF2-40B4-BE49-F238E27FC236}">
                  <a16:creationId xmlns:a16="http://schemas.microsoft.com/office/drawing/2014/main" id="{578EC957-1F3F-4C00-B023-C8725C217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3D642632-BBD5-46D6-A91D-9B2BF68219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7" name="Rectangle 27">
              <a:extLst>
                <a:ext uri="{FF2B5EF4-FFF2-40B4-BE49-F238E27FC236}">
                  <a16:creationId xmlns:a16="http://schemas.microsoft.com/office/drawing/2014/main" id="{BF9D518D-AFF5-4DE2-AEE2-0EC15479A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Rectangle 28">
              <a:extLst>
                <a:ext uri="{FF2B5EF4-FFF2-40B4-BE49-F238E27FC236}">
                  <a16:creationId xmlns:a16="http://schemas.microsoft.com/office/drawing/2014/main" id="{14EF979B-B00D-460C-BD56-7EEAFB7E0F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9">
              <a:extLst>
                <a:ext uri="{FF2B5EF4-FFF2-40B4-BE49-F238E27FC236}">
                  <a16:creationId xmlns:a16="http://schemas.microsoft.com/office/drawing/2014/main" id="{3E40F9A1-6B82-400F-9397-26D1D36F1F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2EF7DDF1-FF86-4CA4-B08B-8939557EBD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6D7C1F89-72B2-4FDC-B9E2-04F52D5C5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1026" name="Picture 2" descr="Gudanglowongan.com. Proposal Penawaran Kerjasama - PDF Download Gratis">
            <a:extLst>
              <a:ext uri="{FF2B5EF4-FFF2-40B4-BE49-F238E27FC236}">
                <a16:creationId xmlns:a16="http://schemas.microsoft.com/office/drawing/2014/main" id="{9F6DA4F1-2A3B-4465-8B26-DC31A5D4226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08" r="15326"/>
          <a:stretch/>
        </p:blipFill>
        <p:spPr bwMode="auto"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10488A7-5E1E-49CF-B647-A9D343BA1C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8672" y="228969"/>
            <a:ext cx="3851123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3600" dirty="0"/>
              <a:t>DASAR SELEKSI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31E177-C4CD-4862-B65F-FF0F1E23FE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8734" y="967410"/>
            <a:ext cx="5183440" cy="5001222"/>
          </a:xfrm>
        </p:spPr>
        <p:txBody>
          <a:bodyPr vert="horz" lIns="91440" tIns="45720" rIns="91440" bIns="45720" rtlCol="0">
            <a:noAutofit/>
          </a:bodyPr>
          <a:lstStyle/>
          <a:p>
            <a:pPr algn="l">
              <a:lnSpc>
                <a:spcPct val="90000"/>
              </a:lnSpc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Kebijakan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perburuhan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pemerintah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</a:t>
            </a:r>
          </a:p>
          <a:p>
            <a:pPr algn="l">
              <a:lnSpc>
                <a:spcPct val="90000"/>
              </a:lnSpc>
              <a:buFont typeface="Wingdings 3" charset="2"/>
              <a:buChar char=""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Maksudnya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 Perusahaan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dalam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melakukan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seleksi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pada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calon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karyawan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harus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memperhatikan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peraturan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sudah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ditetapkan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oleh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pemerintah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Misalnya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pemerintah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melarang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unsur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SARA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dalam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seleksi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sehingga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perusahaan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dalam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menyeleksi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calon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karyawan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tidak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unsur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SARA, yang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diterima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tidak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hanya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karena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calon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karyawan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sesuku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atau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seagama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tetapi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karena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kompetensinya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sesuai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kebutuhan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perusahaan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algn="l">
              <a:lnSpc>
                <a:spcPct val="90000"/>
              </a:lnSpc>
              <a:buFont typeface="Wingdings 3" charset="2"/>
              <a:buChar char="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 Job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spesifikasi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lnSpc>
                <a:spcPct val="90000"/>
              </a:lnSpc>
              <a:buFont typeface="Wingdings 3" charset="2"/>
              <a:buChar char=""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Maksudnya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perusahaan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dalam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melakukan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seleksi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berpedoman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pada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syarat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minimal yang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harus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dimiliki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calon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karyawan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untuk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menduduki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suatu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jabatan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atau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melakukan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suatu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pekerjaan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diinginkan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oleh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perusahaan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  <p:cxnSp>
        <p:nvCxnSpPr>
          <p:cNvPr id="1029" name="Straight Connector 82">
            <a:extLst>
              <a:ext uri="{FF2B5EF4-FFF2-40B4-BE49-F238E27FC236}">
                <a16:creationId xmlns:a16="http://schemas.microsoft.com/office/drawing/2014/main" id="{64FA5DFF-7FE6-4855-84E6-DFA78EE97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0" name="Straight Connector 84">
            <a:extLst>
              <a:ext uri="{FF2B5EF4-FFF2-40B4-BE49-F238E27FC236}">
                <a16:creationId xmlns:a16="http://schemas.microsoft.com/office/drawing/2014/main" id="{2AFD8CBA-54A3-4363-991B-B9C631BBFA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1" name="Rectangle 23">
            <a:extLst>
              <a:ext uri="{FF2B5EF4-FFF2-40B4-BE49-F238E27FC236}">
                <a16:creationId xmlns:a16="http://schemas.microsoft.com/office/drawing/2014/main" id="{3F088236-D655-4F88-B238-E16762358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2" name="Rectangle 25">
            <a:extLst>
              <a:ext uri="{FF2B5EF4-FFF2-40B4-BE49-F238E27FC236}">
                <a16:creationId xmlns:a16="http://schemas.microsoft.com/office/drawing/2014/main" id="{3DAC0C92-199E-475C-9390-119A9B027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3" name="Isosceles Triangle 24">
            <a:extLst>
              <a:ext uri="{FF2B5EF4-FFF2-40B4-BE49-F238E27FC236}">
                <a16:creationId xmlns:a16="http://schemas.microsoft.com/office/drawing/2014/main" id="{C4CFB339-0ED8-4FE2-9EF1-6D1375B849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4" name="Rectangle 27">
            <a:extLst>
              <a:ext uri="{FF2B5EF4-FFF2-40B4-BE49-F238E27FC236}">
                <a16:creationId xmlns:a16="http://schemas.microsoft.com/office/drawing/2014/main" id="{31896C80-2069-4431-9C19-83B91373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5" name="Rectangle 28">
            <a:extLst>
              <a:ext uri="{FF2B5EF4-FFF2-40B4-BE49-F238E27FC236}">
                <a16:creationId xmlns:a16="http://schemas.microsoft.com/office/drawing/2014/main" id="{BF120A21-0841-4823-B0C4-28AEBCEF9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6" name="Rectangle 29">
            <a:extLst>
              <a:ext uri="{FF2B5EF4-FFF2-40B4-BE49-F238E27FC236}">
                <a16:creationId xmlns:a16="http://schemas.microsoft.com/office/drawing/2014/main" id="{DBB05BAE-BBD3-4289-899F-A6851503C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7" name="Isosceles Triangle 29">
            <a:extLst>
              <a:ext uri="{FF2B5EF4-FFF2-40B4-BE49-F238E27FC236}">
                <a16:creationId xmlns:a16="http://schemas.microsoft.com/office/drawing/2014/main" id="{9874D11C-36F5-4BBE-A490-019A54E95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0843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10BE40E3-5550-4CDD-B4FD-387C33EBF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71A6B738-E50C-4653-B343-B9D6A5EA27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498768D6-B28C-40A3-B381-39306F5816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23">
              <a:extLst>
                <a:ext uri="{FF2B5EF4-FFF2-40B4-BE49-F238E27FC236}">
                  <a16:creationId xmlns:a16="http://schemas.microsoft.com/office/drawing/2014/main" id="{B27C15B9-7795-4321-AB30-DF1DEF65C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5" name="Rectangle 25">
              <a:extLst>
                <a:ext uri="{FF2B5EF4-FFF2-40B4-BE49-F238E27FC236}">
                  <a16:creationId xmlns:a16="http://schemas.microsoft.com/office/drawing/2014/main" id="{578EC957-1F3F-4C00-B023-C8725C217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3D642632-BBD5-46D6-A91D-9B2BF68219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7" name="Rectangle 27">
              <a:extLst>
                <a:ext uri="{FF2B5EF4-FFF2-40B4-BE49-F238E27FC236}">
                  <a16:creationId xmlns:a16="http://schemas.microsoft.com/office/drawing/2014/main" id="{BF9D518D-AFF5-4DE2-AEE2-0EC15479A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Rectangle 28">
              <a:extLst>
                <a:ext uri="{FF2B5EF4-FFF2-40B4-BE49-F238E27FC236}">
                  <a16:creationId xmlns:a16="http://schemas.microsoft.com/office/drawing/2014/main" id="{14EF979B-B00D-460C-BD56-7EEAFB7E0F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9">
              <a:extLst>
                <a:ext uri="{FF2B5EF4-FFF2-40B4-BE49-F238E27FC236}">
                  <a16:creationId xmlns:a16="http://schemas.microsoft.com/office/drawing/2014/main" id="{3E40F9A1-6B82-400F-9397-26D1D36F1F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2EF7DDF1-FF86-4CA4-B08B-8939557EBD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6D7C1F89-72B2-4FDC-B9E2-04F52D5C50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2050" name="Picture 2" descr="Perbedaan Rekrutmen VS Seleksi Dalam Pengadaan Tenaga Kerja">
            <a:extLst>
              <a:ext uri="{FF2B5EF4-FFF2-40B4-BE49-F238E27FC236}">
                <a16:creationId xmlns:a16="http://schemas.microsoft.com/office/drawing/2014/main" id="{DE09BD67-213E-415A-84A9-5A5BACB146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79" r="12247"/>
          <a:stretch/>
        </p:blipFill>
        <p:spPr bwMode="auto"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B43DFD-9D2E-475D-83A8-0C460BEF1B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7333" y="117013"/>
            <a:ext cx="3851123" cy="92990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3600" dirty="0"/>
              <a:t>DASAR SELEKSI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D0E634-0356-41CF-A134-E43A8E7473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878" y="1163937"/>
            <a:ext cx="4763558" cy="5694064"/>
          </a:xfrm>
        </p:spPr>
        <p:txBody>
          <a:bodyPr vert="horz" lIns="91440" tIns="45720" rIns="91440" bIns="45720" rtlCol="0">
            <a:normAutofit/>
          </a:bodyPr>
          <a:lstStyle/>
          <a:p>
            <a:pPr algn="l">
              <a:lnSpc>
                <a:spcPct val="90000"/>
              </a:lnSpc>
              <a:buFont typeface="Wingdings 3" charset="2"/>
              <a:buChar char=""/>
            </a:pPr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Etika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Sosial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lnSpc>
                <a:spcPct val="90000"/>
              </a:lnSpc>
              <a:buFont typeface="Wingdings 3" charset="2"/>
              <a:buChar char=""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Maksudnya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dalam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melakukan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seleksi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harus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mempertimbangkan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etika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berlaku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misalnya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dalam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proses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wawancara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kerja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pertanyaan-pertanyaan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diajukan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tidak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boleh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menyangkut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hal-hal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tidak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pantas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dari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sisi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etika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yang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berlaku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di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masyarakat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algn="l">
              <a:lnSpc>
                <a:spcPct val="90000"/>
              </a:lnSpc>
              <a:buFont typeface="Wingdings 3" charset="2"/>
              <a:buChar char="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4.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Ekonomis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Rasional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>
              <a:lnSpc>
                <a:spcPct val="90000"/>
              </a:lnSpc>
              <a:buFont typeface="Wingdings 3" charset="2"/>
              <a:buChar char=""/>
            </a:pP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Maksudnya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dalam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melakukan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seleksi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perusahaan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harus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memperhatikan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berapa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dana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perusahaan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untuk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membayar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karyawan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sehingga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jumlah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karyawan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yang di recruit, dan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berapa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kompensasinya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sudah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di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negosiasikan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dengan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calon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karyawan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pada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waktu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seleksi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64FA5DFF-7FE6-4855-84E6-DFA78EE97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2AFD8CBA-54A3-4363-991B-B9C631BBFA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7" name="Rectangle 23">
            <a:extLst>
              <a:ext uri="{FF2B5EF4-FFF2-40B4-BE49-F238E27FC236}">
                <a16:creationId xmlns:a16="http://schemas.microsoft.com/office/drawing/2014/main" id="{3F088236-D655-4F88-B238-E16762358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9" name="Rectangle 25">
            <a:extLst>
              <a:ext uri="{FF2B5EF4-FFF2-40B4-BE49-F238E27FC236}">
                <a16:creationId xmlns:a16="http://schemas.microsoft.com/office/drawing/2014/main" id="{3DAC0C92-199E-475C-9390-119A9B0272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1" name="Isosceles Triangle 24">
            <a:extLst>
              <a:ext uri="{FF2B5EF4-FFF2-40B4-BE49-F238E27FC236}">
                <a16:creationId xmlns:a16="http://schemas.microsoft.com/office/drawing/2014/main" id="{C4CFB339-0ED8-4FE2-9EF1-6D1375B849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3" name="Rectangle 27">
            <a:extLst>
              <a:ext uri="{FF2B5EF4-FFF2-40B4-BE49-F238E27FC236}">
                <a16:creationId xmlns:a16="http://schemas.microsoft.com/office/drawing/2014/main" id="{31896C80-2069-4431-9C19-83B9137344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5" name="Rectangle 28">
            <a:extLst>
              <a:ext uri="{FF2B5EF4-FFF2-40B4-BE49-F238E27FC236}">
                <a16:creationId xmlns:a16="http://schemas.microsoft.com/office/drawing/2014/main" id="{BF120A21-0841-4823-B0C4-28AEBCEF9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7" name="Rectangle 29">
            <a:extLst>
              <a:ext uri="{FF2B5EF4-FFF2-40B4-BE49-F238E27FC236}">
                <a16:creationId xmlns:a16="http://schemas.microsoft.com/office/drawing/2014/main" id="{DBB05BAE-BBD3-4289-899F-A6851503C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9" name="Isosceles Triangle 29">
            <a:extLst>
              <a:ext uri="{FF2B5EF4-FFF2-40B4-BE49-F238E27FC236}">
                <a16:creationId xmlns:a16="http://schemas.microsoft.com/office/drawing/2014/main" id="{9874D11C-36F5-4BBE-A490-019A54E95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40051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EPERSIAPKAN DIRI DALAM PROSES REKRUTMEN DAN SELEKSi KARYAWAN : Bye Bye  GUGUP!!! ~ Move On Psikologi UP45">
            <a:extLst>
              <a:ext uri="{FF2B5EF4-FFF2-40B4-BE49-F238E27FC236}">
                <a16:creationId xmlns:a16="http://schemas.microsoft.com/office/drawing/2014/main" id="{811A6639-B7A6-4A2F-937F-A8074237B2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59" r="445" b="-1"/>
          <a:stretch/>
        </p:blipFill>
        <p:spPr bwMode="auto"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7AE964A-9416-4568-967C-4009917370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500" y="220926"/>
            <a:ext cx="4088190" cy="1197057"/>
          </a:xfrm>
        </p:spPr>
        <p:txBody>
          <a:bodyPr>
            <a:normAutofit/>
          </a:bodyPr>
          <a:lstStyle/>
          <a:p>
            <a:r>
              <a:rPr lang="en-US" sz="4800" dirty="0"/>
              <a:t>CARA SELEKSI</a:t>
            </a:r>
            <a:endParaRPr lang="en-ID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F06215-2ECF-4AF9-B440-6719B37AEC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0859" y="2063005"/>
            <a:ext cx="4501958" cy="3012578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Non </a:t>
            </a:r>
            <a:r>
              <a:rPr lang="en-US" sz="2400" dirty="0" err="1">
                <a:solidFill>
                  <a:schemeClr val="tx1"/>
                </a:solidFill>
              </a:rPr>
              <a:t>ilmiah</a:t>
            </a:r>
            <a:r>
              <a:rPr lang="en-US" sz="2400" dirty="0" err="1">
                <a:solidFill>
                  <a:schemeClr val="tx1"/>
                </a:solidFill>
                <a:latin typeface="Lucida Console"/>
              </a:rPr>
              <a:t>→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seleksi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didasarkan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kriteria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spesifikasi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kebutuhan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nyata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pekerjaan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didasarkan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perkiraan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saja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Ilmiah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endParaRPr lang="en-ID" sz="1200" dirty="0"/>
          </a:p>
        </p:txBody>
      </p: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7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9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1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3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5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7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79589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405AA-492C-485A-83D7-3BEF6F3BDD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4856" y="1261331"/>
            <a:ext cx="2837109" cy="1389104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4200" dirty="0"/>
              <a:t>SISTEM DAN PROSEDUR SELEKSI</a:t>
            </a:r>
            <a:br>
              <a:rPr lang="en-US" sz="4200" dirty="0"/>
            </a:br>
            <a:endParaRPr lang="en-ID" sz="4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A2F1BA-352F-4FD6-9075-805BD9E9A5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00392" y="2650436"/>
            <a:ext cx="4759156" cy="2946234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400" dirty="0" err="1">
                <a:solidFill>
                  <a:schemeClr val="tx1"/>
                </a:solidFill>
              </a:rPr>
              <a:t>Succesive</a:t>
            </a:r>
            <a:r>
              <a:rPr lang="en-US" sz="2400" dirty="0">
                <a:solidFill>
                  <a:schemeClr val="tx1"/>
                </a:solidFill>
              </a:rPr>
              <a:t> – Hurdles</a:t>
            </a:r>
            <a:r>
              <a:rPr lang="en-US" sz="2400" dirty="0">
                <a:solidFill>
                  <a:schemeClr val="tx1"/>
                </a:solidFill>
                <a:latin typeface="Lucida Console"/>
              </a:rPr>
              <a:t>→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sistem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seleksi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dilaksanakan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didasarkan</a:t>
            </a:r>
            <a:r>
              <a:rPr lang="en-US" sz="2400" dirty="0">
                <a:solidFill>
                  <a:schemeClr val="tx1"/>
                </a:solidFill>
              </a:rPr>
              <a:t> testing (system </a:t>
            </a:r>
            <a:r>
              <a:rPr lang="en-US" sz="2400" dirty="0" err="1">
                <a:solidFill>
                  <a:schemeClr val="tx1"/>
                </a:solidFill>
              </a:rPr>
              <a:t>gugur</a:t>
            </a:r>
            <a:r>
              <a:rPr lang="en-US" sz="2400" dirty="0">
                <a:solidFill>
                  <a:schemeClr val="tx1"/>
                </a:solidFill>
              </a:rPr>
              <a:t>)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v"/>
            </a:pPr>
            <a:r>
              <a:rPr lang="en-US" sz="2400" dirty="0">
                <a:solidFill>
                  <a:schemeClr val="tx1"/>
                </a:solidFill>
              </a:rPr>
              <a:t> Compensatory - Approach</a:t>
            </a:r>
            <a:r>
              <a:rPr lang="en-US" sz="2400" dirty="0">
                <a:solidFill>
                  <a:schemeClr val="tx1"/>
                </a:solidFill>
                <a:latin typeface="Lucida Console"/>
              </a:rPr>
              <a:t>→ </a:t>
            </a:r>
            <a:r>
              <a:rPr lang="en-US" sz="2400" dirty="0" err="1">
                <a:solidFill>
                  <a:schemeClr val="tx1"/>
                </a:solidFill>
              </a:rPr>
              <a:t>sistem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seleksi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dilaksanakan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cara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pelamar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mengikuti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seluruh</a:t>
            </a:r>
            <a:r>
              <a:rPr lang="en-US" sz="2400" dirty="0">
                <a:solidFill>
                  <a:schemeClr val="tx1"/>
                </a:solidFill>
              </a:rPr>
              <a:t> testing</a:t>
            </a:r>
          </a:p>
          <a:p>
            <a:pPr>
              <a:lnSpc>
                <a:spcPct val="90000"/>
              </a:lnSpc>
            </a:pPr>
            <a:endParaRPr lang="en-ID" sz="1400" dirty="0"/>
          </a:p>
        </p:txBody>
      </p:sp>
      <p:pic>
        <p:nvPicPr>
          <p:cNvPr id="4098" name="Picture 2" descr="rekrutmen MSDM – Rofiki Fahim">
            <a:extLst>
              <a:ext uri="{FF2B5EF4-FFF2-40B4-BE49-F238E27FC236}">
                <a16:creationId xmlns:a16="http://schemas.microsoft.com/office/drawing/2014/main" id="{35E44D22-62C1-4225-A2F0-59352945DC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5" r="18432" b="-1"/>
          <a:stretch/>
        </p:blipFill>
        <p:spPr bwMode="auto">
          <a:xfrm>
            <a:off x="888603" y="1261330"/>
            <a:ext cx="4973212" cy="4335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9140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1F2B4773-3207-44CC-B7AC-892B70498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2B8267CA-A7A5-4E11-9D92-4EAC3DD3E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E83D61B5-C6B4-4A4B-85AD-FEE7A54912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23">
              <a:extLst>
                <a:ext uri="{FF2B5EF4-FFF2-40B4-BE49-F238E27FC236}">
                  <a16:creationId xmlns:a16="http://schemas.microsoft.com/office/drawing/2014/main" id="{A0B67FE4-688F-4497-8BFD-157613A697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5" name="Rectangle 25">
              <a:extLst>
                <a:ext uri="{FF2B5EF4-FFF2-40B4-BE49-F238E27FC236}">
                  <a16:creationId xmlns:a16="http://schemas.microsoft.com/office/drawing/2014/main" id="{3BF5BE1A-9BAC-4581-A82B-FD8FE3159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971E5644-6772-414A-8199-E30BFB02A5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7" name="Rectangle 27">
              <a:extLst>
                <a:ext uri="{FF2B5EF4-FFF2-40B4-BE49-F238E27FC236}">
                  <a16:creationId xmlns:a16="http://schemas.microsoft.com/office/drawing/2014/main" id="{E8246D50-BB0C-408E-93FD-7B8D63A7F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Rectangle 28">
              <a:extLst>
                <a:ext uri="{FF2B5EF4-FFF2-40B4-BE49-F238E27FC236}">
                  <a16:creationId xmlns:a16="http://schemas.microsoft.com/office/drawing/2014/main" id="{AFBC5D22-68C1-44FB-8181-CB84ECAA8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9">
              <a:extLst>
                <a:ext uri="{FF2B5EF4-FFF2-40B4-BE49-F238E27FC236}">
                  <a16:creationId xmlns:a16="http://schemas.microsoft.com/office/drawing/2014/main" id="{FB6D0FCE-FBDB-4655-A1A7-640B1E86B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BC8157DF-FD90-4AD6-B803-3AC0ACD8E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3548B067-9D63-4D21-92EF-CBC9E6338C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83" name="Rectangle 82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7" name="Isosceles Triangle 86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FE0AB5-C813-4F7E-BB6B-846BB9F786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754" y="643467"/>
            <a:ext cx="4203045" cy="137560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600" dirty="0">
                <a:solidFill>
                  <a:schemeClr val="bg1"/>
                </a:solidFill>
              </a:rPr>
              <a:t>LANGKAH-LANGKAH SELEKSI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8F06A0-D86F-4B28-86C2-A7359907DA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754" y="2160590"/>
            <a:ext cx="3973943" cy="3440110"/>
          </a:xfrm>
        </p:spPr>
        <p:txBody>
          <a:bodyPr vert="horz" lIns="91440" tIns="45720" rIns="91440" bIns="45720" rtlCol="0">
            <a:normAutofit/>
          </a:bodyPr>
          <a:lstStyle/>
          <a:p>
            <a:pPr marL="514350" indent="-514350" algn="l">
              <a:buFont typeface="Wingdings 3" charset="2"/>
              <a:buChar char=""/>
            </a:pPr>
            <a:r>
              <a:rPr lang="en-US" sz="1700" dirty="0" err="1">
                <a:solidFill>
                  <a:schemeClr val="bg1"/>
                </a:solidFill>
              </a:rPr>
              <a:t>Seleksi</a:t>
            </a:r>
            <a:r>
              <a:rPr lang="en-US" sz="1700" dirty="0">
                <a:solidFill>
                  <a:schemeClr val="bg1"/>
                </a:solidFill>
              </a:rPr>
              <a:t> </a:t>
            </a:r>
            <a:r>
              <a:rPr lang="en-US" sz="1700" dirty="0" err="1">
                <a:solidFill>
                  <a:schemeClr val="bg1"/>
                </a:solidFill>
              </a:rPr>
              <a:t>surat</a:t>
            </a:r>
            <a:r>
              <a:rPr lang="en-US" sz="1700" dirty="0">
                <a:solidFill>
                  <a:schemeClr val="bg1"/>
                </a:solidFill>
              </a:rPr>
              <a:t> </a:t>
            </a:r>
            <a:r>
              <a:rPr lang="en-US" sz="1700" dirty="0" err="1">
                <a:solidFill>
                  <a:schemeClr val="bg1"/>
                </a:solidFill>
              </a:rPr>
              <a:t>lamaran</a:t>
            </a:r>
            <a:endParaRPr lang="en-US" sz="1700" dirty="0">
              <a:solidFill>
                <a:schemeClr val="bg1"/>
              </a:solidFill>
            </a:endParaRPr>
          </a:p>
          <a:p>
            <a:pPr marL="514350" indent="-514350" algn="l">
              <a:buFont typeface="Wingdings 3" charset="2"/>
              <a:buChar char=""/>
            </a:pPr>
            <a:r>
              <a:rPr lang="en-US" sz="1700" dirty="0" err="1">
                <a:solidFill>
                  <a:schemeClr val="bg1"/>
                </a:solidFill>
              </a:rPr>
              <a:t>Pengisian</a:t>
            </a:r>
            <a:r>
              <a:rPr lang="en-US" sz="1700" dirty="0">
                <a:solidFill>
                  <a:schemeClr val="bg1"/>
                </a:solidFill>
              </a:rPr>
              <a:t> </a:t>
            </a:r>
            <a:r>
              <a:rPr lang="en-US" sz="1700" dirty="0" err="1">
                <a:solidFill>
                  <a:schemeClr val="bg1"/>
                </a:solidFill>
              </a:rPr>
              <a:t>blanko</a:t>
            </a:r>
            <a:r>
              <a:rPr lang="en-US" sz="1700" dirty="0">
                <a:solidFill>
                  <a:schemeClr val="bg1"/>
                </a:solidFill>
              </a:rPr>
              <a:t> </a:t>
            </a:r>
            <a:r>
              <a:rPr lang="en-US" sz="1700" dirty="0" err="1">
                <a:solidFill>
                  <a:schemeClr val="bg1"/>
                </a:solidFill>
              </a:rPr>
              <a:t>lamaran</a:t>
            </a:r>
            <a:endParaRPr lang="en-US" sz="1700" dirty="0">
              <a:solidFill>
                <a:schemeClr val="bg1"/>
              </a:solidFill>
            </a:endParaRPr>
          </a:p>
          <a:p>
            <a:pPr marL="514350" indent="-514350" algn="l">
              <a:buFont typeface="Wingdings 3" charset="2"/>
              <a:buChar char=""/>
            </a:pPr>
            <a:r>
              <a:rPr lang="en-US" sz="1700" dirty="0" err="1">
                <a:solidFill>
                  <a:schemeClr val="bg1"/>
                </a:solidFill>
              </a:rPr>
              <a:t>Pemeriksaan</a:t>
            </a:r>
            <a:r>
              <a:rPr lang="en-US" sz="1700" dirty="0">
                <a:solidFill>
                  <a:schemeClr val="bg1"/>
                </a:solidFill>
              </a:rPr>
              <a:t> </a:t>
            </a:r>
            <a:r>
              <a:rPr lang="en-US" sz="1700" dirty="0" err="1">
                <a:solidFill>
                  <a:schemeClr val="bg1"/>
                </a:solidFill>
              </a:rPr>
              <a:t>referensi</a:t>
            </a:r>
            <a:endParaRPr lang="en-US" sz="1700" dirty="0">
              <a:solidFill>
                <a:schemeClr val="bg1"/>
              </a:solidFill>
            </a:endParaRPr>
          </a:p>
          <a:p>
            <a:pPr marL="514350" indent="-514350" algn="l">
              <a:buFont typeface="Wingdings 3" charset="2"/>
              <a:buChar char=""/>
            </a:pPr>
            <a:r>
              <a:rPr lang="en-US" sz="1700" dirty="0" err="1">
                <a:solidFill>
                  <a:schemeClr val="bg1"/>
                </a:solidFill>
              </a:rPr>
              <a:t>Wawancara</a:t>
            </a:r>
            <a:r>
              <a:rPr lang="en-US" sz="1700" dirty="0">
                <a:solidFill>
                  <a:schemeClr val="bg1"/>
                </a:solidFill>
              </a:rPr>
              <a:t> </a:t>
            </a:r>
            <a:r>
              <a:rPr lang="en-US" sz="1700" dirty="0" err="1">
                <a:solidFill>
                  <a:schemeClr val="bg1"/>
                </a:solidFill>
              </a:rPr>
              <a:t>pendahuluan</a:t>
            </a:r>
            <a:endParaRPr lang="en-US" sz="1700" dirty="0">
              <a:solidFill>
                <a:schemeClr val="bg1"/>
              </a:solidFill>
            </a:endParaRPr>
          </a:p>
          <a:p>
            <a:pPr marL="514350" indent="-514350" algn="l">
              <a:buFont typeface="Wingdings 3" charset="2"/>
              <a:buChar char=""/>
            </a:pPr>
            <a:r>
              <a:rPr lang="en-US" sz="1700" dirty="0" err="1">
                <a:solidFill>
                  <a:schemeClr val="bg1"/>
                </a:solidFill>
              </a:rPr>
              <a:t>Tes</a:t>
            </a:r>
            <a:r>
              <a:rPr lang="en-US" sz="1700" dirty="0">
                <a:solidFill>
                  <a:schemeClr val="bg1"/>
                </a:solidFill>
              </a:rPr>
              <a:t> </a:t>
            </a:r>
            <a:r>
              <a:rPr lang="en-US" sz="1700" dirty="0" err="1">
                <a:solidFill>
                  <a:schemeClr val="bg1"/>
                </a:solidFill>
              </a:rPr>
              <a:t>psikologi</a:t>
            </a:r>
            <a:r>
              <a:rPr lang="en-US" sz="1700" dirty="0">
                <a:solidFill>
                  <a:schemeClr val="bg1"/>
                </a:solidFill>
              </a:rPr>
              <a:t> </a:t>
            </a:r>
          </a:p>
          <a:p>
            <a:pPr marL="514350" indent="-514350" algn="l">
              <a:buFont typeface="Wingdings 3" charset="2"/>
              <a:buChar char=""/>
            </a:pPr>
            <a:r>
              <a:rPr lang="en-US" sz="1700" dirty="0" err="1">
                <a:solidFill>
                  <a:schemeClr val="bg1"/>
                </a:solidFill>
              </a:rPr>
              <a:t>Tes</a:t>
            </a:r>
            <a:r>
              <a:rPr lang="en-US" sz="1700" dirty="0">
                <a:solidFill>
                  <a:schemeClr val="bg1"/>
                </a:solidFill>
              </a:rPr>
              <a:t> </a:t>
            </a:r>
            <a:r>
              <a:rPr lang="en-US" sz="1700" dirty="0" err="1">
                <a:solidFill>
                  <a:schemeClr val="bg1"/>
                </a:solidFill>
              </a:rPr>
              <a:t>kesehatan</a:t>
            </a:r>
            <a:endParaRPr lang="en-US" sz="1700" dirty="0">
              <a:solidFill>
                <a:schemeClr val="bg1"/>
              </a:solidFill>
            </a:endParaRPr>
          </a:p>
          <a:p>
            <a:pPr marL="514350" indent="-514350" algn="l">
              <a:buFont typeface="Wingdings 3" charset="2"/>
              <a:buChar char=""/>
            </a:pPr>
            <a:r>
              <a:rPr lang="en-US" sz="1700" dirty="0" err="1">
                <a:solidFill>
                  <a:schemeClr val="bg1"/>
                </a:solidFill>
              </a:rPr>
              <a:t>Wawancara</a:t>
            </a:r>
            <a:r>
              <a:rPr lang="en-US" sz="1700" dirty="0">
                <a:solidFill>
                  <a:schemeClr val="bg1"/>
                </a:solidFill>
              </a:rPr>
              <a:t> </a:t>
            </a:r>
            <a:r>
              <a:rPr lang="en-US" sz="1700" dirty="0" err="1">
                <a:solidFill>
                  <a:schemeClr val="bg1"/>
                </a:solidFill>
              </a:rPr>
              <a:t>akhir</a:t>
            </a:r>
            <a:r>
              <a:rPr lang="en-US" sz="1700" dirty="0">
                <a:solidFill>
                  <a:schemeClr val="bg1"/>
                </a:solidFill>
              </a:rPr>
              <a:t> </a:t>
            </a:r>
            <a:r>
              <a:rPr lang="en-US" sz="1700" dirty="0" err="1">
                <a:solidFill>
                  <a:schemeClr val="bg1"/>
                </a:solidFill>
              </a:rPr>
              <a:t>atasan</a:t>
            </a:r>
            <a:r>
              <a:rPr lang="en-US" sz="1700" dirty="0">
                <a:solidFill>
                  <a:schemeClr val="bg1"/>
                </a:solidFill>
              </a:rPr>
              <a:t> </a:t>
            </a:r>
            <a:r>
              <a:rPr lang="en-US" sz="1700" dirty="0" err="1">
                <a:solidFill>
                  <a:schemeClr val="bg1"/>
                </a:solidFill>
              </a:rPr>
              <a:t>langsung</a:t>
            </a:r>
            <a:endParaRPr lang="en-US" sz="1700" dirty="0">
              <a:solidFill>
                <a:schemeClr val="bg1"/>
              </a:solidFill>
            </a:endParaRPr>
          </a:p>
          <a:p>
            <a:pPr marL="514350" indent="-514350" algn="l">
              <a:buFont typeface="Wingdings 3" charset="2"/>
              <a:buChar char=""/>
            </a:pPr>
            <a:r>
              <a:rPr lang="en-US" sz="1700" dirty="0" err="1">
                <a:solidFill>
                  <a:schemeClr val="bg1"/>
                </a:solidFill>
              </a:rPr>
              <a:t>Memutuskan</a:t>
            </a:r>
            <a:r>
              <a:rPr lang="en-US" sz="1700" dirty="0">
                <a:solidFill>
                  <a:schemeClr val="bg1"/>
                </a:solidFill>
              </a:rPr>
              <a:t> </a:t>
            </a:r>
            <a:r>
              <a:rPr lang="en-US" sz="1700" dirty="0" err="1">
                <a:solidFill>
                  <a:schemeClr val="bg1"/>
                </a:solidFill>
              </a:rPr>
              <a:t>diterima</a:t>
            </a:r>
            <a:r>
              <a:rPr lang="en-US" sz="1700" dirty="0">
                <a:solidFill>
                  <a:schemeClr val="bg1"/>
                </a:solidFill>
              </a:rPr>
              <a:t> </a:t>
            </a:r>
            <a:r>
              <a:rPr lang="en-US" sz="1700" dirty="0" err="1">
                <a:solidFill>
                  <a:schemeClr val="bg1"/>
                </a:solidFill>
              </a:rPr>
              <a:t>atau</a:t>
            </a:r>
            <a:r>
              <a:rPr lang="en-US" sz="1700" dirty="0">
                <a:solidFill>
                  <a:schemeClr val="bg1"/>
                </a:solidFill>
              </a:rPr>
              <a:t> </a:t>
            </a:r>
            <a:r>
              <a:rPr lang="en-US" sz="1700" dirty="0" err="1">
                <a:solidFill>
                  <a:schemeClr val="bg1"/>
                </a:solidFill>
              </a:rPr>
              <a:t>ditolak</a:t>
            </a:r>
            <a:endParaRPr lang="en-US" sz="1700" dirty="0">
              <a:solidFill>
                <a:schemeClr val="bg1"/>
              </a:solidFill>
            </a:endParaRPr>
          </a:p>
          <a:p>
            <a:pPr algn="l">
              <a:buFont typeface="Wingdings 3" charset="2"/>
              <a:buChar char=""/>
            </a:pPr>
            <a:endParaRPr lang="en-US" sz="1700" dirty="0">
              <a:solidFill>
                <a:schemeClr val="bg1"/>
              </a:solidFill>
            </a:endParaRPr>
          </a:p>
        </p:txBody>
      </p:sp>
      <p:pic>
        <p:nvPicPr>
          <p:cNvPr id="5122" name="Picture 2" descr="PPT) Seleksi wawancara karyawan | Risma Devi Kartika - Academia.edu">
            <a:extLst>
              <a:ext uri="{FF2B5EF4-FFF2-40B4-BE49-F238E27FC236}">
                <a16:creationId xmlns:a16="http://schemas.microsoft.com/office/drawing/2014/main" id="{08256EE6-A7F3-4003-B5C8-843829BD27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1" y="1982562"/>
            <a:ext cx="5143500" cy="288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" name="Isosceles Triangle 88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789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4AF91-9259-47AE-9981-54A33F54AC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63966"/>
            <a:ext cx="11926956" cy="611895"/>
          </a:xfrm>
        </p:spPr>
        <p:txBody>
          <a:bodyPr/>
          <a:lstStyle/>
          <a:p>
            <a:pPr algn="ctr"/>
            <a:r>
              <a:rPr lang="en-US" sz="2800" dirty="0"/>
              <a:t>PEMERIKSAAN REFERENSI</a:t>
            </a:r>
            <a:endParaRPr lang="en-ID" sz="2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1F8357-DE97-494B-B4B2-D4C9081FC9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75861"/>
            <a:ext cx="12191999" cy="6118173"/>
          </a:xfrm>
        </p:spPr>
        <p:txBody>
          <a:bodyPr>
            <a:noAutofit/>
          </a:bodyPr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Kepala</a:t>
            </a:r>
            <a:r>
              <a:rPr lang="en-US" dirty="0">
                <a:solidFill>
                  <a:schemeClr val="tx1"/>
                </a:solidFill>
              </a:rPr>
              <a:t> Surat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Bersama </a:t>
            </a:r>
            <a:r>
              <a:rPr lang="en-US" sz="1400" dirty="0" err="1">
                <a:solidFill>
                  <a:schemeClr val="tx1"/>
                </a:solidFill>
              </a:rPr>
              <a:t>ini</a:t>
            </a:r>
            <a:r>
              <a:rPr lang="en-US" sz="1400" dirty="0">
                <a:solidFill>
                  <a:schemeClr val="tx1"/>
                </a:solidFill>
              </a:rPr>
              <a:t> kami </a:t>
            </a:r>
            <a:r>
              <a:rPr lang="en-US" sz="1400" dirty="0" err="1">
                <a:solidFill>
                  <a:schemeClr val="tx1"/>
                </a:solidFill>
              </a:rPr>
              <a:t>menerangkan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bahwa</a:t>
            </a:r>
            <a:r>
              <a:rPr lang="en-US" sz="1400" dirty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US" sz="1400" dirty="0" err="1">
                <a:solidFill>
                  <a:schemeClr val="tx1"/>
                </a:solidFill>
              </a:rPr>
              <a:t>Sdr</a:t>
            </a:r>
            <a:r>
              <a:rPr lang="en-US" sz="1400" dirty="0">
                <a:solidFill>
                  <a:schemeClr val="tx1"/>
                </a:solidFill>
              </a:rPr>
              <a:t>………………………….*</a:t>
            </a:r>
            <a:r>
              <a:rPr lang="en-US" sz="1400" dirty="0" err="1">
                <a:solidFill>
                  <a:schemeClr val="tx1"/>
                </a:solidFill>
              </a:rPr>
              <a:t>telah</a:t>
            </a:r>
            <a:r>
              <a:rPr lang="en-US" sz="1400" dirty="0">
                <a:solidFill>
                  <a:schemeClr val="tx1"/>
                </a:solidFill>
              </a:rPr>
              <a:t> kami </a:t>
            </a:r>
            <a:r>
              <a:rPr lang="en-US" sz="1400" dirty="0" err="1">
                <a:solidFill>
                  <a:schemeClr val="tx1"/>
                </a:solidFill>
              </a:rPr>
              <a:t>pekerjakan</a:t>
            </a:r>
            <a:r>
              <a:rPr lang="en-US" sz="1400" dirty="0">
                <a:solidFill>
                  <a:schemeClr val="tx1"/>
                </a:solidFill>
              </a:rPr>
              <a:t> /</a:t>
            </a:r>
            <a:r>
              <a:rPr lang="en-US" sz="1400" dirty="0" err="1">
                <a:solidFill>
                  <a:schemeClr val="tx1"/>
                </a:solidFill>
              </a:rPr>
              <a:t>telah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melamar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pekerjaan</a:t>
            </a:r>
            <a:endParaRPr lang="en-US" sz="1400" dirty="0">
              <a:solidFill>
                <a:schemeClr val="tx1"/>
              </a:solidFill>
            </a:endParaRP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Dan </a:t>
            </a:r>
            <a:r>
              <a:rPr lang="en-US" sz="1400" dirty="0" err="1">
                <a:solidFill>
                  <a:schemeClr val="tx1"/>
                </a:solidFill>
              </a:rPr>
              <a:t>memberikan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informasi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berikut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menyangkut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pekerjaan</a:t>
            </a:r>
            <a:r>
              <a:rPr lang="en-US" sz="1400" dirty="0">
                <a:solidFill>
                  <a:schemeClr val="tx1"/>
                </a:solidFill>
              </a:rPr>
              <a:t> di </a:t>
            </a:r>
            <a:r>
              <a:rPr lang="en-US" sz="1400" dirty="0" err="1">
                <a:solidFill>
                  <a:schemeClr val="tx1"/>
                </a:solidFill>
              </a:rPr>
              <a:t>organisasi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anda</a:t>
            </a:r>
            <a:r>
              <a:rPr lang="en-US" sz="1400" dirty="0">
                <a:solidFill>
                  <a:schemeClr val="tx1"/>
                </a:solidFill>
              </a:rPr>
              <a:t>. Kami </a:t>
            </a:r>
            <a:r>
              <a:rPr lang="en-US" sz="1400" dirty="0" err="1">
                <a:solidFill>
                  <a:schemeClr val="tx1"/>
                </a:solidFill>
              </a:rPr>
              <a:t>telah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diberi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wewenang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untuk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berkomunikasi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dengan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anda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guna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mendapatkan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verifikasi</a:t>
            </a:r>
            <a:r>
              <a:rPr lang="en-US" sz="1400" dirty="0">
                <a:solidFill>
                  <a:schemeClr val="tx1"/>
                </a:solidFill>
              </a:rPr>
              <a:t> dan </a:t>
            </a:r>
            <a:r>
              <a:rPr lang="en-US" sz="1400" dirty="0" err="1">
                <a:solidFill>
                  <a:schemeClr val="tx1"/>
                </a:solidFill>
              </a:rPr>
              <a:t>informasi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rujukan</a:t>
            </a:r>
            <a:r>
              <a:rPr lang="en-US" sz="1400" dirty="0">
                <a:solidFill>
                  <a:schemeClr val="tx1"/>
                </a:solidFill>
              </a:rPr>
              <a:t>. </a:t>
            </a:r>
            <a:r>
              <a:rPr lang="en-US" sz="1400" dirty="0" err="1">
                <a:solidFill>
                  <a:schemeClr val="tx1"/>
                </a:solidFill>
              </a:rPr>
              <a:t>Mudah-mudahan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anda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tidak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berkeberatan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memberikannya</a:t>
            </a:r>
            <a:r>
              <a:rPr lang="en-US" sz="1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(</a:t>
            </a:r>
            <a:r>
              <a:rPr lang="en-US" sz="1400" dirty="0" err="1">
                <a:solidFill>
                  <a:schemeClr val="tx1"/>
                </a:solidFill>
              </a:rPr>
              <a:t>mohon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dicontreng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jika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benar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atau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diubah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jika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tidak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benar</a:t>
            </a:r>
            <a:r>
              <a:rPr lang="en-US" sz="1400" dirty="0">
                <a:solidFill>
                  <a:schemeClr val="tx1"/>
                </a:solidFill>
              </a:rPr>
              <a:t>)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Masa </a:t>
            </a:r>
            <a:r>
              <a:rPr lang="en-US" sz="1400" dirty="0" err="1">
                <a:solidFill>
                  <a:schemeClr val="tx1"/>
                </a:solidFill>
              </a:rPr>
              <a:t>kerja</a:t>
            </a:r>
            <a:r>
              <a:rPr lang="en-US" sz="1400" dirty="0">
                <a:solidFill>
                  <a:schemeClr val="tx1"/>
                </a:solidFill>
              </a:rPr>
              <a:t>:_________________________  _______________________</a:t>
            </a:r>
          </a:p>
          <a:p>
            <a:pPr algn="just"/>
            <a:r>
              <a:rPr lang="en-US" sz="1400" dirty="0" err="1">
                <a:solidFill>
                  <a:schemeClr val="tx1"/>
                </a:solidFill>
              </a:rPr>
              <a:t>Jabatan</a:t>
            </a:r>
            <a:r>
              <a:rPr lang="en-US" sz="1400" dirty="0">
                <a:solidFill>
                  <a:schemeClr val="tx1"/>
                </a:solidFill>
              </a:rPr>
              <a:t>:____________________________ ________________________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Tingkat </a:t>
            </a:r>
            <a:r>
              <a:rPr lang="en-US" sz="1400" dirty="0" err="1">
                <a:solidFill>
                  <a:schemeClr val="tx1"/>
                </a:solidFill>
              </a:rPr>
              <a:t>gaji</a:t>
            </a:r>
            <a:r>
              <a:rPr lang="en-US" sz="1400" dirty="0">
                <a:solidFill>
                  <a:schemeClr val="tx1"/>
                </a:solidFill>
              </a:rPr>
              <a:t>: </a:t>
            </a:r>
            <a:r>
              <a:rPr lang="en-US" sz="1400" dirty="0" err="1">
                <a:solidFill>
                  <a:schemeClr val="tx1"/>
                </a:solidFill>
              </a:rPr>
              <a:t>Rp____________per</a:t>
            </a:r>
            <a:r>
              <a:rPr lang="en-US" sz="1400" dirty="0">
                <a:solidFill>
                  <a:schemeClr val="tx1"/>
                </a:solidFill>
              </a:rPr>
              <a:t>_________ ___________________</a:t>
            </a:r>
          </a:p>
          <a:p>
            <a:pPr algn="just"/>
            <a:r>
              <a:rPr lang="en-US" sz="1400" dirty="0" err="1">
                <a:solidFill>
                  <a:schemeClr val="tx1"/>
                </a:solidFill>
              </a:rPr>
              <a:t>Alasan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berhenti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bekerja</a:t>
            </a:r>
            <a:r>
              <a:rPr lang="en-US" sz="1400" dirty="0">
                <a:solidFill>
                  <a:schemeClr val="tx1"/>
                </a:solidFill>
              </a:rPr>
              <a:t>:______________ ______________________</a:t>
            </a:r>
          </a:p>
          <a:p>
            <a:pPr algn="just"/>
            <a:r>
              <a:rPr lang="en-US" sz="1400" dirty="0" err="1">
                <a:solidFill>
                  <a:schemeClr val="tx1"/>
                </a:solidFill>
              </a:rPr>
              <a:t>Apakah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pelamar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dapat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dipekerjakan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lagi</a:t>
            </a:r>
            <a:r>
              <a:rPr lang="en-US" sz="1400" dirty="0">
                <a:solidFill>
                  <a:schemeClr val="tx1"/>
                </a:solidFill>
              </a:rPr>
              <a:t> ________________________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					___________________________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					        </a:t>
            </a:r>
            <a:r>
              <a:rPr lang="en-US" sz="1400" dirty="0" err="1">
                <a:solidFill>
                  <a:schemeClr val="tx1"/>
                </a:solidFill>
              </a:rPr>
              <a:t>tanda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tangan</a:t>
            </a:r>
            <a:endParaRPr lang="en-US" sz="1400" dirty="0">
              <a:solidFill>
                <a:schemeClr val="tx1"/>
              </a:solidFill>
            </a:endParaRP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					_________________________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					        </a:t>
            </a:r>
            <a:r>
              <a:rPr lang="en-US" sz="1400" dirty="0" err="1">
                <a:solidFill>
                  <a:schemeClr val="tx1"/>
                </a:solidFill>
              </a:rPr>
              <a:t>jabatan</a:t>
            </a:r>
            <a:endParaRPr lang="en-US" sz="1400" dirty="0">
              <a:solidFill>
                <a:schemeClr val="tx1"/>
              </a:solidFill>
            </a:endParaRP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Kami </a:t>
            </a:r>
            <a:r>
              <a:rPr lang="en-US" sz="1400" dirty="0" err="1">
                <a:solidFill>
                  <a:schemeClr val="tx1"/>
                </a:solidFill>
              </a:rPr>
              <a:t>akan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sangat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berterima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kasih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kalau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anda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masih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mau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menyampaikan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komentar-komentar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bermanfaat</a:t>
            </a:r>
            <a:r>
              <a:rPr lang="en-US" sz="1400" dirty="0">
                <a:solidFill>
                  <a:schemeClr val="tx1"/>
                </a:solidFill>
              </a:rPr>
              <a:t> pada </a:t>
            </a:r>
            <a:r>
              <a:rPr lang="en-US" sz="1400" dirty="0" err="1">
                <a:solidFill>
                  <a:schemeClr val="tx1"/>
                </a:solidFill>
              </a:rPr>
              <a:t>bagian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belakang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surat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ini</a:t>
            </a:r>
            <a:r>
              <a:rPr lang="en-US" sz="1400" dirty="0">
                <a:solidFill>
                  <a:schemeClr val="tx1"/>
                </a:solidFill>
              </a:rPr>
              <a:t>, dan juga </a:t>
            </a:r>
            <a:r>
              <a:rPr lang="en-US" sz="1400" dirty="0" err="1">
                <a:solidFill>
                  <a:schemeClr val="tx1"/>
                </a:solidFill>
              </a:rPr>
              <a:t>terima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kasih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atas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kesedian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anda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menjaga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dirty="0" err="1">
                <a:solidFill>
                  <a:schemeClr val="tx1"/>
                </a:solidFill>
              </a:rPr>
              <a:t>kerahasiaannya</a:t>
            </a:r>
            <a:r>
              <a:rPr lang="en-US" sz="1400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sz="1400" dirty="0">
                <a:solidFill>
                  <a:schemeClr val="tx1"/>
                </a:solidFill>
              </a:rPr>
              <a:t>					</a:t>
            </a:r>
            <a:r>
              <a:rPr lang="en-US" sz="1400" dirty="0" err="1">
                <a:solidFill>
                  <a:schemeClr val="tx1"/>
                </a:solidFill>
              </a:rPr>
              <a:t>Hormat</a:t>
            </a:r>
            <a:r>
              <a:rPr lang="en-US" sz="1400" dirty="0">
                <a:solidFill>
                  <a:schemeClr val="tx1"/>
                </a:solidFill>
              </a:rPr>
              <a:t> kami</a:t>
            </a:r>
            <a:endParaRPr lang="en-ID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150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F0A2F63-D637-4DC0-B907-806FC305D6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7999"/>
          </a:xfrm>
        </p:spPr>
        <p:txBody>
          <a:bodyPr/>
          <a:lstStyle/>
          <a:p>
            <a:pPr algn="just"/>
            <a:r>
              <a:rPr lang="en-US" sz="2000" dirty="0" err="1">
                <a:solidFill>
                  <a:schemeClr val="tx1"/>
                </a:solidFill>
              </a:rPr>
              <a:t>Tanggal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dipekerjakan</a:t>
            </a:r>
            <a:r>
              <a:rPr lang="en-US" sz="2000" dirty="0">
                <a:solidFill>
                  <a:schemeClr val="tx1"/>
                </a:solidFill>
              </a:rPr>
              <a:t>: </a:t>
            </a:r>
            <a:r>
              <a:rPr lang="en-US" sz="2000" dirty="0" err="1">
                <a:solidFill>
                  <a:schemeClr val="tx1"/>
                </a:solidFill>
              </a:rPr>
              <a:t>dari</a:t>
            </a:r>
            <a:r>
              <a:rPr lang="en-US" sz="2000" dirty="0">
                <a:solidFill>
                  <a:schemeClr val="tx1"/>
                </a:solidFill>
              </a:rPr>
              <a:t>_________________</a:t>
            </a:r>
            <a:r>
              <a:rPr lang="en-US" sz="2000" dirty="0" err="1">
                <a:solidFill>
                  <a:schemeClr val="tx1"/>
                </a:solidFill>
              </a:rPr>
              <a:t>sampai</a:t>
            </a:r>
            <a:r>
              <a:rPr lang="en-US" sz="2000" dirty="0">
                <a:solidFill>
                  <a:schemeClr val="tx1"/>
                </a:solidFill>
              </a:rPr>
              <a:t>________</a:t>
            </a:r>
          </a:p>
          <a:p>
            <a:pPr algn="just"/>
            <a:r>
              <a:rPr lang="en-US" sz="2000" dirty="0" err="1">
                <a:solidFill>
                  <a:schemeClr val="tx1"/>
                </a:solidFill>
              </a:rPr>
              <a:t>Bolehkah</a:t>
            </a:r>
            <a:r>
              <a:rPr lang="en-US" sz="2000" dirty="0">
                <a:solidFill>
                  <a:schemeClr val="tx1"/>
                </a:solidFill>
              </a:rPr>
              <a:t> kami </a:t>
            </a:r>
            <a:r>
              <a:rPr lang="en-US" sz="2000" dirty="0" err="1">
                <a:solidFill>
                  <a:schemeClr val="tx1"/>
                </a:solidFill>
              </a:rPr>
              <a:t>menghubungi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perusahaan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tersebut</a:t>
            </a:r>
            <a:r>
              <a:rPr lang="en-US" sz="2000" dirty="0">
                <a:solidFill>
                  <a:schemeClr val="tx1"/>
                </a:solidFill>
              </a:rPr>
              <a:t>?_______</a:t>
            </a:r>
          </a:p>
          <a:p>
            <a:pPr algn="just"/>
            <a:r>
              <a:rPr lang="en-US" sz="2000" dirty="0" err="1">
                <a:solidFill>
                  <a:schemeClr val="tx1"/>
                </a:solidFill>
              </a:rPr>
              <a:t>Latar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belakang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pendidikan</a:t>
            </a:r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>
                <a:solidFill>
                  <a:schemeClr val="tx1"/>
                </a:solidFill>
              </a:rPr>
              <a:t>Pendidikan </a:t>
            </a:r>
            <a:r>
              <a:rPr lang="en-US" sz="2000" dirty="0" err="1">
                <a:solidFill>
                  <a:schemeClr val="tx1"/>
                </a:solidFill>
              </a:rPr>
              <a:t>atau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pelatihan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apakah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akan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membantu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anda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dalam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pekerjaan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anda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lamar</a:t>
            </a:r>
            <a:r>
              <a:rPr lang="en-US" sz="2000" dirty="0">
                <a:solidFill>
                  <a:schemeClr val="tx1"/>
                </a:solidFill>
              </a:rPr>
              <a:t>?________________________</a:t>
            </a:r>
          </a:p>
          <a:p>
            <a:pPr algn="just"/>
            <a:r>
              <a:rPr lang="en-US" sz="2000" dirty="0" err="1">
                <a:solidFill>
                  <a:schemeClr val="tx1"/>
                </a:solidFill>
              </a:rPr>
              <a:t>Gambarkanlah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pendidkan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apa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saja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anda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miliki</a:t>
            </a:r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</a:rPr>
              <a:t>Kegiatan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luar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jabatan</a:t>
            </a:r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</a:rPr>
              <a:t>Apa</a:t>
            </a:r>
            <a:r>
              <a:rPr lang="en-US" sz="2000" dirty="0">
                <a:solidFill>
                  <a:schemeClr val="tx1"/>
                </a:solidFill>
              </a:rPr>
              <a:t> yang </a:t>
            </a:r>
            <a:r>
              <a:rPr lang="en-US" sz="2000" dirty="0" err="1">
                <a:solidFill>
                  <a:schemeClr val="tx1"/>
                </a:solidFill>
              </a:rPr>
              <a:t>anda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lakukan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diluar</a:t>
            </a:r>
            <a:r>
              <a:rPr lang="en-US" sz="2000" dirty="0">
                <a:solidFill>
                  <a:schemeClr val="tx1"/>
                </a:solidFill>
              </a:rPr>
              <a:t> jam </a:t>
            </a:r>
            <a:r>
              <a:rPr lang="en-US" sz="2000" dirty="0" err="1">
                <a:solidFill>
                  <a:schemeClr val="tx1"/>
                </a:solidFill>
              </a:rPr>
              <a:t>kerja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anda</a:t>
            </a:r>
            <a:r>
              <a:rPr lang="en-US" sz="2000" dirty="0">
                <a:solidFill>
                  <a:schemeClr val="tx1"/>
                </a:solidFill>
              </a:rPr>
              <a:t>?</a:t>
            </a:r>
          </a:p>
          <a:p>
            <a:pPr algn="just"/>
            <a:r>
              <a:rPr lang="en-US" sz="2000" dirty="0" err="1">
                <a:solidFill>
                  <a:schemeClr val="tx1"/>
                </a:solidFill>
              </a:rPr>
              <a:t>Pertanyaan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khusus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pewawancara</a:t>
            </a:r>
            <a:r>
              <a:rPr lang="en-US" sz="2000" dirty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US" sz="2000" dirty="0" err="1">
                <a:solidFill>
                  <a:schemeClr val="tx1"/>
                </a:solidFill>
              </a:rPr>
              <a:t>Pribadi</a:t>
            </a:r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</a:rPr>
              <a:t>Apakah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anda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ingin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ditampung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kembali</a:t>
            </a:r>
            <a:r>
              <a:rPr lang="en-US" sz="2000" dirty="0">
                <a:solidFill>
                  <a:schemeClr val="tx1"/>
                </a:solidFill>
              </a:rPr>
              <a:t>?______</a:t>
            </a:r>
            <a:r>
              <a:rPr lang="en-US" sz="2000" dirty="0" err="1">
                <a:solidFill>
                  <a:schemeClr val="tx1"/>
                </a:solidFill>
              </a:rPr>
              <a:t>ya</a:t>
            </a:r>
            <a:r>
              <a:rPr lang="en-US" sz="2000" dirty="0">
                <a:solidFill>
                  <a:schemeClr val="tx1"/>
                </a:solidFill>
              </a:rPr>
              <a:t>_____</a:t>
            </a:r>
            <a:r>
              <a:rPr lang="en-US" sz="2000" dirty="0" err="1">
                <a:solidFill>
                  <a:schemeClr val="tx1"/>
                </a:solidFill>
              </a:rPr>
              <a:t>tdk</a:t>
            </a:r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</a:rPr>
              <a:t>Apakah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anda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suka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bepergian</a:t>
            </a:r>
            <a:r>
              <a:rPr lang="en-US" sz="2000" dirty="0">
                <a:solidFill>
                  <a:schemeClr val="tx1"/>
                </a:solidFill>
              </a:rPr>
              <a:t>?_____________</a:t>
            </a:r>
          </a:p>
          <a:p>
            <a:pPr algn="just"/>
            <a:r>
              <a:rPr lang="en-US" sz="2000" dirty="0" err="1">
                <a:solidFill>
                  <a:schemeClr val="tx1"/>
                </a:solidFill>
              </a:rPr>
              <a:t>Penilaian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diri</a:t>
            </a:r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</a:rPr>
              <a:t>Kesan-kesan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pewawancara</a:t>
            </a:r>
            <a:endParaRPr lang="en-US" sz="2000" dirty="0">
              <a:solidFill>
                <a:schemeClr val="tx1"/>
              </a:solidFill>
            </a:endParaRPr>
          </a:p>
          <a:p>
            <a:pPr algn="just"/>
            <a:r>
              <a:rPr lang="en-US" sz="2000" dirty="0" err="1">
                <a:solidFill>
                  <a:schemeClr val="tx1"/>
                </a:solidFill>
              </a:rPr>
              <a:t>Karakteristik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pribadi</a:t>
            </a:r>
            <a:endParaRPr lang="en-US" sz="2000" dirty="0">
              <a:solidFill>
                <a:schemeClr val="tx1"/>
              </a:solidFill>
            </a:endParaRPr>
          </a:p>
          <a:p>
            <a:pPr algn="just"/>
            <a:endParaRPr lang="en-ID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1BD8622-1D17-4B97-B3AE-3D994EFB95EE}"/>
              </a:ext>
            </a:extLst>
          </p:cNvPr>
          <p:cNvCxnSpPr/>
          <p:nvPr/>
        </p:nvCxnSpPr>
        <p:spPr>
          <a:xfrm>
            <a:off x="2676939" y="2729948"/>
            <a:ext cx="44924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18FE632-2CF1-4049-B5A3-87F20A333510}"/>
              </a:ext>
            </a:extLst>
          </p:cNvPr>
          <p:cNvCxnSpPr/>
          <p:nvPr/>
        </p:nvCxnSpPr>
        <p:spPr>
          <a:xfrm>
            <a:off x="6003235" y="2305878"/>
            <a:ext cx="51020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610235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635</Words>
  <Application>Microsoft Office PowerPoint</Application>
  <PresentationFormat>Widescreen</PresentationFormat>
  <Paragraphs>75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Lucida Console</vt:lpstr>
      <vt:lpstr>Times New Roman</vt:lpstr>
      <vt:lpstr>Trebuchet MS</vt:lpstr>
      <vt:lpstr>Wingdings</vt:lpstr>
      <vt:lpstr>Wingdings 3</vt:lpstr>
      <vt:lpstr>Facet</vt:lpstr>
      <vt:lpstr>SELEKSI</vt:lpstr>
      <vt:lpstr>PowerPoint Presentation</vt:lpstr>
      <vt:lpstr>DASAR SELEKSI</vt:lpstr>
      <vt:lpstr>DASAR SELEKSI</vt:lpstr>
      <vt:lpstr>CARA SELEKSI</vt:lpstr>
      <vt:lpstr>SISTEM DAN PROSEDUR SELEKSI </vt:lpstr>
      <vt:lpstr>LANGKAH-LANGKAH SELEKSI</vt:lpstr>
      <vt:lpstr>PEMERIKSAAN REFERENSI</vt:lpstr>
      <vt:lpstr>PowerPoint Presentation</vt:lpstr>
      <vt:lpstr>TINGKAT-TINGKAT SELEKSI</vt:lpstr>
      <vt:lpstr>KENDALA-KENDALA SELEKSI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SELEKSI</dc:title>
  <dc:creator>Elfia Nora</dc:creator>
  <cp:lastModifiedBy>Elfia Nora</cp:lastModifiedBy>
  <cp:revision>5</cp:revision>
  <dcterms:created xsi:type="dcterms:W3CDTF">2020-10-04T12:07:26Z</dcterms:created>
  <dcterms:modified xsi:type="dcterms:W3CDTF">2020-10-04T12:38:08Z</dcterms:modified>
</cp:coreProperties>
</file>