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D548-B2B2-4EC3-A185-6EB8BB2F6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A5874-5D41-44CD-973B-A6568CA4D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67C03-CE91-409D-9C48-7DCCBFEA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FBE7F-8962-473E-B1DE-D6447C605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8EBE9-389D-48C4-B64F-847236DC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584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42B8-6957-4B34-9BF2-A226AA3FE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5DADD-45B6-4204-8C32-42C654315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1B6A0-5A8E-4BDB-BEFB-0273ADC5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5A6F-5269-4526-9F57-B2D16576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6AD87-793E-42A5-B189-20B70031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142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7EE1D-6848-4A49-984E-2B00CC12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220E4-4CED-45D5-8E2E-3108750C8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D660D-102E-4ED5-87C5-2B12C2E4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3EB65-6067-4829-9F23-9D1D66EC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87C6C-0A20-4238-B642-16026CDD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093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1EC36-211D-48AD-8E68-478F08F6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70CAB-D7E8-47A7-A36F-5C4412ABA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1E6A-25F1-4FBC-9F65-59FCBA5E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02F97-2423-4B45-8DB7-DDD94ED2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BCA6B-5FC8-4CBE-B3FD-756F9D619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5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D4FFF-AAF8-4F95-9B12-6F6E9B54D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D429C-61EE-40B9-A3A5-D901BF40C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7AFE5-6ED3-4BF7-B1C0-BEE5B824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285B8-C5EA-4AD3-B8B1-CB0CAA05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89AA6-19D7-4A4A-9778-61C087E4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15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E3818-322C-441D-B688-2FB1181A7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8B746-800B-4267-AB8F-38EABE9A2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45DB1-7BE9-4794-B0D6-8C0BBA344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531C9-FC04-43E5-9B82-1DA998F1A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DC584-2B63-4147-ABCD-0FFAEC75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B5C21-F926-47CB-91C9-951A6E39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2370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BEC0B-809B-4654-A2ED-2E2EB95D8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00A20-DB53-4261-913C-49A5299C1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60E58-3C30-4B20-B99E-5AE89D82E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5ADC1B-BB51-4AC4-8DBD-7A2DEC56F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67D146-C923-467E-ABE5-B6EE6491D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BF787-C90E-4ACB-967F-5D37BDF98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231CB5-FC27-438C-8AD7-A88DBA68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434E9-6C1B-4EBE-BE87-D9C653DD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702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A1DB9-6B7B-4497-AD68-26D9CCE5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052A6-563F-4967-8CA4-A04BD56C2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ECE54-813C-4030-8013-3DAE3580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2CB9E-67E6-4413-888A-76E61EA0E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89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9400C8-B467-40D5-9541-4FB35BAF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4E7AC7-2556-435E-8F4B-FA218F61D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49CE9-B9B4-4AF1-AC6F-AF497D3D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833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9239C-901F-4E14-9D8D-5DC3EC1F9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BA44D-1FFF-421E-9A53-C562860C5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C5B2A-C4D0-44C7-BEF5-BEBAD9CEA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4D64D-A0E1-48D6-A08B-56B8F05C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54F5D-303D-418C-8FD1-4AC5DFBDD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88E65-36D8-4771-99B8-A5C9E3D4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5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E1F00-149B-4F15-B459-B8F7B5563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697C73-E20C-48B2-BF56-7DD91D36F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934F2-4DBB-4D8E-A6E6-FB74D045A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A3D74-BFE6-4E9F-8322-4C00A24F9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9E52E-35EC-4855-8C8D-7CBD0A608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229C8-0FE4-403D-9B69-0D6C60380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74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1A7EF-E8F2-417C-90C9-19B3C5994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6A609-4520-4951-8EB2-E3545598A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76010-322A-4D71-A612-2E68A9533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B88B8-398E-46C4-95D0-F5F5E1E5D8A7}" type="datetimeFigureOut">
              <a:rPr lang="en-ID" smtClean="0"/>
              <a:t>28/09/2020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D5946-DF60-49B2-88D9-8155C98D8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A49E9-EA96-4439-A19A-F0539E6A8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0461C-BEE7-464E-A0CC-D5079EBBEB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06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A0A78-18CC-4635-B97A-7F0E77814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bg2"/>
                </a:solidFill>
              </a:rPr>
              <a:t>PERENCANAAN SUMBER DAYA MANUSIA</a:t>
            </a:r>
            <a:endParaRPr lang="en-ID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071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7" name="Freeform: Shape 72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Uncategorized – inadlina">
            <a:extLst>
              <a:ext uri="{FF2B5EF4-FFF2-40B4-BE49-F238E27FC236}">
                <a16:creationId xmlns:a16="http://schemas.microsoft.com/office/drawing/2014/main" id="{68ABE3BF-7D9C-4862-9323-5109B7A08B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" r="5428" b="-1"/>
          <a:stretch/>
        </p:blipFill>
        <p:spPr bwMode="auto">
          <a:xfrm>
            <a:off x="2747771" y="1"/>
            <a:ext cx="8557447" cy="5347244"/>
          </a:xfrm>
          <a:custGeom>
            <a:avLst/>
            <a:gdLst/>
            <a:ahLst/>
            <a:cxnLst/>
            <a:rect l="l" t="t" r="r" b="b"/>
            <a:pathLst>
              <a:path w="9366779" h="5852967">
                <a:moveTo>
                  <a:pt x="1169579" y="0"/>
                </a:moveTo>
                <a:lnTo>
                  <a:pt x="8197201" y="0"/>
                </a:lnTo>
                <a:lnTo>
                  <a:pt x="9366779" y="1169579"/>
                </a:lnTo>
                <a:lnTo>
                  <a:pt x="4683391" y="5852967"/>
                </a:lnTo>
                <a:lnTo>
                  <a:pt x="0" y="116957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Freeform: Shape 74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9" name="Isosceles Triangle 76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0" name="Rectangle 78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2074303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Frame 80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635666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F5D57-A7B0-4384-879C-D308C06EE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081" y="2075411"/>
            <a:ext cx="3618284" cy="1345720"/>
          </a:xfrm>
          <a:noFill/>
        </p:spPr>
        <p:txBody>
          <a:bodyPr anchor="ctr">
            <a:normAutofit/>
          </a:bodyPr>
          <a:lstStyle/>
          <a:p>
            <a:r>
              <a:rPr lang="en-US" sz="2800" dirty="0" err="1">
                <a:solidFill>
                  <a:srgbClr val="080808"/>
                </a:solidFill>
              </a:rPr>
              <a:t>Kendala</a:t>
            </a:r>
            <a:r>
              <a:rPr lang="en-US" sz="2800" dirty="0">
                <a:solidFill>
                  <a:srgbClr val="080808"/>
                </a:solidFill>
              </a:rPr>
              <a:t> </a:t>
            </a:r>
            <a:r>
              <a:rPr lang="en-US" sz="2800" dirty="0" err="1">
                <a:solidFill>
                  <a:srgbClr val="080808"/>
                </a:solidFill>
              </a:rPr>
              <a:t>Perencanaan</a:t>
            </a:r>
            <a:r>
              <a:rPr lang="en-US" sz="2800" dirty="0">
                <a:solidFill>
                  <a:srgbClr val="080808"/>
                </a:solidFill>
              </a:rPr>
              <a:t> SDM</a:t>
            </a:r>
            <a:endParaRPr lang="en-ID" sz="2800" dirty="0">
              <a:solidFill>
                <a:srgbClr val="080808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F32E1-AA35-411D-B108-FA39D5133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466" y="3567707"/>
            <a:ext cx="4593835" cy="2399865"/>
          </a:xfrm>
          <a:noFill/>
        </p:spPr>
        <p:txBody>
          <a:bodyPr>
            <a:normAutofit/>
          </a:bodyPr>
          <a:lstStyle/>
          <a:p>
            <a:pPr algn="just" fontAlgn="base"/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 3.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Situasi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SDM</a:t>
            </a:r>
          </a:p>
          <a:p>
            <a:pPr algn="just"/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Persediaan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mutu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, dan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penyebaran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penduduk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kurang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mendukung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kebutuhan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SDM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perusahaan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. Hal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menjadi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kendala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proses PSDM yang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baik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80808"/>
                </a:solidFill>
                <a:effectLst/>
                <a:latin typeface="Google Sans"/>
              </a:rPr>
              <a:t>benar</a:t>
            </a:r>
            <a:r>
              <a:rPr lang="en-ID" b="0" i="0" dirty="0">
                <a:solidFill>
                  <a:srgbClr val="080808"/>
                </a:solidFill>
                <a:effectLst/>
                <a:latin typeface="Google Sans"/>
              </a:rPr>
              <a:t>.</a:t>
            </a:r>
            <a:endParaRPr lang="en-ID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0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47D6575-0B06-40B2-9D0F-298202F6B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A0AEF9-0C4F-4147-BF8F-1E8828265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658" y="335841"/>
            <a:ext cx="5085580" cy="2387600"/>
          </a:xfrm>
        </p:spPr>
        <p:txBody>
          <a:bodyPr>
            <a:normAutofit/>
          </a:bodyPr>
          <a:lstStyle/>
          <a:p>
            <a:pPr algn="l"/>
            <a:r>
              <a:rPr lang="en-US" sz="5100" dirty="0" err="1">
                <a:solidFill>
                  <a:schemeClr val="bg1"/>
                </a:solidFill>
              </a:rPr>
              <a:t>Kendala</a:t>
            </a:r>
            <a:r>
              <a:rPr lang="en-US" sz="5100" dirty="0">
                <a:solidFill>
                  <a:schemeClr val="bg1"/>
                </a:solidFill>
              </a:rPr>
              <a:t> </a:t>
            </a:r>
            <a:r>
              <a:rPr lang="en-US" sz="5100" dirty="0" err="1">
                <a:solidFill>
                  <a:schemeClr val="bg1"/>
                </a:solidFill>
              </a:rPr>
              <a:t>Perencanaan</a:t>
            </a:r>
            <a:r>
              <a:rPr lang="en-US" sz="5100" dirty="0">
                <a:solidFill>
                  <a:schemeClr val="bg1"/>
                </a:solidFill>
              </a:rPr>
              <a:t> SDM</a:t>
            </a:r>
            <a:endParaRPr lang="en-ID" sz="51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D83EC5-7978-488B-9F8A-C0C545D9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18" y="3059283"/>
            <a:ext cx="5085580" cy="3318218"/>
          </a:xfrm>
        </p:spPr>
        <p:txBody>
          <a:bodyPr>
            <a:normAutofit/>
          </a:bodyPr>
          <a:lstStyle/>
          <a:p>
            <a:pPr algn="l"/>
            <a:r>
              <a:rPr lang="fi-FI" b="0" i="0" dirty="0">
                <a:solidFill>
                  <a:schemeClr val="bg1"/>
                </a:solidFill>
                <a:effectLst/>
                <a:latin typeface="Google Sans"/>
              </a:rPr>
              <a:t>4. Kebijaksanaan Perburuhan Pemerintah/ Peraturan Pemerintah</a:t>
            </a:r>
          </a:p>
          <a:p>
            <a:pPr algn="l"/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Kebijaksanaan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perburuhan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pemerintah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seperti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kompensasi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jenis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kelamin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, WNA,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kendala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lain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PSDM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membuat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rencana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baik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Google Sans"/>
              </a:rPr>
              <a:t>tepat</a:t>
            </a:r>
            <a:r>
              <a:rPr lang="en-ID" b="0" i="0" dirty="0">
                <a:solidFill>
                  <a:schemeClr val="bg1"/>
                </a:solidFill>
                <a:effectLst/>
                <a:latin typeface="Google Sans"/>
              </a:rPr>
              <a:t>.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 descr="Ketika Pandemi COVID-19 Berdampak pada Nasib Jutaan Pekerja RI - Tirto.ID">
            <a:extLst>
              <a:ext uri="{FF2B5EF4-FFF2-40B4-BE49-F238E27FC236}">
                <a16:creationId xmlns:a16="http://schemas.microsoft.com/office/drawing/2014/main" id="{6C6E9561-6FE9-4500-95FB-21C378B13D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7" r="36532" b="-2"/>
          <a:stretch/>
        </p:blipFill>
        <p:spPr bwMode="auto">
          <a:xfrm>
            <a:off x="6520859" y="795510"/>
            <a:ext cx="5137520" cy="5137520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2154" y="4925384"/>
            <a:ext cx="876704" cy="876704"/>
          </a:xfrm>
          <a:prstGeom prst="rect">
            <a:avLst/>
          </a:prstGeom>
          <a:noFill/>
          <a:ln w="127000">
            <a:solidFill>
              <a:schemeClr val="accent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89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7EB0-8FE6-4AE4-B100-9E7C86083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609" y="154955"/>
            <a:ext cx="10880034" cy="746193"/>
          </a:xfrm>
        </p:spPr>
        <p:txBody>
          <a:bodyPr>
            <a:normAutofit/>
          </a:bodyPr>
          <a:lstStyle/>
          <a:p>
            <a:r>
              <a:rPr lang="id-ID" sz="3600" dirty="0"/>
              <a:t>CONTOH</a:t>
            </a:r>
            <a:r>
              <a:rPr lang="en-US" sz="3600" dirty="0"/>
              <a:t> PERENCANAAN SDM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09595-9190-4577-B8D3-3D3E06005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035" y="1258956"/>
            <a:ext cx="11767930" cy="5599043"/>
          </a:xfrm>
        </p:spPr>
        <p:txBody>
          <a:bodyPr/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Nama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Jabatan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: 	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Pengolah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Unit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</a:t>
            </a:r>
            <a:r>
              <a:rPr lang="id-ID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: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Sub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Perencanaan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Pegawai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Ikhtisar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Jabatan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: 	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Menginventarisasi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merekapitulasi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pertimbangan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Kepala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BKN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alokasi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tambahan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Instansi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Pusat dan Daerah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, 	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kelancaran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pelaksanaan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lingkungan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Direktorat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Perencanaan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Kepegawaian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- BKN</a:t>
            </a:r>
          </a:p>
          <a:p>
            <a:pPr algn="just"/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4B2B34E-9494-481F-AB57-8C9CCF65F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49694"/>
              </p:ext>
            </p:extLst>
          </p:nvPr>
        </p:nvGraphicFramePr>
        <p:xfrm>
          <a:off x="0" y="3687637"/>
          <a:ext cx="1166191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715">
                  <a:extLst>
                    <a:ext uri="{9D8B030D-6E8A-4147-A177-3AD203B41FA5}">
                      <a16:colId xmlns:a16="http://schemas.microsoft.com/office/drawing/2014/main" val="1672148257"/>
                    </a:ext>
                  </a:extLst>
                </a:gridCol>
                <a:gridCol w="2242763">
                  <a:extLst>
                    <a:ext uri="{9D8B030D-6E8A-4147-A177-3AD203B41FA5}">
                      <a16:colId xmlns:a16="http://schemas.microsoft.com/office/drawing/2014/main" val="2420486794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2641111785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2272707815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3068014579"/>
                    </a:ext>
                  </a:extLst>
                </a:gridCol>
                <a:gridCol w="1550505">
                  <a:extLst>
                    <a:ext uri="{9D8B030D-6E8A-4147-A177-3AD203B41FA5}">
                      <a16:colId xmlns:a16="http://schemas.microsoft.com/office/drawing/2014/main" val="3727105393"/>
                    </a:ext>
                  </a:extLst>
                </a:gridCol>
                <a:gridCol w="1364973">
                  <a:extLst>
                    <a:ext uri="{9D8B030D-6E8A-4147-A177-3AD203B41FA5}">
                      <a16:colId xmlns:a16="http://schemas.microsoft.com/office/drawing/2014/main" val="1487049229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4252449514"/>
                    </a:ext>
                  </a:extLst>
                </a:gridCol>
              </a:tblGrid>
              <a:tr h="778346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068"/>
                  </a:ext>
                </a:extLst>
              </a:tr>
              <a:tr h="150770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Menginventarisasi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disampaikan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oleh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Pusat dan Daerah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cara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mengelompokkan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instansinya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agar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memudahkan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pencarian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Berlin Sans FB" pitchFamily="34" charset="0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Data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5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204.000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602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0,0147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944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18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DA420C7-AAF5-41E1-9E5D-A4F0C7B21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8000"/>
          </a:xfrm>
        </p:spPr>
        <p:txBody>
          <a:bodyPr/>
          <a:lstStyle/>
          <a:p>
            <a:pPr algn="just"/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061D90A-83BF-4EFB-AFE9-8C637AE0F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004429"/>
              </p:ext>
            </p:extLst>
          </p:nvPr>
        </p:nvGraphicFramePr>
        <p:xfrm>
          <a:off x="75095" y="-259062"/>
          <a:ext cx="12041808" cy="7142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505">
                  <a:extLst>
                    <a:ext uri="{9D8B030D-6E8A-4147-A177-3AD203B41FA5}">
                      <a16:colId xmlns:a16="http://schemas.microsoft.com/office/drawing/2014/main" val="1979841790"/>
                    </a:ext>
                  </a:extLst>
                </a:gridCol>
                <a:gridCol w="2266122">
                  <a:extLst>
                    <a:ext uri="{9D8B030D-6E8A-4147-A177-3AD203B41FA5}">
                      <a16:colId xmlns:a16="http://schemas.microsoft.com/office/drawing/2014/main" val="3459350671"/>
                    </a:ext>
                  </a:extLst>
                </a:gridCol>
                <a:gridCol w="1762539">
                  <a:extLst>
                    <a:ext uri="{9D8B030D-6E8A-4147-A177-3AD203B41FA5}">
                      <a16:colId xmlns:a16="http://schemas.microsoft.com/office/drawing/2014/main" val="444769733"/>
                    </a:ext>
                  </a:extLst>
                </a:gridCol>
                <a:gridCol w="1457738">
                  <a:extLst>
                    <a:ext uri="{9D8B030D-6E8A-4147-A177-3AD203B41FA5}">
                      <a16:colId xmlns:a16="http://schemas.microsoft.com/office/drawing/2014/main" val="3993569096"/>
                    </a:ext>
                  </a:extLst>
                </a:gridCol>
                <a:gridCol w="1505226">
                  <a:extLst>
                    <a:ext uri="{9D8B030D-6E8A-4147-A177-3AD203B41FA5}">
                      <a16:colId xmlns:a16="http://schemas.microsoft.com/office/drawing/2014/main" val="630821367"/>
                    </a:ext>
                  </a:extLst>
                </a:gridCol>
                <a:gridCol w="1505226">
                  <a:extLst>
                    <a:ext uri="{9D8B030D-6E8A-4147-A177-3AD203B41FA5}">
                      <a16:colId xmlns:a16="http://schemas.microsoft.com/office/drawing/2014/main" val="658654780"/>
                    </a:ext>
                  </a:extLst>
                </a:gridCol>
                <a:gridCol w="1505226">
                  <a:extLst>
                    <a:ext uri="{9D8B030D-6E8A-4147-A177-3AD203B41FA5}">
                      <a16:colId xmlns:a16="http://schemas.microsoft.com/office/drawing/2014/main" val="2973836140"/>
                    </a:ext>
                  </a:extLst>
                </a:gridCol>
                <a:gridCol w="1505226">
                  <a:extLst>
                    <a:ext uri="{9D8B030D-6E8A-4147-A177-3AD203B41FA5}">
                      <a16:colId xmlns:a16="http://schemas.microsoft.com/office/drawing/2014/main" val="1988230981"/>
                    </a:ext>
                  </a:extLst>
                </a:gridCol>
              </a:tblGrid>
              <a:tr h="680490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Efeltif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361232"/>
                  </a:ext>
                </a:extLst>
              </a:tr>
              <a:tr h="2078661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Memeriksa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disampaikan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format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formulir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ditentukan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agar data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akurat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>
                          <a:latin typeface="Berlin Sans FB" panose="020E0602020502020306" pitchFamily="34" charset="0"/>
                        </a:rPr>
                        <a:t>Laporan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15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24.000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602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0,376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661752"/>
                  </a:ext>
                </a:extLst>
              </a:tr>
              <a:tr h="171234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Mengolah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jenis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jabatan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membuat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pertimbangan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>
                          <a:latin typeface="Berlin Sans FB" panose="020E0602020502020306" pitchFamily="34" charset="0"/>
                        </a:rPr>
                        <a:t>Bahan pertimbangan formasi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15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24.000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602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0,376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96778"/>
                  </a:ext>
                </a:extLst>
              </a:tr>
              <a:tr h="2645568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Memelihara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database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cara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menyimpan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memperbaharui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memproteksi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agar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tetap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akurat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terjaga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kerahasiaannya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>
                          <a:latin typeface="Berlin Sans FB" panose="020E0602020502020306" pitchFamily="34" charset="0"/>
                        </a:rPr>
                        <a:t>Kegiatan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30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72.000 </a:t>
                      </a:r>
                      <a:r>
                        <a:rPr lang="en-US" b="1" dirty="0" err="1"/>
                        <a:t>Menit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4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0,002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79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739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40FCA1C-0529-429B-B344-E16202BDE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14282"/>
            <a:ext cx="12192000" cy="6343718"/>
          </a:xfrm>
        </p:spPr>
        <p:txBody>
          <a:bodyPr/>
          <a:lstStyle/>
          <a:p>
            <a:pPr algn="just"/>
            <a:endParaRPr lang="en-US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25B039-C0AB-445D-99F1-B1C527BF0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436537"/>
              </p:ext>
            </p:extLst>
          </p:nvPr>
        </p:nvGraphicFramePr>
        <p:xfrm>
          <a:off x="92765" y="613647"/>
          <a:ext cx="12006472" cy="331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339">
                  <a:extLst>
                    <a:ext uri="{9D8B030D-6E8A-4147-A177-3AD203B41FA5}">
                      <a16:colId xmlns:a16="http://schemas.microsoft.com/office/drawing/2014/main" val="2755590122"/>
                    </a:ext>
                  </a:extLst>
                </a:gridCol>
                <a:gridCol w="2458279">
                  <a:extLst>
                    <a:ext uri="{9D8B030D-6E8A-4147-A177-3AD203B41FA5}">
                      <a16:colId xmlns:a16="http://schemas.microsoft.com/office/drawing/2014/main" val="335669894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2993342278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2348276769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2693348356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4068642139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161592861"/>
                    </a:ext>
                  </a:extLst>
                </a:gridCol>
                <a:gridCol w="1500809">
                  <a:extLst>
                    <a:ext uri="{9D8B030D-6E8A-4147-A177-3AD203B41FA5}">
                      <a16:colId xmlns:a16="http://schemas.microsoft.com/office/drawing/2014/main" val="2449887151"/>
                    </a:ext>
                  </a:extLst>
                </a:gridCol>
              </a:tblGrid>
              <a:tr h="1032320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180971"/>
                  </a:ext>
                </a:extLst>
              </a:tr>
              <a:tr h="103232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dirty="0">
                          <a:solidFill>
                            <a:schemeClr val="tx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Melaksanakan tugas kedinasan lain yang diperintahkan oleh atasan baik lisan maupun tertulis untuk kelancaran pelaksanaan tugas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Berlin Sans FB" pitchFamily="34" charset="0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Kegiatan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63873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EBF2732-5234-4F98-814F-D3F3DABDA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72376"/>
              </p:ext>
            </p:extLst>
          </p:nvPr>
        </p:nvGraphicFramePr>
        <p:xfrm>
          <a:off x="92764" y="4031332"/>
          <a:ext cx="1200647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3236">
                  <a:extLst>
                    <a:ext uri="{9D8B030D-6E8A-4147-A177-3AD203B41FA5}">
                      <a16:colId xmlns:a16="http://schemas.microsoft.com/office/drawing/2014/main" val="1858954573"/>
                    </a:ext>
                  </a:extLst>
                </a:gridCol>
                <a:gridCol w="6003236">
                  <a:extLst>
                    <a:ext uri="{9D8B030D-6E8A-4147-A177-3AD203B41FA5}">
                      <a16:colId xmlns:a16="http://schemas.microsoft.com/office/drawing/2014/main" val="3295250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1,064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041900"/>
                  </a:ext>
                </a:extLst>
              </a:tr>
            </a:tbl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1FEC74-31FE-43F7-88A6-7B2E4758A0AE}"/>
              </a:ext>
            </a:extLst>
          </p:cNvPr>
          <p:cNvSpPr/>
          <p:nvPr/>
        </p:nvSpPr>
        <p:spPr>
          <a:xfrm>
            <a:off x="1152939" y="5340626"/>
            <a:ext cx="10243931" cy="100309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/>
              <a:t>Jadi Jumlah Karyawan Yang dibutuhkan : 2 Orang</a:t>
            </a:r>
          </a:p>
        </p:txBody>
      </p:sp>
    </p:spTree>
    <p:extLst>
      <p:ext uri="{BB962C8B-B14F-4D97-AF65-F5344CB8AC3E}">
        <p14:creationId xmlns:p14="http://schemas.microsoft.com/office/powerpoint/2010/main" val="3858554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F3036B-6E43-4BBD-AF2A-F4C2F4469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2025" y="6305"/>
            <a:ext cx="9847384" cy="1212895"/>
          </a:xfrm>
        </p:spPr>
        <p:txBody>
          <a:bodyPr>
            <a:normAutofit/>
          </a:bodyPr>
          <a:lstStyle/>
          <a:p>
            <a:pPr fontAlgn="base"/>
            <a:r>
              <a:rPr lang="fi-FI" sz="3600" b="0" i="0" dirty="0">
                <a:solidFill>
                  <a:srgbClr val="000000"/>
                </a:solidFill>
                <a:effectLst/>
                <a:latin typeface="Google Sans"/>
              </a:rPr>
              <a:t>Pengertian Perencanaan Sumber Daya Manusia</a:t>
            </a:r>
            <a:br>
              <a:rPr lang="fi-FI" sz="900" b="0" i="0" dirty="0">
                <a:solidFill>
                  <a:srgbClr val="000000"/>
                </a:solidFill>
                <a:effectLst/>
                <a:latin typeface="Google Sans"/>
              </a:rPr>
            </a:br>
            <a:br>
              <a:rPr lang="fi-FI" sz="900" dirty="0"/>
            </a:br>
            <a:endParaRPr lang="en-ID" sz="2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7CC4A-A208-44F4-8030-E912ED1C0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22" y="1715831"/>
            <a:ext cx="12121478" cy="5135864"/>
          </a:xfrm>
        </p:spPr>
        <p:txBody>
          <a:bodyPr>
            <a:normAutofit/>
          </a:bodyPr>
          <a:lstStyle/>
          <a:p>
            <a:pPr fontAlgn="base"/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Mangkunegara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( 2003, p. 6) </a:t>
            </a:r>
          </a:p>
          <a:p>
            <a:pPr fontAlgn="base"/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tenaga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kerja</a:t>
            </a:r>
            <a:r>
              <a:rPr lang="en-ID" sz="3200" dirty="0">
                <a:solidFill>
                  <a:srgbClr val="000000"/>
                </a:solidFill>
                <a:latin typeface="Google Sans"/>
              </a:rPr>
              <a:t>:</a:t>
            </a:r>
          </a:p>
          <a:p>
            <a:pPr algn="l" fontAlgn="base"/>
            <a:r>
              <a:rPr lang="en-ID" sz="3200" dirty="0">
                <a:solidFill>
                  <a:srgbClr val="000000"/>
                </a:solidFill>
                <a:latin typeface="Google Sans"/>
              </a:rPr>
              <a:t>“</a:t>
            </a:r>
            <a:r>
              <a:rPr lang="en-ID" sz="3200" dirty="0" err="1">
                <a:solidFill>
                  <a:srgbClr val="000000"/>
                </a:solidFill>
                <a:latin typeface="Google Sans"/>
              </a:rPr>
              <a:t>S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uatu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proses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menentukan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kebutuhan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akan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tenaga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kerja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berdasarkan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peramalan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pengembangan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,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pengimplementasian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, dan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pengendalian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kebutuhan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tersebut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berintegrasi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dengan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organisasi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agar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tercipta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jumlah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pegawai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,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penempatan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pegawai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tepat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bermanfaat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secara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200" b="0" i="0" dirty="0" err="1">
                <a:solidFill>
                  <a:srgbClr val="000000"/>
                </a:solidFill>
                <a:effectLst/>
                <a:latin typeface="Google Sans"/>
              </a:rPr>
              <a:t>ekonomis</a:t>
            </a:r>
            <a:r>
              <a:rPr lang="en-ID" sz="3200" b="0" i="0" dirty="0">
                <a:solidFill>
                  <a:srgbClr val="000000"/>
                </a:solidFill>
                <a:effectLst/>
                <a:latin typeface="Google Sans"/>
              </a:rPr>
              <a:t>”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br>
              <a:rPr lang="en-ID" dirty="0"/>
            </a:br>
            <a:endParaRPr lang="en-ID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9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59A87-652B-47EF-B5A4-760037CCA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531"/>
            <a:ext cx="9144000" cy="1414670"/>
          </a:xfrm>
        </p:spPr>
        <p:txBody>
          <a:bodyPr>
            <a:normAutofit fontScale="90000"/>
          </a:bodyPr>
          <a:lstStyle/>
          <a:p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3600" dirty="0" err="1">
                <a:solidFill>
                  <a:srgbClr val="000000"/>
                </a:solidFill>
                <a:latin typeface="Google Sans"/>
              </a:rPr>
              <a:t>M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empengaruhi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br>
              <a:rPr lang="en-ID" sz="1100" b="0" i="0" dirty="0">
                <a:solidFill>
                  <a:srgbClr val="000000"/>
                </a:solidFill>
                <a:effectLst/>
                <a:latin typeface="Google Sans"/>
              </a:rPr>
            </a:b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199479-E1BA-4B6F-9F68-2336900E6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278" y="1309411"/>
            <a:ext cx="11847444" cy="497874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ID" sz="2800" b="0" i="0" dirty="0" err="1">
                <a:solidFill>
                  <a:srgbClr val="000000"/>
                </a:solidFill>
                <a:effectLst/>
                <a:latin typeface="Google Sans"/>
              </a:rPr>
              <a:t>Lingkungan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Google Sans"/>
              </a:rPr>
              <a:t>Eksternal</a:t>
            </a:r>
            <a:endParaRPr lang="en-ID" sz="28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marL="514350" indent="-514350" algn="just">
              <a:buAutoNum type="arabicPeriod"/>
            </a:pPr>
            <a:endParaRPr lang="en-ID" sz="2800" dirty="0">
              <a:solidFill>
                <a:srgbClr val="000000"/>
              </a:solidFill>
              <a:latin typeface="Google Sans"/>
            </a:endParaRPr>
          </a:p>
          <a:p>
            <a:pPr algn="just"/>
            <a:endParaRPr lang="en-ID" sz="28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just"/>
            <a:endParaRPr lang="en-ID" sz="2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58D21F-4D99-4503-914C-00D28D494E3B}"/>
              </a:ext>
            </a:extLst>
          </p:cNvPr>
          <p:cNvSpPr/>
          <p:nvPr/>
        </p:nvSpPr>
        <p:spPr>
          <a:xfrm>
            <a:off x="238539" y="1881809"/>
            <a:ext cx="11754679" cy="4976191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Perkembangan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ekonomi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mempunyai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pengaruh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besar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tetapi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sulit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diestimasi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Sebagai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contoh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tingkat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inflasi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,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pengangguran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tingkat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bunga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sering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merupakan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penentu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kondisi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bisnis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dihadapi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perusahaan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ID" sz="20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Kondisi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sosial-politik-hukum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mempunyai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implikasi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pada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melalui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berbagai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peraturan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di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bidang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personalia,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perubahan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sikap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tingkah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laku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, dan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sebagainya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pPr algn="l" fontAlgn="base"/>
            <a:endParaRPr lang="en-ID" sz="20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perubahan-perubahan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teknologi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sekarang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ini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tidak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hanya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sulit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diramal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tetapi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juga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sulit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dinilai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Perkembangan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komputer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secara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dasyat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merupakan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contoh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jelas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bagaimana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perubahan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teknologi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menimbulkan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gejolak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pPr algn="l" fontAlgn="base"/>
            <a:endParaRPr lang="en-ID" sz="20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Para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pesaing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merupakan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suatu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tantangan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eksternal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lainnya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mempengaruhi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permintaan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organisasi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.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Sebagai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contoh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, “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pembajakan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”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manajer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akan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memaksa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perusahaan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untuk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selalu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menyiapkan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penggantinya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melalui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antisipasi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dalam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20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endParaRPr lang="en-ID" sz="20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ID" sz="2000" b="0" i="0" dirty="0">
              <a:solidFill>
                <a:srgbClr val="000000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61431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AC1CA-C2DB-4E62-8AF1-5EDA121C7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626" y="406400"/>
            <a:ext cx="10628244" cy="1077843"/>
          </a:xfrm>
        </p:spPr>
        <p:txBody>
          <a:bodyPr>
            <a:normAutofit fontScale="90000"/>
          </a:bodyPr>
          <a:lstStyle/>
          <a:p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3600" dirty="0" err="1">
                <a:solidFill>
                  <a:srgbClr val="000000"/>
                </a:solidFill>
                <a:latin typeface="Google Sans"/>
              </a:rPr>
              <a:t>M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empengaruhi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b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</a:b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C0C8E0-5F03-4FAF-B4F1-4656D8EDA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17" y="1998524"/>
            <a:ext cx="12085983" cy="4859476"/>
          </a:xfrm>
        </p:spPr>
        <p:txBody>
          <a:bodyPr/>
          <a:lstStyle/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2. 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Google Sans"/>
              </a:rPr>
              <a:t>Keputusan-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Google Sans"/>
              </a:rPr>
              <a:t>keputusan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Google Sans"/>
              </a:rPr>
              <a:t>Organisasional</a:t>
            </a:r>
            <a:endParaRPr lang="en-ID" sz="28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just"/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61A8C2-89F6-4A99-9C38-A9EE59AF9D7B}"/>
              </a:ext>
            </a:extLst>
          </p:cNvPr>
          <p:cNvSpPr/>
          <p:nvPr/>
        </p:nvSpPr>
        <p:spPr>
          <a:xfrm>
            <a:off x="357809" y="2584174"/>
            <a:ext cx="11622156" cy="4108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perusahaan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dalam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jangka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panjang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untuk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mencapai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sasaran-sasaran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seperti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tingkat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pertumbuhan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produk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baru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atau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segmen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pasar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baru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.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Sasaran-sasaran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tersebut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menentukan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jumlah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kualitas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karyawan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dibutuhkan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di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waktu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akan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datang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Forecast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penjualan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produksi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meskipun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tidak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setepat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anggaran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juga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menyebabkan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perubahan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kebutuhan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personalia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jangka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pendek</a:t>
            </a:r>
            <a:r>
              <a:rPr lang="en-ID" sz="2400" dirty="0">
                <a:solidFill>
                  <a:srgbClr val="000000"/>
                </a:solidFill>
                <a:latin typeface="Google Sans"/>
              </a:rPr>
              <a:t>.</a:t>
            </a:r>
            <a:endParaRPr lang="en-ID" sz="2400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Perluasan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usaha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berarti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kebutuhan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Google Sans"/>
              </a:rPr>
              <a:t>baru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4417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264C6-CFF3-462C-9D5A-C455C0F60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592" y="168206"/>
            <a:ext cx="11052312" cy="1196768"/>
          </a:xfrm>
        </p:spPr>
        <p:txBody>
          <a:bodyPr>
            <a:normAutofit/>
          </a:bodyPr>
          <a:lstStyle/>
          <a:p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faktor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Yang </a:t>
            </a:r>
            <a:r>
              <a:rPr lang="en-ID" sz="3600" dirty="0" err="1">
                <a:solidFill>
                  <a:srgbClr val="000000"/>
                </a:solidFill>
                <a:latin typeface="Google Sans"/>
              </a:rPr>
              <a:t>M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empengaruhi</a:t>
            </a:r>
            <a:b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</a:b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Perencanaan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Sumber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Daya</a:t>
            </a:r>
            <a:r>
              <a:rPr lang="en-ID" sz="36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3600" b="0" i="0" dirty="0" err="1">
                <a:solidFill>
                  <a:srgbClr val="000000"/>
                </a:solidFill>
                <a:effectLst/>
                <a:latin typeface="Google Sans"/>
              </a:rPr>
              <a:t>Manusia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E02C48-CD74-418A-9901-5BED98C9B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791" y="1773238"/>
            <a:ext cx="11701670" cy="5084762"/>
          </a:xfrm>
        </p:spPr>
        <p:txBody>
          <a:bodyPr/>
          <a:lstStyle/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3.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Faktor-faktor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Persediaan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Karyawan</a:t>
            </a:r>
            <a:endParaRPr lang="en-ID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just"/>
            <a:endParaRPr lang="en-ID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just"/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4A6155-0C0D-4A55-AF7A-C90F69335E8A}"/>
              </a:ext>
            </a:extLst>
          </p:cNvPr>
          <p:cNvSpPr/>
          <p:nvPr/>
        </p:nvSpPr>
        <p:spPr>
          <a:xfrm>
            <a:off x="556592" y="2332383"/>
            <a:ext cx="11052312" cy="237213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i-FI" sz="2800" b="0" i="0" dirty="0">
                <a:solidFill>
                  <a:srgbClr val="000000"/>
                </a:solidFill>
                <a:effectLst/>
                <a:latin typeface="Google Sans"/>
              </a:rPr>
              <a:t>Pensiun, permohonan berhenti, terminasi, dan kematian semuanya menaikkan kebutuhan personalia. </a:t>
            </a:r>
            <a:endParaRPr lang="en-ID" sz="2800" dirty="0"/>
          </a:p>
        </p:txBody>
      </p:sp>
      <p:pic>
        <p:nvPicPr>
          <p:cNvPr id="5122" name="Picture 2" descr="500 TKA China Ditunda Masuk RI, Kenapa?">
            <a:extLst>
              <a:ext uri="{FF2B5EF4-FFF2-40B4-BE49-F238E27FC236}">
                <a16:creationId xmlns:a16="http://schemas.microsoft.com/office/drawing/2014/main" id="{F23D561C-63BA-4503-978A-A6899FA45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899" y="4704522"/>
            <a:ext cx="4882806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16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E71DB-9D23-4B1C-8F01-3EB2EA9B5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591" y="684695"/>
            <a:ext cx="11078818" cy="1193800"/>
          </a:xfrm>
        </p:spPr>
        <p:txBody>
          <a:bodyPr>
            <a:noAutofit/>
          </a:bodyPr>
          <a:lstStyle/>
          <a:p>
            <a:r>
              <a:rPr lang="en-ID" sz="4800" b="0" i="0" dirty="0" err="1">
                <a:solidFill>
                  <a:srgbClr val="000000"/>
                </a:solidFill>
                <a:effectLst/>
                <a:latin typeface="Google Sans"/>
              </a:rPr>
              <a:t>Syarat</a:t>
            </a:r>
            <a:r>
              <a:rPr lang="en-ID" sz="4800" b="0" i="0" dirty="0">
                <a:solidFill>
                  <a:srgbClr val="000000"/>
                </a:solidFill>
                <a:effectLst/>
                <a:latin typeface="Google Sans"/>
              </a:rPr>
              <a:t> – </a:t>
            </a:r>
            <a:r>
              <a:rPr lang="en-ID" sz="4800" b="0" i="0" dirty="0" err="1">
                <a:solidFill>
                  <a:srgbClr val="000000"/>
                </a:solidFill>
                <a:effectLst/>
                <a:latin typeface="Google Sans"/>
              </a:rPr>
              <a:t>syarat</a:t>
            </a:r>
            <a:r>
              <a:rPr lang="en-ID" sz="4800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sz="4800" dirty="0" err="1">
                <a:solidFill>
                  <a:srgbClr val="000000"/>
                </a:solidFill>
                <a:latin typeface="Google Sans"/>
              </a:rPr>
              <a:t>P</a:t>
            </a:r>
            <a:r>
              <a:rPr lang="en-ID" sz="4800" b="0" i="0" dirty="0" err="1">
                <a:solidFill>
                  <a:srgbClr val="000000"/>
                </a:solidFill>
                <a:effectLst/>
                <a:latin typeface="Google Sans"/>
              </a:rPr>
              <a:t>erencanaan</a:t>
            </a:r>
            <a:r>
              <a:rPr lang="en-ID" sz="4800" b="0" i="0" dirty="0">
                <a:solidFill>
                  <a:srgbClr val="000000"/>
                </a:solidFill>
                <a:effectLst/>
                <a:latin typeface="Google Sans"/>
              </a:rPr>
              <a:t> SDM</a:t>
            </a:r>
            <a:br>
              <a:rPr lang="en-ID" sz="4800" b="0" i="0" dirty="0">
                <a:solidFill>
                  <a:srgbClr val="000000"/>
                </a:solidFill>
                <a:effectLst/>
                <a:latin typeface="Google Sans"/>
              </a:rPr>
            </a:br>
            <a:endParaRPr lang="en-ID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C8CEA-4425-4C02-B4AD-4B6F067A4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043" y="1722784"/>
            <a:ext cx="11542644" cy="4956312"/>
          </a:xfrm>
        </p:spPr>
        <p:txBody>
          <a:bodyPr/>
          <a:lstStyle/>
          <a:p>
            <a:pPr algn="l" fontAlgn="base">
              <a:buFont typeface="+mj-lt"/>
              <a:buAutoNum type="arabicPeriod"/>
            </a:pP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Harus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mengetahui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secara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jelas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masalah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yang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akan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direncanakannya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Harus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mampu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mengumpulkan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dan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menganalisis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informasi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tentang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SDM.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Harus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mempunyai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pengalaman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luas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tentang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job analysis,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organisasi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dan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situasi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persediaan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SDM.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Harus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mampu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membaca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situasi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SDM masa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kini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dan masa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mendatang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Mampu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memperkirakan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peningkatan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SDM dan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teknologi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masa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depan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.</a:t>
            </a:r>
          </a:p>
          <a:p>
            <a:pPr algn="l" fontAlgn="base">
              <a:buFont typeface="+mj-lt"/>
              <a:buAutoNum type="arabicPeriod"/>
            </a:pP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Mengetahui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secara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luas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peraturan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dan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kebijaksanaan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perburuhan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 </a:t>
            </a:r>
            <a:r>
              <a:rPr lang="en-ID" b="0" i="0" dirty="0" err="1">
                <a:effectLst/>
                <a:highlight>
                  <a:srgbClr val="00FFFF"/>
                </a:highlight>
                <a:latin typeface="Google Sans"/>
              </a:rPr>
              <a:t>pemerintah</a:t>
            </a:r>
            <a:r>
              <a:rPr lang="en-ID" b="0" i="0" dirty="0">
                <a:effectLst/>
                <a:highlight>
                  <a:srgbClr val="00FFFF"/>
                </a:highlight>
                <a:latin typeface="Google Sans"/>
              </a:rPr>
              <a:t>.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0078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02E7-0208-4899-AE17-7C001B33A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026" y="181459"/>
            <a:ext cx="9144000" cy="852211"/>
          </a:xfrm>
        </p:spPr>
        <p:txBody>
          <a:bodyPr>
            <a:normAutofit/>
          </a:bodyPr>
          <a:lstStyle/>
          <a:p>
            <a:r>
              <a:rPr lang="en-US" sz="3600" dirty="0"/>
              <a:t>PROSEDUR PERENCANAAN SDM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A87E5-FCFB-4300-929C-D51D0880C3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7" y="1470991"/>
            <a:ext cx="11754678" cy="5413513"/>
          </a:xfrm>
        </p:spPr>
        <p:txBody>
          <a:bodyPr/>
          <a:lstStyle/>
          <a:p>
            <a:pPr algn="just"/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3B6D2DE-02CB-45A3-9FEB-A292D51B7369}"/>
              </a:ext>
            </a:extLst>
          </p:cNvPr>
          <p:cNvSpPr/>
          <p:nvPr/>
        </p:nvSpPr>
        <p:spPr>
          <a:xfrm>
            <a:off x="477079" y="1770822"/>
            <a:ext cx="9144000" cy="7686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Menetapkan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jelas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kualitas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kuantitas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SDM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dibutuhkan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B4F67B-191D-498D-AF0A-A95A3CAEFFD6}"/>
              </a:ext>
            </a:extLst>
          </p:cNvPr>
          <p:cNvSpPr/>
          <p:nvPr/>
        </p:nvSpPr>
        <p:spPr>
          <a:xfrm>
            <a:off x="1099931" y="2486439"/>
            <a:ext cx="9700591" cy="81832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00000"/>
                </a:solidFill>
                <a:effectLst/>
                <a:latin typeface="Google Sans"/>
              </a:rPr>
              <a:t>Mengumpulkan data dan informasi tentang SDM.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CFB1216-B72B-4178-8F85-507EA449B586}"/>
              </a:ext>
            </a:extLst>
          </p:cNvPr>
          <p:cNvSpPr/>
          <p:nvPr/>
        </p:nvSpPr>
        <p:spPr>
          <a:xfrm>
            <a:off x="1815548" y="3201228"/>
            <a:ext cx="9607826" cy="81832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nn-NO" b="0" i="0">
                <a:solidFill>
                  <a:srgbClr val="000000"/>
                </a:solidFill>
                <a:effectLst/>
                <a:latin typeface="Google Sans"/>
              </a:rPr>
              <a:t>Mengelompokkan data dan informasi serta menganalisisnya.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04A8E9E-086F-4540-A4EA-84B01BEF4340}"/>
              </a:ext>
            </a:extLst>
          </p:cNvPr>
          <p:cNvSpPr/>
          <p:nvPr/>
        </p:nvSpPr>
        <p:spPr>
          <a:xfrm>
            <a:off x="2491409" y="3916017"/>
            <a:ext cx="9303026" cy="8183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00000"/>
                </a:solidFill>
                <a:effectLst/>
                <a:latin typeface="Google Sans"/>
              </a:rPr>
              <a:t>Menetapkan beberapa alternative.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3D7C1DA-B693-4D54-9B89-1BDC95C7BA6E}"/>
              </a:ext>
            </a:extLst>
          </p:cNvPr>
          <p:cNvSpPr/>
          <p:nvPr/>
        </p:nvSpPr>
        <p:spPr>
          <a:xfrm>
            <a:off x="3260035" y="4560404"/>
            <a:ext cx="8719930" cy="10684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00000"/>
                </a:solidFill>
                <a:effectLst/>
                <a:latin typeface="Google Sans"/>
              </a:rPr>
              <a:t>Memilih yang terbaik dari alternative yang ada menjadi rencana.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230F21-6266-4824-A340-43A1C424DB1E}"/>
              </a:ext>
            </a:extLst>
          </p:cNvPr>
          <p:cNvSpPr/>
          <p:nvPr/>
        </p:nvSpPr>
        <p:spPr>
          <a:xfrm>
            <a:off x="4465983" y="5628861"/>
            <a:ext cx="7513982" cy="107087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base">
              <a:buFont typeface="Arial" panose="020B0604020202020204" pitchFamily="34" charset="0"/>
              <a:buChar char="•"/>
            </a:pPr>
            <a:endParaRPr lang="en-ID" b="0" i="0" dirty="0">
              <a:solidFill>
                <a:srgbClr val="000000"/>
              </a:solidFill>
              <a:effectLst/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ID" dirty="0">
              <a:solidFill>
                <a:srgbClr val="000000"/>
              </a:solidFill>
              <a:latin typeface="Google Sans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Menginformasikan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rencana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kepada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para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karyawan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Google Sans"/>
              </a:rPr>
              <a:t>direalisasikan</a:t>
            </a:r>
            <a:r>
              <a:rPr lang="en-ID" b="0" i="0" dirty="0">
                <a:solidFill>
                  <a:srgbClr val="000000"/>
                </a:solidFill>
                <a:effectLst/>
                <a:latin typeface="Google Sans"/>
              </a:rPr>
              <a:t>.</a:t>
            </a:r>
          </a:p>
          <a:p>
            <a:br>
              <a:rPr lang="en-ID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930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595766-12CE-4200-9724-0C9873597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en-ID" sz="4600" b="0" i="0" dirty="0" err="1">
                <a:solidFill>
                  <a:schemeClr val="bg1"/>
                </a:solidFill>
                <a:effectLst/>
                <a:latin typeface="Google Sans"/>
              </a:rPr>
              <a:t>Kendala</a:t>
            </a:r>
            <a:r>
              <a:rPr lang="en-ID" sz="46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4600" dirty="0" err="1">
                <a:solidFill>
                  <a:schemeClr val="bg1"/>
                </a:solidFill>
                <a:latin typeface="Google Sans"/>
              </a:rPr>
              <a:t>D</a:t>
            </a:r>
            <a:r>
              <a:rPr lang="en-ID" sz="4600" b="0" i="0" dirty="0" err="1">
                <a:solidFill>
                  <a:schemeClr val="bg1"/>
                </a:solidFill>
                <a:effectLst/>
                <a:latin typeface="Google Sans"/>
              </a:rPr>
              <a:t>alam</a:t>
            </a:r>
            <a:r>
              <a:rPr lang="en-ID" sz="46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4600" dirty="0" err="1">
                <a:solidFill>
                  <a:schemeClr val="bg1"/>
                </a:solidFill>
                <a:latin typeface="Google Sans"/>
              </a:rPr>
              <a:t>P</a:t>
            </a:r>
            <a:r>
              <a:rPr lang="en-ID" sz="4600" b="0" i="0" dirty="0" err="1">
                <a:solidFill>
                  <a:schemeClr val="bg1"/>
                </a:solidFill>
                <a:effectLst/>
                <a:latin typeface="Google Sans"/>
              </a:rPr>
              <a:t>erencanaan</a:t>
            </a:r>
            <a:r>
              <a:rPr lang="en-ID" sz="4600" b="0" i="0" dirty="0">
                <a:solidFill>
                  <a:schemeClr val="bg1"/>
                </a:solidFill>
                <a:effectLst/>
                <a:latin typeface="Google Sans"/>
              </a:rPr>
              <a:t> SDM</a:t>
            </a:r>
            <a:br>
              <a:rPr lang="en-ID" sz="4600" b="0" i="0" dirty="0">
                <a:solidFill>
                  <a:schemeClr val="bg1"/>
                </a:solidFill>
                <a:effectLst/>
                <a:latin typeface="Google Sans"/>
              </a:rPr>
            </a:br>
            <a:endParaRPr lang="en-ID" sz="4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BBF97-DC7F-4EE8-82BE-AC7F062DC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8454" y="3272631"/>
            <a:ext cx="4605340" cy="2387600"/>
          </a:xfrm>
        </p:spPr>
        <p:txBody>
          <a:bodyPr>
            <a:normAutofit lnSpcReduction="10000"/>
          </a:bodyPr>
          <a:lstStyle/>
          <a:p>
            <a:pPr marL="457200" indent="-457200" algn="l" fontAlgn="base">
              <a:buAutoNum type="arabicPeriod"/>
            </a:pP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Standar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kemampuan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SDM</a:t>
            </a:r>
            <a:br>
              <a:rPr lang="en-ID" sz="2000" dirty="0">
                <a:solidFill>
                  <a:schemeClr val="bg1"/>
                </a:solidFill>
              </a:rPr>
            </a:b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Standar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kemampuan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SDM yang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pasti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belum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ada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akibatnya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informasi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kemampuan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SDM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hanya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berdasarkan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ramalan-ramalan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(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prediksi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)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saja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yang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sifatnya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subjektif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. Hal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ini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menjadi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kendala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yang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serius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dalam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PSDM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untuk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menghitung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potensi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SDM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secara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Google Sans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Google Sans"/>
              </a:rPr>
              <a:t>pasti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Google Sans"/>
              </a:rPr>
              <a:t>.</a:t>
            </a:r>
            <a:endParaRPr lang="en-ID" sz="1600" dirty="0">
              <a:solidFill>
                <a:schemeClr val="bg1"/>
              </a:solidFill>
            </a:endParaRPr>
          </a:p>
        </p:txBody>
      </p:sp>
      <p:pic>
        <p:nvPicPr>
          <p:cNvPr id="1026" name="Picture 2" descr="Pupuk Kaltim Capai Target Kinerja Tahun 2019">
            <a:extLst>
              <a:ext uri="{FF2B5EF4-FFF2-40B4-BE49-F238E27FC236}">
                <a16:creationId xmlns:a16="http://schemas.microsoft.com/office/drawing/2014/main" id="{4AFAD36B-2012-4B51-B3FD-93CE3F3DED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47" b="1"/>
          <a:stretch/>
        </p:blipFill>
        <p:spPr bwMode="auto">
          <a:xfrm>
            <a:off x="580073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1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04B49-2E64-4EA4-9CED-150E4BCC5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2445" y="3640254"/>
            <a:ext cx="5319433" cy="2076333"/>
          </a:xfrm>
        </p:spPr>
        <p:txBody>
          <a:bodyPr anchor="t">
            <a:normAutofit/>
          </a:bodyPr>
          <a:lstStyle/>
          <a:p>
            <a:pPr algn="l"/>
            <a:r>
              <a:rPr lang="en-ID" sz="4800" b="0" i="0" dirty="0" err="1">
                <a:effectLst/>
                <a:latin typeface="Google Sans"/>
              </a:rPr>
              <a:t>Kendala</a:t>
            </a:r>
            <a:r>
              <a:rPr lang="en-ID" sz="4800" b="0" i="0" dirty="0">
                <a:effectLst/>
                <a:latin typeface="Google Sans"/>
              </a:rPr>
              <a:t> </a:t>
            </a:r>
            <a:r>
              <a:rPr lang="en-ID" sz="4800" dirty="0" err="1">
                <a:latin typeface="Google Sans"/>
              </a:rPr>
              <a:t>D</a:t>
            </a:r>
            <a:r>
              <a:rPr lang="en-ID" sz="4800" b="0" i="0" dirty="0" err="1">
                <a:effectLst/>
                <a:latin typeface="Google Sans"/>
              </a:rPr>
              <a:t>alam</a:t>
            </a:r>
            <a:r>
              <a:rPr lang="en-ID" sz="4800" b="0" i="0" dirty="0">
                <a:effectLst/>
                <a:latin typeface="Google Sans"/>
              </a:rPr>
              <a:t> </a:t>
            </a:r>
            <a:r>
              <a:rPr lang="en-ID" sz="4800" dirty="0" err="1">
                <a:latin typeface="Google Sans"/>
              </a:rPr>
              <a:t>P</a:t>
            </a:r>
            <a:r>
              <a:rPr lang="en-ID" sz="4800" b="0" i="0" dirty="0" err="1">
                <a:effectLst/>
                <a:latin typeface="Google Sans"/>
              </a:rPr>
              <a:t>erencanaan</a:t>
            </a:r>
            <a:r>
              <a:rPr lang="en-ID" sz="4800" b="0" i="0" dirty="0">
                <a:effectLst/>
                <a:latin typeface="Google Sans"/>
              </a:rPr>
              <a:t> SDM</a:t>
            </a:r>
            <a:endParaRPr lang="en-ID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EE438-4733-446D-AC5D-A3B04E87E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2446" y="649358"/>
            <a:ext cx="5562963" cy="2990898"/>
          </a:xfrm>
        </p:spPr>
        <p:txBody>
          <a:bodyPr anchor="b">
            <a:normAutofit/>
          </a:bodyPr>
          <a:lstStyle/>
          <a:p>
            <a:pPr algn="l" fontAlgn="base"/>
            <a:r>
              <a:rPr lang="en-ID" dirty="0">
                <a:latin typeface="Google Sans"/>
              </a:rPr>
              <a:t>2</a:t>
            </a:r>
            <a:r>
              <a:rPr lang="en-ID" sz="1000" dirty="0">
                <a:latin typeface="Google Sans"/>
              </a:rPr>
              <a:t>. </a:t>
            </a:r>
            <a:r>
              <a:rPr lang="en-ID" sz="1000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Manusia</a:t>
            </a:r>
            <a:r>
              <a:rPr lang="en-ID" b="0" i="0" dirty="0">
                <a:effectLst/>
                <a:latin typeface="Google Sans"/>
              </a:rPr>
              <a:t> (SDM) </a:t>
            </a:r>
            <a:r>
              <a:rPr lang="en-ID" b="0" i="0" dirty="0" err="1">
                <a:effectLst/>
                <a:latin typeface="Google Sans"/>
              </a:rPr>
              <a:t>Mahluk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Hidup</a:t>
            </a:r>
            <a:endParaRPr lang="en-ID" b="0" i="0" dirty="0">
              <a:effectLst/>
              <a:latin typeface="Google Sans"/>
            </a:endParaRPr>
          </a:p>
          <a:p>
            <a:pPr algn="l"/>
            <a:br>
              <a:rPr lang="en-ID" dirty="0"/>
            </a:br>
            <a:r>
              <a:rPr lang="en-ID" b="0" i="0" dirty="0" err="1">
                <a:effectLst/>
                <a:latin typeface="Google Sans"/>
              </a:rPr>
              <a:t>Manusia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sebagai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mahluk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hidup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tidak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dapat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dikuasai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sepenuhnya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seperti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mesin</a:t>
            </a:r>
            <a:r>
              <a:rPr lang="en-ID" b="0" i="0" dirty="0">
                <a:effectLst/>
                <a:latin typeface="Google Sans"/>
              </a:rPr>
              <a:t>. Hal </a:t>
            </a:r>
            <a:r>
              <a:rPr lang="en-ID" b="0" i="0" dirty="0" err="1">
                <a:effectLst/>
                <a:latin typeface="Google Sans"/>
              </a:rPr>
              <a:t>ini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menjadi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kendala</a:t>
            </a:r>
            <a:r>
              <a:rPr lang="en-ID" b="0" i="0" dirty="0">
                <a:effectLst/>
                <a:latin typeface="Google Sans"/>
              </a:rPr>
              <a:t> PSDM, </a:t>
            </a:r>
            <a:r>
              <a:rPr lang="en-ID" b="0" i="0" dirty="0" err="1">
                <a:effectLst/>
                <a:latin typeface="Google Sans"/>
              </a:rPr>
              <a:t>karena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itu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sulit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memperhitungkan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segala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sesuatunya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dalam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rencana</a:t>
            </a:r>
            <a:r>
              <a:rPr lang="en-ID" b="0" i="0" dirty="0">
                <a:effectLst/>
                <a:latin typeface="Google Sans"/>
              </a:rPr>
              <a:t>. </a:t>
            </a:r>
            <a:r>
              <a:rPr lang="en-ID" b="0" i="0" dirty="0" err="1">
                <a:effectLst/>
                <a:latin typeface="Google Sans"/>
              </a:rPr>
              <a:t>Misalnya</a:t>
            </a:r>
            <a:r>
              <a:rPr lang="en-ID" b="0" i="0" dirty="0">
                <a:effectLst/>
                <a:latin typeface="Google Sans"/>
              </a:rPr>
              <a:t>, </a:t>
            </a:r>
            <a:r>
              <a:rPr lang="en-ID" b="0" i="0" dirty="0" err="1">
                <a:effectLst/>
                <a:latin typeface="Google Sans"/>
              </a:rPr>
              <a:t>ia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mampu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tapi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kurang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mau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melepaskan</a:t>
            </a:r>
            <a:r>
              <a:rPr lang="en-ID" b="0" i="0" dirty="0">
                <a:effectLst/>
                <a:latin typeface="Google Sans"/>
              </a:rPr>
              <a:t> </a:t>
            </a:r>
            <a:r>
              <a:rPr lang="en-ID" b="0" i="0" dirty="0" err="1">
                <a:effectLst/>
                <a:latin typeface="Google Sans"/>
              </a:rPr>
              <a:t>kemampuannya</a:t>
            </a:r>
            <a:r>
              <a:rPr lang="en-ID" b="0" i="0" dirty="0">
                <a:effectLst/>
                <a:latin typeface="Google Sans"/>
              </a:rPr>
              <a:t>.</a:t>
            </a:r>
            <a:endParaRPr lang="en-ID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2C6334C2-F73F-4B3B-A626-DD5F69DF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89868" cy="6374535"/>
          </a:xfrm>
          <a:custGeom>
            <a:avLst/>
            <a:gdLst>
              <a:gd name="connsiteX0" fmla="*/ 620377 w 5389868"/>
              <a:gd name="connsiteY0" fmla="*/ 6374535 h 6374535"/>
              <a:gd name="connsiteX1" fmla="*/ 3459520 w 5389868"/>
              <a:gd name="connsiteY1" fmla="*/ 6374535 h 6374535"/>
              <a:gd name="connsiteX2" fmla="*/ 3638761 w 5389868"/>
              <a:gd name="connsiteY2" fmla="*/ 6288190 h 6374535"/>
              <a:gd name="connsiteX3" fmla="*/ 5389868 w 5389868"/>
              <a:gd name="connsiteY3" fmla="*/ 3346018 h 6374535"/>
              <a:gd name="connsiteX4" fmla="*/ 2043850 w 5389868"/>
              <a:gd name="connsiteY4" fmla="*/ 0 h 6374535"/>
              <a:gd name="connsiteX5" fmla="*/ 139826 w 5389868"/>
              <a:gd name="connsiteY5" fmla="*/ 594192 h 6374535"/>
              <a:gd name="connsiteX6" fmla="*/ 0 w 5389868"/>
              <a:gd name="connsiteY6" fmla="*/ 700065 h 6374535"/>
              <a:gd name="connsiteX7" fmla="*/ 0 w 5389868"/>
              <a:gd name="connsiteY7" fmla="*/ 5991971 h 6374535"/>
              <a:gd name="connsiteX8" fmla="*/ 139827 w 5389868"/>
              <a:gd name="connsiteY8" fmla="*/ 6097845 h 6374535"/>
              <a:gd name="connsiteX9" fmla="*/ 378347 w 5389868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89868" h="6374535">
                <a:moveTo>
                  <a:pt x="620377" y="6374535"/>
                </a:moveTo>
                <a:lnTo>
                  <a:pt x="3459520" y="6374535"/>
                </a:lnTo>
                <a:lnTo>
                  <a:pt x="3638761" y="6288190"/>
                </a:lnTo>
                <a:cubicBezTo>
                  <a:pt x="4681799" y="5721578"/>
                  <a:pt x="5389868" y="4616487"/>
                  <a:pt x="5389868" y="3346018"/>
                </a:cubicBezTo>
                <a:cubicBezTo>
                  <a:pt x="5389868" y="1498063"/>
                  <a:pt x="3891805" y="0"/>
                  <a:pt x="2043850" y="0"/>
                </a:cubicBezTo>
                <a:cubicBezTo>
                  <a:pt x="1336430" y="0"/>
                  <a:pt x="680285" y="219535"/>
                  <a:pt x="139826" y="594192"/>
                </a:cubicBezTo>
                <a:lnTo>
                  <a:pt x="0" y="700065"/>
                </a:lnTo>
                <a:lnTo>
                  <a:pt x="0" y="5991971"/>
                </a:lnTo>
                <a:lnTo>
                  <a:pt x="139827" y="6097845"/>
                </a:lnTo>
                <a:cubicBezTo>
                  <a:pt x="217035" y="6151367"/>
                  <a:pt x="296605" y="6201724"/>
                  <a:pt x="378347" y="624872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set 1.cdr">
            <a:extLst>
              <a:ext uri="{FF2B5EF4-FFF2-40B4-BE49-F238E27FC236}">
                <a16:creationId xmlns:a16="http://schemas.microsoft.com/office/drawing/2014/main" id="{4A7648E4-AE10-4952-80D3-9BB16F61E3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14" r="1" b="1"/>
          <a:stretch/>
        </p:blipFill>
        <p:spPr bwMode="auto">
          <a:xfrm>
            <a:off x="20" y="10"/>
            <a:ext cx="5234499" cy="6210619"/>
          </a:xfrm>
          <a:custGeom>
            <a:avLst/>
            <a:gdLst/>
            <a:ahLst/>
            <a:cxnLst/>
            <a:rect l="l" t="t" r="r" b="b"/>
            <a:pathLst>
              <a:path w="5234519" h="6210629">
                <a:moveTo>
                  <a:pt x="1082595" y="0"/>
                </a:moveTo>
                <a:lnTo>
                  <a:pt x="3027450" y="0"/>
                </a:lnTo>
                <a:lnTo>
                  <a:pt x="3291029" y="96471"/>
                </a:lnTo>
                <a:cubicBezTo>
                  <a:pt x="4433137" y="579542"/>
                  <a:pt x="5234519" y="1710443"/>
                  <a:pt x="5234519" y="3028517"/>
                </a:cubicBezTo>
                <a:cubicBezTo>
                  <a:pt x="5234519" y="4785949"/>
                  <a:pt x="3809839" y="6210629"/>
                  <a:pt x="2052407" y="6210629"/>
                </a:cubicBezTo>
                <a:cubicBezTo>
                  <a:pt x="1283531" y="6210629"/>
                  <a:pt x="578345" y="5937936"/>
                  <a:pt x="28288" y="5483989"/>
                </a:cubicBezTo>
                <a:lnTo>
                  <a:pt x="0" y="5458279"/>
                </a:lnTo>
                <a:lnTo>
                  <a:pt x="0" y="598754"/>
                </a:lnTo>
                <a:lnTo>
                  <a:pt x="28288" y="573044"/>
                </a:lnTo>
                <a:cubicBezTo>
                  <a:pt x="303317" y="346070"/>
                  <a:pt x="617127" y="164410"/>
                  <a:pt x="958290" y="3949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8343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829</Words>
  <Application>Microsoft Office PowerPoint</Application>
  <PresentationFormat>Widescreen</PresentationFormat>
  <Paragraphs>125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Berlin Sans FB</vt:lpstr>
      <vt:lpstr>Calibri</vt:lpstr>
      <vt:lpstr>Calibri Light</vt:lpstr>
      <vt:lpstr>Google Sans</vt:lpstr>
      <vt:lpstr>Wingdings</vt:lpstr>
      <vt:lpstr>Office Theme</vt:lpstr>
      <vt:lpstr>PERENCANAAN SUMBER DAYA MANUSIA</vt:lpstr>
      <vt:lpstr>Pengertian Perencanaan Sumber Daya Manusia  </vt:lpstr>
      <vt:lpstr>Faktor faktor Yang Mempengaruhi Perencanaan Sumber Daya Manusia </vt:lpstr>
      <vt:lpstr>Faktor faktor Yang Mempengaruhi  Perencanaan Sumber Daya Manusia</vt:lpstr>
      <vt:lpstr>Faktor faktor Yang Mempengaruhi  Perencanaan Sumber Daya Manusia</vt:lpstr>
      <vt:lpstr>Syarat – syarat Perencanaan SDM </vt:lpstr>
      <vt:lpstr>PROSEDUR PERENCANAAN SDM</vt:lpstr>
      <vt:lpstr>Kendala Dalam Perencanaan SDM </vt:lpstr>
      <vt:lpstr>Kendala Dalam Perencanaan SDM</vt:lpstr>
      <vt:lpstr>Kendala Perencanaan SDM</vt:lpstr>
      <vt:lpstr>Kendala Perencanaan SDM</vt:lpstr>
      <vt:lpstr>CONTOH PERENCANAAN SDM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SUMBER DAYA MANUSIA</dc:title>
  <dc:creator>Elfia Nora</dc:creator>
  <cp:lastModifiedBy>Elfia Nora</cp:lastModifiedBy>
  <cp:revision>4</cp:revision>
  <dcterms:created xsi:type="dcterms:W3CDTF">2020-09-20T23:01:32Z</dcterms:created>
  <dcterms:modified xsi:type="dcterms:W3CDTF">2020-09-28T02:25:44Z</dcterms:modified>
</cp:coreProperties>
</file>