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148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2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32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43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6/24/2021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8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90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976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52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09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9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12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460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9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FBB694-B407-4AEA-8D79-CB21B3ACFC5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042" r="-1" b="27693"/>
          <a:stretch/>
        </p:blipFill>
        <p:spPr>
          <a:xfrm>
            <a:off x="1524" y="10"/>
            <a:ext cx="12188952" cy="6857990"/>
          </a:xfrm>
          <a:prstGeom prst="rect">
            <a:avLst/>
          </a:prstGeom>
        </p:spPr>
      </p:pic>
      <p:sp>
        <p:nvSpPr>
          <p:cNvPr id="27" name="Freeform: Shape 21">
            <a:extLst>
              <a:ext uri="{FF2B5EF4-FFF2-40B4-BE49-F238E27FC236}">
                <a16:creationId xmlns:a16="http://schemas.microsoft.com/office/drawing/2014/main" id="{391F8D69-709A-4575-A393-B4C26481A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66083" y="0"/>
            <a:ext cx="9841377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87A50C4-1191-461A-9E09-C8057F2AF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035" y="0"/>
            <a:ext cx="2265453" cy="6858000"/>
          </a:xfrm>
          <a:custGeom>
            <a:avLst/>
            <a:gdLst>
              <a:gd name="connsiteX0" fmla="*/ 1117108 w 2265453"/>
              <a:gd name="connsiteY0" fmla="*/ 0 h 6858000"/>
              <a:gd name="connsiteX1" fmla="*/ 1099628 w 2265453"/>
              <a:gd name="connsiteY1" fmla="*/ 0 h 6858000"/>
              <a:gd name="connsiteX2" fmla="*/ 1175238 w 2265453"/>
              <a:gd name="connsiteY2" fmla="*/ 82371 h 6858000"/>
              <a:gd name="connsiteX3" fmla="*/ 2240276 w 2265453"/>
              <a:gd name="connsiteY3" fmla="*/ 3734791 h 6858000"/>
              <a:gd name="connsiteX4" fmla="*/ 274951 w 2265453"/>
              <a:gd name="connsiteY4" fmla="*/ 6634678 h 6858000"/>
              <a:gd name="connsiteX5" fmla="*/ 12802 w 2265453"/>
              <a:gd name="connsiteY5" fmla="*/ 6848127 h 6858000"/>
              <a:gd name="connsiteX6" fmla="*/ 0 w 2265453"/>
              <a:gd name="connsiteY6" fmla="*/ 6858000 h 6858000"/>
              <a:gd name="connsiteX7" fmla="*/ 19410 w 2265453"/>
              <a:gd name="connsiteY7" fmla="*/ 6858000 h 6858000"/>
              <a:gd name="connsiteX8" fmla="*/ 31082 w 2265453"/>
              <a:gd name="connsiteY8" fmla="*/ 6848998 h 6858000"/>
              <a:gd name="connsiteX9" fmla="*/ 293230 w 2265453"/>
              <a:gd name="connsiteY9" fmla="*/ 6635549 h 6858000"/>
              <a:gd name="connsiteX10" fmla="*/ 2258555 w 2265453"/>
              <a:gd name="connsiteY10" fmla="*/ 3735662 h 6858000"/>
              <a:gd name="connsiteX11" fmla="*/ 1193518 w 2265453"/>
              <a:gd name="connsiteY11" fmla="*/ 832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5453" h="6858000">
                <a:moveTo>
                  <a:pt x="1117108" y="0"/>
                </a:moveTo>
                <a:lnTo>
                  <a:pt x="1099628" y="0"/>
                </a:lnTo>
                <a:lnTo>
                  <a:pt x="1175238" y="82371"/>
                </a:lnTo>
                <a:cubicBezTo>
                  <a:pt x="1926546" y="957940"/>
                  <a:pt x="2303836" y="2277119"/>
                  <a:pt x="2240276" y="3734791"/>
                </a:cubicBezTo>
                <a:cubicBezTo>
                  <a:pt x="2176522" y="5196911"/>
                  <a:pt x="1237280" y="5841173"/>
                  <a:pt x="274951" y="6634678"/>
                </a:cubicBezTo>
                <a:cubicBezTo>
                  <a:pt x="187328" y="6706930"/>
                  <a:pt x="100126" y="6778421"/>
                  <a:pt x="12802" y="6848127"/>
                </a:cubicBezTo>
                <a:lnTo>
                  <a:pt x="0" y="6858000"/>
                </a:lnTo>
                <a:lnTo>
                  <a:pt x="19410" y="6858000"/>
                </a:lnTo>
                <a:lnTo>
                  <a:pt x="31082" y="6848998"/>
                </a:lnTo>
                <a:cubicBezTo>
                  <a:pt x="118405" y="6779292"/>
                  <a:pt x="205608" y="6707801"/>
                  <a:pt x="293230" y="6635549"/>
                </a:cubicBezTo>
                <a:cubicBezTo>
                  <a:pt x="1255560" y="5842045"/>
                  <a:pt x="2194802" y="5197782"/>
                  <a:pt x="2258555" y="3735662"/>
                </a:cubicBezTo>
                <a:cubicBezTo>
                  <a:pt x="2322115" y="2277991"/>
                  <a:pt x="1944825" y="958811"/>
                  <a:pt x="1193518" y="832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BC87DA9F-8DB2-4D48-8716-A928FBB8A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033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95EA065-AC5D-431D-927E-87FF05884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9619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6934B3C-D73F-4CD0-95B1-0244D662D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292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DA81FC-94F0-4073-8CED-F919A6FFEF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0750" y="1346268"/>
            <a:ext cx="7810500" cy="3125338"/>
          </a:xfrm>
        </p:spPr>
        <p:txBody>
          <a:bodyPr anchor="b">
            <a:normAutofit/>
          </a:bodyPr>
          <a:lstStyle/>
          <a:p>
            <a:pPr algn="ctr"/>
            <a:r>
              <a:rPr lang="en-US" sz="7200"/>
              <a:t>REKRUITMENT</a:t>
            </a:r>
            <a:endParaRPr lang="en-ID" sz="72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22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660"/>
    </mc:Choice>
    <mc:Fallback xmlns="">
      <p:transition spd="slow" advTm="426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E327F-804A-4B4E-8103-1F5819299F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4834" y="0"/>
            <a:ext cx="7060135" cy="1076325"/>
          </a:xfrm>
        </p:spPr>
        <p:txBody>
          <a:bodyPr/>
          <a:lstStyle/>
          <a:p>
            <a:r>
              <a:rPr lang="en-US" sz="3200" dirty="0"/>
              <a:t>CONTOH LOWONGAN KERJA</a:t>
            </a:r>
            <a:endParaRPr lang="en-ID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49F353-9C9F-4AF9-A265-553925B72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755752"/>
            <a:ext cx="7898296" cy="5102247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9D2EECD-A7DA-4229-AC1A-30A41CFE0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23231"/>
            <a:ext cx="8097078" cy="510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3730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33"/>
    </mc:Choice>
    <mc:Fallback xmlns="">
      <p:transition spd="slow" advTm="21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AF98-D937-4BE3-90F9-BE9278CF1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018" y="119429"/>
            <a:ext cx="11913704" cy="1285461"/>
          </a:xfrm>
        </p:spPr>
        <p:txBody>
          <a:bodyPr/>
          <a:lstStyle/>
          <a:p>
            <a:r>
              <a:rPr lang="en-US" sz="2400" dirty="0" err="1"/>
              <a:t>Alternatif</a:t>
            </a:r>
            <a:r>
              <a:rPr lang="en-US" sz="2400" dirty="0"/>
              <a:t> </a:t>
            </a:r>
            <a:r>
              <a:rPr lang="en-US" sz="2400" dirty="0" err="1"/>
              <a:t>Rekrutmen</a:t>
            </a:r>
            <a:r>
              <a:rPr lang="en-US" sz="2400" dirty="0"/>
              <a:t> (</a:t>
            </a:r>
            <a:r>
              <a:rPr lang="en-US" sz="2400" dirty="0" err="1"/>
              <a:t>mengingat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cukup</a:t>
            </a:r>
            <a:r>
              <a:rPr lang="en-US" sz="2400" dirty="0"/>
              <a:t> mahal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proses,wawancara,fee</a:t>
            </a:r>
            <a:r>
              <a:rPr lang="en-US" sz="2400" dirty="0"/>
              <a:t> </a:t>
            </a:r>
            <a:r>
              <a:rPr lang="en-US" sz="2400" dirty="0" err="1"/>
              <a:t>agen,relokasi</a:t>
            </a:r>
            <a:r>
              <a:rPr lang="en-US" sz="2400" dirty="0"/>
              <a:t>) I</a:t>
            </a:r>
            <a:br>
              <a:rPr lang="en-US" sz="2400" dirty="0"/>
            </a:br>
            <a:endParaRPr lang="en-ID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CF543A-B47B-459A-83AC-51B332B3F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212414"/>
            <a:ext cx="8163339" cy="5645586"/>
          </a:xfrm>
        </p:spPr>
        <p:txBody>
          <a:bodyPr>
            <a:normAutofit lnSpcReduction="10000"/>
          </a:bodyPr>
          <a:lstStyle/>
          <a:p>
            <a:pPr marL="514350" indent="-514350" algn="just">
              <a:lnSpc>
                <a:spcPct val="80000"/>
              </a:lnSpc>
              <a:buAutoNum type="alphaLcPeriod"/>
            </a:pPr>
            <a:r>
              <a:rPr lang="en-US" sz="2800" dirty="0"/>
              <a:t>Outsourcing :</a:t>
            </a:r>
            <a:r>
              <a:rPr lang="en-US" sz="2800" dirty="0" err="1"/>
              <a:t>Menyewa</a:t>
            </a:r>
            <a:r>
              <a:rPr lang="en-US" sz="2800" dirty="0"/>
              <a:t> </a:t>
            </a:r>
            <a:r>
              <a:rPr lang="en-US" sz="2800" dirty="0" err="1"/>
              <a:t>tenaga</a:t>
            </a:r>
            <a:r>
              <a:rPr lang="en-US" sz="2800" dirty="0"/>
              <a:t>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lain/</a:t>
            </a:r>
            <a:r>
              <a:rPr lang="en-US" sz="2800" dirty="0" err="1"/>
              <a:t>agen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mengerjakan</a:t>
            </a:r>
            <a:r>
              <a:rPr lang="en-US" sz="2800" dirty="0"/>
              <a:t> </a:t>
            </a:r>
            <a:r>
              <a:rPr lang="en-US" sz="2800" dirty="0" err="1"/>
              <a:t>tugas</a:t>
            </a:r>
            <a:r>
              <a:rPr lang="en-US" sz="2800" dirty="0"/>
              <a:t> internal </a:t>
            </a:r>
            <a:r>
              <a:rPr lang="en-US" sz="2800" dirty="0" err="1"/>
              <a:t>perusahaan</a:t>
            </a:r>
            <a:r>
              <a:rPr lang="en-US" sz="2800" dirty="0"/>
              <a:t>.</a:t>
            </a:r>
          </a:p>
          <a:p>
            <a:pPr marL="514350" indent="-514350" algn="just">
              <a:lnSpc>
                <a:spcPct val="80000"/>
              </a:lnSpc>
              <a:buAutoNum type="alphaLcPeriod"/>
            </a:pPr>
            <a:r>
              <a:rPr lang="en-US" sz="2800" dirty="0"/>
              <a:t>Tenaga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lepas</a:t>
            </a:r>
            <a:r>
              <a:rPr lang="en-US" sz="2800" dirty="0"/>
              <a:t>: </a:t>
            </a:r>
            <a:r>
              <a:rPr lang="en-US" sz="2800" dirty="0" err="1"/>
              <a:t>bekerja</a:t>
            </a:r>
            <a:r>
              <a:rPr lang="en-US" sz="2800" dirty="0"/>
              <a:t> </a:t>
            </a:r>
            <a:r>
              <a:rPr lang="en-US" sz="2800" dirty="0" err="1"/>
              <a:t>paruh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, </a:t>
            </a:r>
            <a:r>
              <a:rPr lang="en-US" sz="2800" dirty="0" err="1"/>
              <a:t>temporer</a:t>
            </a:r>
            <a:r>
              <a:rPr lang="en-US" sz="2800" dirty="0"/>
              <a:t>, </a:t>
            </a:r>
            <a:r>
              <a:rPr lang="en-US" sz="2800" dirty="0" err="1"/>
              <a:t>kontraktor</a:t>
            </a:r>
            <a:r>
              <a:rPr lang="en-US" sz="2800" dirty="0"/>
              <a:t> </a:t>
            </a:r>
            <a:r>
              <a:rPr lang="en-US" sz="2800" dirty="0" err="1"/>
              <a:t>lepas</a:t>
            </a:r>
            <a:r>
              <a:rPr lang="en-US" sz="2800" dirty="0"/>
              <a:t>.(</a:t>
            </a:r>
            <a:r>
              <a:rPr lang="en-US" sz="2800" dirty="0" err="1"/>
              <a:t>menguntungkan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krn</a:t>
            </a:r>
            <a:r>
              <a:rPr lang="en-US" sz="2800" dirty="0"/>
              <a:t> </a:t>
            </a:r>
            <a:r>
              <a:rPr lang="en-US" sz="2800" dirty="0" err="1"/>
              <a:t>flexibel</a:t>
            </a:r>
            <a:r>
              <a:rPr lang="en-US" sz="2800" dirty="0"/>
              <a:t> dan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buruh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rendah</a:t>
            </a:r>
            <a:r>
              <a:rPr lang="en-US" sz="2800" dirty="0"/>
              <a:t>)</a:t>
            </a:r>
          </a:p>
          <a:p>
            <a:pPr marL="514350" marR="45720" lvl="1" indent="-514350" algn="just">
              <a:lnSpc>
                <a:spcPct val="80000"/>
              </a:lnSpc>
              <a:buClr>
                <a:schemeClr val="accent3"/>
              </a:buClr>
              <a:buSzPct val="95000"/>
            </a:pPr>
            <a:r>
              <a:rPr lang="en-US" sz="2800" b="1" dirty="0"/>
              <a:t>c.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Lembur</a:t>
            </a:r>
            <a:r>
              <a:rPr lang="en-US" sz="2800" dirty="0"/>
              <a:t> </a:t>
            </a:r>
            <a:r>
              <a:rPr lang="en-US" sz="2800" i="1" dirty="0"/>
              <a:t>(overtime)</a:t>
            </a:r>
            <a:r>
              <a:rPr lang="en-US" sz="2800" b="1" dirty="0"/>
              <a:t>: </a:t>
            </a:r>
            <a:r>
              <a:rPr lang="en-US" sz="2800" dirty="0" err="1"/>
              <a:t>Alternatif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mengatasi</a:t>
            </a:r>
            <a:r>
              <a:rPr lang="en-US" sz="2800" dirty="0"/>
              <a:t> </a:t>
            </a:r>
            <a:r>
              <a:rPr lang="en-US" sz="2800" dirty="0" err="1"/>
              <a:t>fluktuasi</a:t>
            </a:r>
            <a:r>
              <a:rPr lang="en-US" sz="2800" dirty="0"/>
              <a:t> </a:t>
            </a:r>
            <a:r>
              <a:rPr lang="en-US" sz="2800" dirty="0" err="1"/>
              <a:t>jangka</a:t>
            </a:r>
            <a:r>
              <a:rPr lang="en-US" sz="2800" dirty="0"/>
              <a:t> </a:t>
            </a:r>
            <a:r>
              <a:rPr lang="en-US" sz="2800" dirty="0" err="1"/>
              <a:t>pendek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beban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. Perusahaan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menghindari</a:t>
            </a:r>
            <a:r>
              <a:rPr lang="en-US" sz="2800" dirty="0"/>
              <a:t> </a:t>
            </a:r>
            <a:r>
              <a:rPr lang="en-US" sz="2800" dirty="0" err="1"/>
              <a:t>biaya-biaya</a:t>
            </a:r>
            <a:r>
              <a:rPr lang="en-US" sz="2800" dirty="0"/>
              <a:t> </a:t>
            </a:r>
            <a:r>
              <a:rPr lang="en-US" sz="2800" dirty="0" err="1"/>
              <a:t>rekrutmen</a:t>
            </a:r>
            <a:r>
              <a:rPr lang="en-US" sz="2800" dirty="0"/>
              <a:t>, </a:t>
            </a:r>
            <a:r>
              <a:rPr lang="en-US" sz="2800" dirty="0" err="1"/>
              <a:t>seleksi</a:t>
            </a:r>
            <a:r>
              <a:rPr lang="en-US" sz="2800" dirty="0"/>
              <a:t>, dan </a:t>
            </a:r>
            <a:r>
              <a:rPr lang="en-US" sz="2800" dirty="0" err="1"/>
              <a:t>pelatihan</a:t>
            </a:r>
            <a:r>
              <a:rPr lang="en-US" sz="2800" dirty="0"/>
              <a:t>, </a:t>
            </a:r>
            <a:r>
              <a:rPr lang="en-US" sz="2800" dirty="0" err="1"/>
              <a:t>sedangkan</a:t>
            </a:r>
            <a:r>
              <a:rPr lang="en-US" sz="2800" dirty="0"/>
              <a:t> para </a:t>
            </a:r>
            <a:r>
              <a:rPr lang="en-US" sz="2800" dirty="0" err="1"/>
              <a:t>karyawan</a:t>
            </a:r>
            <a:r>
              <a:rPr lang="en-US" sz="2800" dirty="0"/>
              <a:t> </a:t>
            </a:r>
            <a:r>
              <a:rPr lang="en-US" sz="2800" dirty="0" err="1"/>
              <a:t>memperoleh</a:t>
            </a:r>
            <a:r>
              <a:rPr lang="en-US" sz="2800" dirty="0"/>
              <a:t> </a:t>
            </a:r>
            <a:r>
              <a:rPr lang="en-US" sz="2800" dirty="0" err="1"/>
              <a:t>peningkatan</a:t>
            </a:r>
            <a:r>
              <a:rPr lang="en-US" sz="2800" dirty="0"/>
              <a:t> </a:t>
            </a:r>
            <a:r>
              <a:rPr lang="en-US" sz="2800" dirty="0" err="1"/>
              <a:t>pendapatan</a:t>
            </a:r>
            <a:r>
              <a:rPr lang="en-US" sz="2800" dirty="0"/>
              <a:t> </a:t>
            </a:r>
            <a:r>
              <a:rPr lang="en-US" sz="2800" dirty="0" err="1"/>
              <a:t>selama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lembur</a:t>
            </a:r>
            <a:r>
              <a:rPr lang="en-US" sz="2800" dirty="0"/>
              <a:t>.</a:t>
            </a:r>
            <a:endParaRPr lang="en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254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339"/>
    </mc:Choice>
    <mc:Fallback xmlns="">
      <p:transition spd="slow" advTm="2793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ED7224-3CBD-4F71-A6BF-C53F15377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59408" y="144462"/>
            <a:ext cx="5624118" cy="1388916"/>
          </a:xfrm>
        </p:spPr>
        <p:txBody>
          <a:bodyPr anchor="b">
            <a:normAutofit/>
          </a:bodyPr>
          <a:lstStyle/>
          <a:p>
            <a:pPr algn="ctr"/>
            <a:r>
              <a:rPr lang="en-US" sz="4400" dirty="0"/>
              <a:t>REKRUITMENT</a:t>
            </a:r>
            <a:endParaRPr lang="en-ID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512963-8511-4512-B6FE-A9427C7B02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74024" y="2469283"/>
            <a:ext cx="5938203" cy="3790840"/>
          </a:xfrm>
        </p:spPr>
        <p:txBody>
          <a:bodyPr anchor="t">
            <a:normAutofit lnSpcReduction="10000"/>
          </a:bodyPr>
          <a:lstStyle/>
          <a:p>
            <a:pPr marL="812800" indent="-812800"/>
            <a:r>
              <a:rPr lang="en-US" sz="2400" dirty="0"/>
              <a:t>“Proses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dirty="0"/>
              <a:t> </a:t>
            </a:r>
            <a:r>
              <a:rPr lang="en-US" sz="2400" dirty="0" err="1"/>
              <a:t>mengundang</a:t>
            </a:r>
            <a:r>
              <a:rPr lang="en-US" sz="2400" dirty="0"/>
              <a:t> </a:t>
            </a:r>
            <a:r>
              <a:rPr lang="en-US" sz="2400" dirty="0" err="1"/>
              <a:t>calon-calon</a:t>
            </a:r>
            <a:r>
              <a:rPr lang="en-US" sz="2400" dirty="0"/>
              <a:t> </a:t>
            </a:r>
            <a:r>
              <a:rPr lang="en-US" sz="2400" dirty="0" err="1"/>
              <a:t>tenaga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yang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rencana</a:t>
            </a:r>
            <a:r>
              <a:rPr lang="en-US" sz="2400" dirty="0"/>
              <a:t> dan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di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melamar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”.</a:t>
            </a:r>
          </a:p>
          <a:p>
            <a:endParaRPr lang="en-ID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6CB0275-66F1-4491-93B8-121D0C717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14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D32C3D-8F76-4E99-BE56-0836CC38C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493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54226D-9EED-4F02-902B-4427C55F4F9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479" r="22479"/>
          <a:stretch/>
        </p:blipFill>
        <p:spPr>
          <a:xfrm>
            <a:off x="153" y="10"/>
            <a:ext cx="5033023" cy="6857990"/>
          </a:xfrm>
          <a:custGeom>
            <a:avLst/>
            <a:gdLst/>
            <a:ahLst/>
            <a:cxnLst/>
            <a:rect l="l" t="t" r="r" b="b"/>
            <a:pathLst>
              <a:path w="4710787" h="6858000">
                <a:moveTo>
                  <a:pt x="0" y="0"/>
                </a:moveTo>
                <a:lnTo>
                  <a:pt x="1214365" y="0"/>
                </a:lnTo>
                <a:lnTo>
                  <a:pt x="1994531" y="0"/>
                </a:lnTo>
                <a:lnTo>
                  <a:pt x="3087764" y="0"/>
                </a:lnTo>
                <a:lnTo>
                  <a:pt x="3109888" y="14997"/>
                </a:lnTo>
                <a:cubicBezTo>
                  <a:pt x="4137051" y="754641"/>
                  <a:pt x="4710787" y="2093192"/>
                  <a:pt x="4710787" y="3621656"/>
                </a:cubicBezTo>
                <a:cubicBezTo>
                  <a:pt x="4710787" y="4969131"/>
                  <a:pt x="3782062" y="5602839"/>
                  <a:pt x="2836437" y="6374814"/>
                </a:cubicBezTo>
                <a:cubicBezTo>
                  <a:pt x="2664234" y="6515397"/>
                  <a:pt x="2493607" y="6653108"/>
                  <a:pt x="2319789" y="6780599"/>
                </a:cubicBezTo>
                <a:lnTo>
                  <a:pt x="2208033" y="6858000"/>
                </a:lnTo>
                <a:lnTo>
                  <a:pt x="1994531" y="6858000"/>
                </a:lnTo>
                <a:lnTo>
                  <a:pt x="121436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0766076-46F5-42D5-A773-2B3BEF2B8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25575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354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863"/>
    </mc:Choice>
    <mc:Fallback xmlns="">
      <p:transition spd="slow" advTm="338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0FAF9-8DEE-4168-8007-C8347C39C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869" y="225684"/>
            <a:ext cx="8033733" cy="939232"/>
          </a:xfrm>
        </p:spPr>
        <p:txBody>
          <a:bodyPr/>
          <a:lstStyle/>
          <a:p>
            <a:pPr algn="ctr"/>
            <a:r>
              <a:rPr lang="en-US" sz="4000" dirty="0"/>
              <a:t>METODE REKRUITMENT</a:t>
            </a:r>
            <a:endParaRPr lang="en-ID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4351D-FA31-4C95-BF5C-005FC8626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0724" y="1381539"/>
            <a:ext cx="6975878" cy="4094922"/>
          </a:xfrm>
        </p:spPr>
        <p:txBody>
          <a:bodyPr>
            <a:normAutofit/>
          </a:bodyPr>
          <a:lstStyle/>
          <a:p>
            <a:pPr algn="l"/>
            <a:r>
              <a:rPr lang="en-ID" b="1" i="0" dirty="0">
                <a:solidFill>
                  <a:srgbClr val="2C3E50"/>
                </a:solidFill>
                <a:effectLst/>
                <a:latin typeface="Raleway"/>
              </a:rPr>
              <a:t> 1. </a:t>
            </a:r>
            <a:r>
              <a:rPr lang="en-ID" b="1" i="0" dirty="0" err="1">
                <a:solidFill>
                  <a:srgbClr val="2C3E50"/>
                </a:solidFill>
                <a:effectLst/>
                <a:latin typeface="Raleway"/>
              </a:rPr>
              <a:t>Metode</a:t>
            </a:r>
            <a:r>
              <a:rPr lang="en-ID" b="1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1" i="0" dirty="0" err="1">
                <a:solidFill>
                  <a:srgbClr val="2C3E50"/>
                </a:solidFill>
                <a:effectLst/>
                <a:latin typeface="Raleway"/>
              </a:rPr>
              <a:t>Tertutup</a:t>
            </a:r>
            <a:endParaRPr lang="en-ID" b="1" i="0" dirty="0">
              <a:solidFill>
                <a:srgbClr val="2C3E50"/>
              </a:solidFill>
              <a:effectLst/>
              <a:latin typeface="Raleway"/>
            </a:endParaRPr>
          </a:p>
          <a:p>
            <a:pPr algn="l"/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Rekrutmen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dengan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metode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tertutup</a:t>
            </a:r>
            <a:r>
              <a:rPr lang="en-ID" dirty="0">
                <a:solidFill>
                  <a:srgbClr val="2C3E50"/>
                </a:solidFill>
                <a:latin typeface="Raleway"/>
              </a:rPr>
              <a:t>: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cara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menarik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pelamar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dengan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menginformasikan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hanya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kepada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karyawan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(INTERNAL)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atau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orang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tertentu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.</a:t>
            </a:r>
          </a:p>
          <a:p>
            <a:pPr algn="l"/>
            <a:r>
              <a:rPr lang="en-ID" b="1" i="0" dirty="0">
                <a:solidFill>
                  <a:srgbClr val="2C3E50"/>
                </a:solidFill>
                <a:effectLst/>
                <a:latin typeface="Raleway"/>
              </a:rPr>
              <a:t>2. </a:t>
            </a:r>
            <a:r>
              <a:rPr lang="en-ID" b="1" i="0" dirty="0" err="1">
                <a:solidFill>
                  <a:srgbClr val="2C3E50"/>
                </a:solidFill>
                <a:effectLst/>
                <a:latin typeface="Raleway"/>
              </a:rPr>
              <a:t>Metode</a:t>
            </a:r>
            <a:r>
              <a:rPr lang="en-ID" b="1" i="0" dirty="0">
                <a:solidFill>
                  <a:srgbClr val="2C3E50"/>
                </a:solidFill>
                <a:effectLst/>
                <a:latin typeface="Raleway"/>
              </a:rPr>
              <a:t> Terbuka</a:t>
            </a:r>
          </a:p>
          <a:p>
            <a:pPr algn="l"/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Proses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rekrutmen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dengan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metode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terbuka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adalah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cara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penarikan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karyawan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dilakukan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dengan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menginformasikannya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secara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luas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seperti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melalui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 </a:t>
            </a:r>
            <a:r>
              <a:rPr lang="en-ID" b="0" i="0" dirty="0" err="1">
                <a:solidFill>
                  <a:srgbClr val="2C3E50"/>
                </a:solidFill>
                <a:effectLst/>
                <a:latin typeface="Raleway"/>
              </a:rPr>
              <a:t>iklan</a:t>
            </a:r>
            <a:r>
              <a:rPr lang="en-ID" b="0" i="0" dirty="0">
                <a:solidFill>
                  <a:srgbClr val="2C3E50"/>
                </a:solidFill>
                <a:effectLst/>
                <a:latin typeface="Raleway"/>
              </a:rPr>
              <a:t>.</a:t>
            </a:r>
          </a:p>
          <a:p>
            <a:pPr algn="l"/>
            <a:endParaRPr lang="en-ID" b="0" i="0" dirty="0">
              <a:solidFill>
                <a:srgbClr val="2C3E50"/>
              </a:solidFill>
              <a:effectLst/>
              <a:latin typeface="Raleway"/>
            </a:endParaRPr>
          </a:p>
          <a:p>
            <a:pPr algn="l"/>
            <a:endParaRPr lang="en-ID" b="0" i="0" dirty="0">
              <a:solidFill>
                <a:srgbClr val="2C3E50"/>
              </a:solidFill>
              <a:effectLst/>
              <a:latin typeface="Raleway"/>
            </a:endParaRPr>
          </a:p>
          <a:p>
            <a:endParaRPr lang="en-ID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D9A5EF0-ECA9-43B6-9B3C-5EE71B0DC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165" y="4369904"/>
            <a:ext cx="3258644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6513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1422"/>
    </mc:Choice>
    <mc:Fallback xmlns="">
      <p:transition spd="slow" advTm="15142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A43AA-BE77-4FBF-86A1-70D625B52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2162"/>
            <a:ext cx="8743653" cy="1150201"/>
          </a:xfrm>
        </p:spPr>
        <p:txBody>
          <a:bodyPr/>
          <a:lstStyle/>
          <a:p>
            <a:r>
              <a:rPr lang="en-US" sz="4400" dirty="0"/>
              <a:t>REKRUITMENT INTERNAL</a:t>
            </a:r>
            <a:endParaRPr lang="en-ID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DBA8ED-401A-46DC-B240-4362D018A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232363"/>
            <a:ext cx="6120215" cy="2340952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en-US" sz="2800" dirty="0" err="1"/>
              <a:t>Pemindahan</a:t>
            </a:r>
            <a:r>
              <a:rPr lang="en-US" sz="2800" dirty="0"/>
              <a:t>/</a:t>
            </a:r>
            <a:r>
              <a:rPr lang="en-US" sz="2800" dirty="0" err="1"/>
              <a:t>mutasi</a:t>
            </a: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 err="1"/>
              <a:t>Pengangkatan</a:t>
            </a:r>
            <a:r>
              <a:rPr lang="en-US" sz="2800" dirty="0"/>
              <a:t> ( </a:t>
            </a:r>
            <a:r>
              <a:rPr lang="en-US" sz="2800" dirty="0" err="1"/>
              <a:t>promosi</a:t>
            </a:r>
            <a:r>
              <a:rPr lang="en-US" sz="2800" dirty="0"/>
              <a:t> )</a:t>
            </a:r>
          </a:p>
          <a:p>
            <a:pPr algn="just">
              <a:buFont typeface="Wingdings" pitchFamily="2" charset="2"/>
              <a:buChar char="v"/>
            </a:pPr>
            <a:r>
              <a:rPr lang="en-US" sz="2800" dirty="0" err="1"/>
              <a:t>Inventarisasi</a:t>
            </a:r>
            <a:r>
              <a:rPr lang="en-US" sz="2800" dirty="0"/>
              <a:t> </a:t>
            </a:r>
            <a:r>
              <a:rPr lang="en-US" sz="2800" dirty="0" err="1"/>
              <a:t>keahlian</a:t>
            </a:r>
            <a:endParaRPr lang="en-US" sz="2800" dirty="0"/>
          </a:p>
          <a:p>
            <a:endParaRPr lang="en-ID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C356509A-7917-4197-AB9E-B699FE808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35681"/>
            <a:ext cx="3839818" cy="3240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381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2117"/>
    </mc:Choice>
    <mc:Fallback xmlns="">
      <p:transition spd="slow" advTm="21211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8" name="Straight Connector 70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29" name="Rectangle 72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6B5F80-7171-4AA5-B0B4-7D58DEAE3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442913"/>
            <a:ext cx="5295569" cy="1361814"/>
          </a:xfrm>
        </p:spPr>
        <p:txBody>
          <a:bodyPr vert="horz" lIns="109728" tIns="109728" rIns="109728" bIns="91440" rtlCol="0" anchor="b">
            <a:normAutofit fontScale="90000"/>
          </a:bodyPr>
          <a:lstStyle/>
          <a:p>
            <a:r>
              <a:rPr lang="en-US" sz="27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00FFFF"/>
                </a:highlight>
              </a:rPr>
              <a:t>Keuntungan</a:t>
            </a:r>
            <a:r>
              <a:rPr lang="en-US" sz="27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00FFFF"/>
                </a:highlight>
              </a:rPr>
              <a:t> </a:t>
            </a:r>
            <a:r>
              <a:rPr lang="en-US" sz="27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00FFFF"/>
                </a:highlight>
              </a:rPr>
              <a:t>Rekrutmen</a:t>
            </a:r>
            <a:r>
              <a:rPr lang="en-US" sz="27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00FFFF"/>
                </a:highlight>
              </a:rPr>
              <a:t> Internal</a:t>
            </a:r>
            <a:br>
              <a: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1FE051-6DBF-494B-8A08-3C942EB871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804726"/>
            <a:ext cx="5181599" cy="4728596"/>
          </a:xfrm>
        </p:spPr>
        <p:txBody>
          <a:bodyPr vert="horz" lIns="109728" tIns="109728" rIns="109728" bIns="91440" rtlCol="0" anchor="t">
            <a:normAutofit fontScale="92500" lnSpcReduction="20000"/>
          </a:bodyPr>
          <a:lstStyle/>
          <a:p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Biaya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relatif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murah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karena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perlu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proses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seperti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rekrutmen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external.</a:t>
            </a: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Perilaku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loyalitas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semakin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besar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terhadap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perusahaan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Pekerja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memiliki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motivasi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tinggi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karena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mengetahui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kemungkinan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peningkatan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d. Waktu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penarikan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relatif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singkat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Orientasi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dan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induksi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diperlukan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lagi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0" name="Freeform: Shape 74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1" name="Freeform: Shape 76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2" name="Freeform: Shape 78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026" name="Picture 2" descr="HR HUMAN RESOURCES: BAGAIMANA CARA DAN PROSES REKRUTMEN KARYAWAN TERBAIK  SERTA KREATIF BAGI PERUSAHAAN – Management Consulting &amp; Training,  Implementor software accounting, Distribusi, Omni channel &amp; Pay Roll – HRD">
            <a:extLst>
              <a:ext uri="{FF2B5EF4-FFF2-40B4-BE49-F238E27FC236}">
                <a16:creationId xmlns:a16="http://schemas.microsoft.com/office/drawing/2014/main" id="{C169C65F-FE75-4E49-A03B-82CF81FEF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73130" y="1804726"/>
            <a:ext cx="3774974" cy="175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5300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6001"/>
    </mc:Choice>
    <mc:Fallback xmlns="">
      <p:transition spd="slow" advTm="1660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7A3E9C-ECB1-4E08-8A5E-14DAA4EFD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660" y="362294"/>
            <a:ext cx="5977763" cy="3066706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4200" dirty="0" err="1">
                <a:highlight>
                  <a:srgbClr val="00FF00"/>
                </a:highlight>
              </a:rPr>
              <a:t>Kerugian</a:t>
            </a:r>
            <a:r>
              <a:rPr lang="en-US" sz="4200" dirty="0">
                <a:highlight>
                  <a:srgbClr val="00FF00"/>
                </a:highlight>
              </a:rPr>
              <a:t> </a:t>
            </a:r>
            <a:r>
              <a:rPr lang="en-US" sz="4200" dirty="0" err="1">
                <a:highlight>
                  <a:srgbClr val="00FF00"/>
                </a:highlight>
              </a:rPr>
              <a:t>Rekrutmen</a:t>
            </a:r>
            <a:r>
              <a:rPr lang="en-US" sz="4200" dirty="0">
                <a:highlight>
                  <a:srgbClr val="00FF00"/>
                </a:highlight>
              </a:rPr>
              <a:t> internal</a:t>
            </a:r>
            <a:br>
              <a:rPr lang="en-US" sz="4200" dirty="0"/>
            </a:br>
            <a:endParaRPr lang="en-ID" sz="4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02AEB8-85A3-4021-8A78-732DCB5A6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603" y="3315693"/>
            <a:ext cx="6622390" cy="2860023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dirty="0" err="1"/>
              <a:t>Tidak</a:t>
            </a:r>
            <a:r>
              <a:rPr lang="en-US" dirty="0"/>
              <a:t> 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dirty="0" err="1"/>
              <a:t>Pekerja</a:t>
            </a:r>
            <a:r>
              <a:rPr lang="en-US" dirty="0"/>
              <a:t> yang </a:t>
            </a:r>
            <a:r>
              <a:rPr lang="en-US" dirty="0" err="1"/>
              <a:t>dipromosikan</a:t>
            </a:r>
            <a:r>
              <a:rPr lang="en-US" dirty="0"/>
              <a:t> </a:t>
            </a:r>
            <a:r>
              <a:rPr lang="en-US" dirty="0" err="1"/>
              <a:t>akrab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bawahannya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dan </a:t>
            </a:r>
            <a:r>
              <a:rPr lang="en-US" dirty="0" err="1"/>
              <a:t>kekuasaannya</a:t>
            </a:r>
            <a:r>
              <a:rPr lang="en-US" dirty="0"/>
              <a:t>.</a:t>
            </a:r>
          </a:p>
          <a:p>
            <a:pPr>
              <a:lnSpc>
                <a:spcPct val="120000"/>
              </a:lnSpc>
            </a:pPr>
            <a:endParaRPr lang="en-ID" sz="1300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C7D887A3-61AD-4674-BC53-8DFA8CF7B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479F0FB3-8461-462D-84A2-53106FBF4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5348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11E3C311-4E8A-45D9-97BF-07F5FD346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88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2050" name="Picture 2" descr="Apa yang dimaksud dengan Rekrutmen Karyawan? - Manajemen - Dictio Community">
            <a:extLst>
              <a:ext uri="{FF2B5EF4-FFF2-40B4-BE49-F238E27FC236}">
                <a16:creationId xmlns:a16="http://schemas.microsoft.com/office/drawing/2014/main" id="{A17BB25F-28C5-45F9-B667-2747BE1205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90" r="20652" b="1"/>
          <a:stretch/>
        </p:blipFill>
        <p:spPr bwMode="auto">
          <a:xfrm>
            <a:off x="8355162" y="388087"/>
            <a:ext cx="3398086" cy="3040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8708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2368"/>
    </mc:Choice>
    <mc:Fallback xmlns="">
      <p:transition spd="slow" advTm="1623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3074" name="Picture 2" descr="Hati-hati, Maraknya Penipuan Rekrutmen Karyawan Mengatasnamakan Kalla Group">
            <a:extLst>
              <a:ext uri="{FF2B5EF4-FFF2-40B4-BE49-F238E27FC236}">
                <a16:creationId xmlns:a16="http://schemas.microsoft.com/office/drawing/2014/main" id="{6690737E-5579-4C9C-91B3-FAB675C27C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"/>
          <a:stretch/>
        </p:blipFill>
        <p:spPr bwMode="auto">
          <a:xfrm>
            <a:off x="-19335" y="51787"/>
            <a:ext cx="1218895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55A741C2-AB82-4BF5-9324-5D0B56A3D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167675" y="-3167677"/>
            <a:ext cx="5856341" cy="12191695"/>
          </a:xfrm>
          <a:custGeom>
            <a:avLst/>
            <a:gdLst>
              <a:gd name="connsiteX0" fmla="*/ 0 w 5856341"/>
              <a:gd name="connsiteY0" fmla="*/ 12191695 h 12191695"/>
              <a:gd name="connsiteX1" fmla="*/ 0 w 5856341"/>
              <a:gd name="connsiteY1" fmla="*/ 0 h 12191695"/>
              <a:gd name="connsiteX2" fmla="*/ 243849 w 5856341"/>
              <a:gd name="connsiteY2" fmla="*/ 0 h 12191695"/>
              <a:gd name="connsiteX3" fmla="*/ 505121 w 5856341"/>
              <a:gd name="connsiteY3" fmla="*/ 0 h 12191695"/>
              <a:gd name="connsiteX4" fmla="*/ 723207 w 5856341"/>
              <a:gd name="connsiteY4" fmla="*/ 0 h 12191695"/>
              <a:gd name="connsiteX5" fmla="*/ 755828 w 5856341"/>
              <a:gd name="connsiteY5" fmla="*/ 0 h 12191695"/>
              <a:gd name="connsiteX6" fmla="*/ 1411868 w 5856341"/>
              <a:gd name="connsiteY6" fmla="*/ 0 h 12191695"/>
              <a:gd name="connsiteX7" fmla="*/ 1421034 w 5856341"/>
              <a:gd name="connsiteY7" fmla="*/ 0 h 12191695"/>
              <a:gd name="connsiteX8" fmla="*/ 1515206 w 5856341"/>
              <a:gd name="connsiteY8" fmla="*/ 0 h 12191695"/>
              <a:gd name="connsiteX9" fmla="*/ 2636151 w 5856341"/>
              <a:gd name="connsiteY9" fmla="*/ 0 h 12191695"/>
              <a:gd name="connsiteX10" fmla="*/ 4637890 w 5856341"/>
              <a:gd name="connsiteY10" fmla="*/ 0 h 12191695"/>
              <a:gd name="connsiteX11" fmla="*/ 4654499 w 5856341"/>
              <a:gd name="connsiteY11" fmla="*/ 26661 h 12191695"/>
              <a:gd name="connsiteX12" fmla="*/ 5856341 w 5856341"/>
              <a:gd name="connsiteY12" fmla="*/ 6438338 h 12191695"/>
              <a:gd name="connsiteX13" fmla="*/ 4449211 w 5856341"/>
              <a:gd name="connsiteY13" fmla="*/ 11332719 h 12191695"/>
              <a:gd name="connsiteX14" fmla="*/ 4061349 w 5856341"/>
              <a:gd name="connsiteY14" fmla="*/ 12054097 h 12191695"/>
              <a:gd name="connsiteX15" fmla="*/ 3977450 w 5856341"/>
              <a:gd name="connsiteY15" fmla="*/ 12191695 h 12191695"/>
              <a:gd name="connsiteX16" fmla="*/ 2636151 w 5856341"/>
              <a:gd name="connsiteY16" fmla="*/ 12191695 h 12191695"/>
              <a:gd name="connsiteX17" fmla="*/ 1421034 w 5856341"/>
              <a:gd name="connsiteY17" fmla="*/ 12191695 h 12191695"/>
              <a:gd name="connsiteX18" fmla="*/ 1411868 w 5856341"/>
              <a:gd name="connsiteY18" fmla="*/ 12191695 h 12191695"/>
              <a:gd name="connsiteX19" fmla="*/ 1283685 w 5856341"/>
              <a:gd name="connsiteY19" fmla="*/ 12191695 h 12191695"/>
              <a:gd name="connsiteX20" fmla="*/ 755828 w 5856341"/>
              <a:gd name="connsiteY20" fmla="*/ 12191695 h 12191695"/>
              <a:gd name="connsiteX21" fmla="*/ 723207 w 5856341"/>
              <a:gd name="connsiteY21" fmla="*/ 12191695 h 12191695"/>
              <a:gd name="connsiteX22" fmla="*/ 505121 w 5856341"/>
              <a:gd name="connsiteY22" fmla="*/ 12191695 h 12191695"/>
              <a:gd name="connsiteX23" fmla="*/ 243849 w 5856341"/>
              <a:gd name="connsiteY23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56341" h="12191695">
                <a:moveTo>
                  <a:pt x="0" y="12191695"/>
                </a:moveTo>
                <a:lnTo>
                  <a:pt x="0" y="0"/>
                </a:lnTo>
                <a:lnTo>
                  <a:pt x="243849" y="0"/>
                </a:lnTo>
                <a:lnTo>
                  <a:pt x="505121" y="0"/>
                </a:lnTo>
                <a:lnTo>
                  <a:pt x="723207" y="0"/>
                </a:lnTo>
                <a:lnTo>
                  <a:pt x="755828" y="0"/>
                </a:lnTo>
                <a:lnTo>
                  <a:pt x="1411868" y="0"/>
                </a:lnTo>
                <a:lnTo>
                  <a:pt x="1421034" y="0"/>
                </a:lnTo>
                <a:lnTo>
                  <a:pt x="1515206" y="0"/>
                </a:lnTo>
                <a:lnTo>
                  <a:pt x="2636151" y="0"/>
                </a:lnTo>
                <a:lnTo>
                  <a:pt x="4637890" y="0"/>
                </a:lnTo>
                <a:lnTo>
                  <a:pt x="4654499" y="26661"/>
                </a:lnTo>
                <a:cubicBezTo>
                  <a:pt x="5425621" y="1341551"/>
                  <a:pt x="5856341" y="3721137"/>
                  <a:pt x="5856341" y="6438338"/>
                </a:cubicBezTo>
                <a:cubicBezTo>
                  <a:pt x="5856341" y="8833790"/>
                  <a:pt x="5159120" y="9960353"/>
                  <a:pt x="4449211" y="11332719"/>
                </a:cubicBezTo>
                <a:cubicBezTo>
                  <a:pt x="4319934" y="11582638"/>
                  <a:pt x="4191839" y="11827452"/>
                  <a:pt x="4061349" y="12054097"/>
                </a:cubicBezTo>
                <a:lnTo>
                  <a:pt x="3977450" y="12191695"/>
                </a:lnTo>
                <a:lnTo>
                  <a:pt x="2636151" y="12191695"/>
                </a:lnTo>
                <a:lnTo>
                  <a:pt x="1421034" y="12191695"/>
                </a:lnTo>
                <a:lnTo>
                  <a:pt x="1411868" y="12191695"/>
                </a:lnTo>
                <a:lnTo>
                  <a:pt x="1283685" y="12191695"/>
                </a:lnTo>
                <a:lnTo>
                  <a:pt x="755828" y="12191695"/>
                </a:lnTo>
                <a:lnTo>
                  <a:pt x="723207" y="12191695"/>
                </a:lnTo>
                <a:lnTo>
                  <a:pt x="505121" y="12191695"/>
                </a:lnTo>
                <a:lnTo>
                  <a:pt x="243849" y="12191695"/>
                </a:ln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480C8F-423C-4972-A55F-6D30CD8B1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75" y="442913"/>
            <a:ext cx="8391967" cy="1344612"/>
          </a:xfr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Rekrutmen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Eksternal</a:t>
            </a:r>
            <a:b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DCD46807-BF17-4E5D-90A8-A062604C0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146277" y="-874927"/>
            <a:ext cx="1899138" cy="12191695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823926DB-76C8-474A-B5FB-F43C59E33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143758" y="-1037574"/>
            <a:ext cx="1904176" cy="12191695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405464-5688-4995-86D2-A8678E4D76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01" y="1787525"/>
            <a:ext cx="7912282" cy="4459942"/>
          </a:xfrm>
        </p:spPr>
        <p:txBody>
          <a:bodyPr vert="horz" lIns="109728" tIns="109728" rIns="109728" bIns="91440" rtlCol="0">
            <a:normAutofit fontScale="92500" lnSpcReduction="20000"/>
          </a:bodyPr>
          <a:lstStyle/>
          <a:p>
            <a:pPr>
              <a:buFont typeface="Corbel" panose="020B0503020204020204" pitchFamily="34" charset="0"/>
              <a:buChar char="v"/>
            </a:pP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Media:koran,jurnal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perdagangan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radio,TV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Badan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penyalur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tenaga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kerja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algn="l">
              <a:lnSpc>
                <a:spcPct val="130000"/>
              </a:lnSpc>
            </a:pPr>
            <a:r>
              <a:rPr lang="en-US" dirty="0"/>
              <a:t>              -  </a:t>
            </a:r>
            <a:r>
              <a:rPr lang="en-US" dirty="0" err="1"/>
              <a:t>Pemerintah</a:t>
            </a:r>
            <a:endParaRPr lang="en-US" dirty="0"/>
          </a:p>
          <a:p>
            <a:pPr marL="0" lvl="1" algn="l">
              <a:lnSpc>
                <a:spcPct val="130000"/>
              </a:lnSpc>
            </a:pPr>
            <a:r>
              <a:rPr lang="en-US" dirty="0"/>
              <a:t>              -  </a:t>
            </a:r>
            <a:r>
              <a:rPr lang="en-US" dirty="0" err="1"/>
              <a:t>Swasta</a:t>
            </a:r>
            <a:endParaRPr lang="en-US" dirty="0"/>
          </a:p>
          <a:p>
            <a:pPr marL="0" lvl="1" algn="l">
              <a:lnSpc>
                <a:spcPct val="130000"/>
              </a:lnSpc>
            </a:pPr>
            <a:r>
              <a:rPr lang="en-US" dirty="0"/>
              <a:t>Lembaga </a:t>
            </a:r>
            <a:r>
              <a:rPr lang="en-US" dirty="0" err="1"/>
              <a:t>pendidikan</a:t>
            </a:r>
            <a:r>
              <a:rPr lang="en-US" dirty="0"/>
              <a:t> :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magang</a:t>
            </a:r>
            <a:r>
              <a:rPr lang="en-US" dirty="0"/>
              <a:t>,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pPr marL="0" lvl="1" algn="l">
              <a:lnSpc>
                <a:spcPct val="130000"/>
              </a:lnSpc>
            </a:pPr>
            <a:r>
              <a:rPr lang="en-US" dirty="0"/>
              <a:t>-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en-US" dirty="0"/>
          </a:p>
          <a:p>
            <a:pPr marL="0" lvl="1" algn="l">
              <a:lnSpc>
                <a:spcPct val="130000"/>
              </a:lnSpc>
            </a:pPr>
            <a:r>
              <a:rPr lang="en-US" dirty="0"/>
              <a:t>-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profesi</a:t>
            </a:r>
            <a:endParaRPr lang="en-US" dirty="0"/>
          </a:p>
          <a:p>
            <a:pPr marL="0" lvl="1" algn="l">
              <a:lnSpc>
                <a:spcPct val="130000"/>
              </a:lnSpc>
            </a:pPr>
            <a:r>
              <a:rPr lang="en-US" dirty="0"/>
              <a:t>-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en-US" dirty="0"/>
          </a:p>
          <a:p>
            <a:pPr marL="0" lvl="1" algn="l">
              <a:lnSpc>
                <a:spcPct val="130000"/>
              </a:lnSpc>
            </a:pPr>
            <a:r>
              <a:rPr lang="en-US" dirty="0"/>
              <a:t>-Open house/Job Fairs</a:t>
            </a:r>
          </a:p>
          <a:p>
            <a:pPr marL="0" lvl="1" algn="l">
              <a:lnSpc>
                <a:spcPct val="130000"/>
              </a:lnSpc>
            </a:pPr>
            <a:r>
              <a:rPr lang="en-US" dirty="0"/>
              <a:t>-On line </a:t>
            </a:r>
          </a:p>
          <a:p>
            <a:endParaRPr lang="en-US" sz="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155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9459"/>
    </mc:Choice>
    <mc:Fallback xmlns="">
      <p:transition spd="slow" advTm="2394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FF51BD-09AE-4990-9E13-5813CC1F56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414" y="243692"/>
            <a:ext cx="5295569" cy="1822123"/>
          </a:xfr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KEUNTUNGAN REKRUITMEN EKSTERNAL</a:t>
            </a:r>
            <a:b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1986F-BA51-4417-97DC-9720EACCD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3896" y="2065814"/>
            <a:ext cx="5181599" cy="3722735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Memiliki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gagasan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pendekatan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baru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Bekerja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mulai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lembaran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bersih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memperhatikan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spesifikasi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pengalaman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Kewibawaan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membawa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sistem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kerja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baru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lebih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baik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098" name="Picture 2" descr="Mau Rekrut Karyawan? Jangan Lupakan 5 Hal Ini Sebagai Bahan Pertimbangan -  Uang Online">
            <a:extLst>
              <a:ext uri="{FF2B5EF4-FFF2-40B4-BE49-F238E27FC236}">
                <a16:creationId xmlns:a16="http://schemas.microsoft.com/office/drawing/2014/main" id="{808BEED9-F1EB-4C24-86C5-EE1F6BE07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73130" y="1316925"/>
            <a:ext cx="3774974" cy="2731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203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4787"/>
    </mc:Choice>
    <mc:Fallback xmlns="">
      <p:transition spd="slow" advTm="14478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7EE724-8B0F-4B40-BE9D-A3E9073F9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442912"/>
            <a:ext cx="5411050" cy="1822123"/>
          </a:xfr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KELEMAHAN REKRUITMENT EKSTERNAL</a:t>
            </a:r>
            <a:b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3D4C1-4C46-4B60-96DF-58C47BDE4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496720"/>
            <a:ext cx="5181599" cy="3467518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 indent="-742950">
              <a:buFont typeface="Corbel" panose="020B0503020204020204" pitchFamily="34" charset="0"/>
              <a:buAutoNum type="arabicPeriod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Prestasi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lama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cenderung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turun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karena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kesempatan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promosi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742950">
              <a:buFont typeface="Corbel" panose="020B0503020204020204" pitchFamily="34" charset="0"/>
              <a:buAutoNum type="arabicPeriod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Biaya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penarikan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relatif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besar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karena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iklan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742950">
              <a:buFont typeface="Corbel" panose="020B0503020204020204" pitchFamily="34" charset="0"/>
              <a:buAutoNum type="arabicPeriod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Perilaku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loyalitas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belum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diketahui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122" name="Picture 2" descr="REKRUTMEN KARYAWAN BARU BANK INDONESIA JALUR KASIR 2014 (Sharing+Diskusi) -  Page 365 | KASKUS">
            <a:extLst>
              <a:ext uri="{FF2B5EF4-FFF2-40B4-BE49-F238E27FC236}">
                <a16:creationId xmlns:a16="http://schemas.microsoft.com/office/drawing/2014/main" id="{0AF348F0-2469-49CE-887E-56C9E0099C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94" r="17333"/>
          <a:stretch/>
        </p:blipFill>
        <p:spPr bwMode="auto">
          <a:xfrm>
            <a:off x="6877878" y="294199"/>
            <a:ext cx="5150794" cy="5001370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9804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306"/>
    </mc:Choice>
    <mc:Fallback xmlns="">
      <p:transition spd="slow" advTm="1573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9.2|14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7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9|9.9|63.3|1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0.7|1.1|95.2|38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7|44.8|51.8|29.9|16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4|90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6|1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8|0.5|116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9|6|86.7"/>
</p:tagLst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372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Meiryo</vt:lpstr>
      <vt:lpstr>Corbel</vt:lpstr>
      <vt:lpstr>Raleway</vt:lpstr>
      <vt:lpstr>Wingdings</vt:lpstr>
      <vt:lpstr>SketchLinesVTI</vt:lpstr>
      <vt:lpstr>REKRUITMENT</vt:lpstr>
      <vt:lpstr>REKRUITMENT</vt:lpstr>
      <vt:lpstr>METODE REKRUITMENT</vt:lpstr>
      <vt:lpstr>REKRUITMENT INTERNAL</vt:lpstr>
      <vt:lpstr>Keuntungan Rekrutmen Internal </vt:lpstr>
      <vt:lpstr>Kerugian Rekrutmen internal </vt:lpstr>
      <vt:lpstr>Rekrutmen Eksternal </vt:lpstr>
      <vt:lpstr>KEUNTUNGAN REKRUITMEN EKSTERNAL </vt:lpstr>
      <vt:lpstr>KELEMAHAN REKRUITMENT EKSTERNAL </vt:lpstr>
      <vt:lpstr>CONTOH LOWONGAN KERJA</vt:lpstr>
      <vt:lpstr>Alternatif Rekrutmen (mengingat biaya cukup mahal dari proses,wawancara,fee agen,relokasi) 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REKRUITMENT</dc:title>
  <dc:creator>Elfia Nora</dc:creator>
  <cp:lastModifiedBy>Elfia Nora</cp:lastModifiedBy>
  <cp:revision>4</cp:revision>
  <dcterms:created xsi:type="dcterms:W3CDTF">2020-09-27T12:44:48Z</dcterms:created>
  <dcterms:modified xsi:type="dcterms:W3CDTF">2021-06-24T16:14:24Z</dcterms:modified>
</cp:coreProperties>
</file>