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278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143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8597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2422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5522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5246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9835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9227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55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690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300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270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650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712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686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4748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E5BEFE1-83A0-4038-9C66-553BB1551CC8}" type="datetimeFigureOut">
              <a:rPr lang="en-ID" smtClean="0"/>
              <a:t>07/04/2021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82F9D-04EA-44B0-9860-F5B30D93A6A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2915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244F6-036E-4DBA-9237-8CF7991B0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617" y="274224"/>
            <a:ext cx="11105322" cy="785950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200" dirty="0"/>
              <a:t>RUMUS PENGHITUNGAN JUMLAH KEBUTUHAN KARYAWAN</a:t>
            </a:r>
            <a:endParaRPr lang="en-ID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0CBCBB-74A7-4CF8-B4FD-F031577189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4071" y="2186609"/>
            <a:ext cx="11396868" cy="3260036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defRPr/>
            </a:pP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jabatan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selanjutnya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dihitung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kebutuhan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pegawai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per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jabatan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rumus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:</a:t>
            </a:r>
          </a:p>
          <a:p>
            <a:pPr marL="231775">
              <a:spcBef>
                <a:spcPts val="600"/>
              </a:spcBef>
              <a:tabLst>
                <a:tab pos="3206750" algn="l"/>
                <a:tab pos="399891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Kebutuhan</a:t>
            </a:r>
            <a:r>
              <a:rPr lang="id-ID" sz="2400" dirty="0">
                <a:solidFill>
                  <a:schemeClr val="tx1"/>
                </a:solidFill>
                <a:latin typeface="Berlin Sans FB" pitchFamily="34" charset="0"/>
              </a:rPr>
              <a:t> =      </a:t>
            </a:r>
            <a:r>
              <a:rPr lang="en-US" sz="2400" u="sng" dirty="0">
                <a:solidFill>
                  <a:schemeClr val="tx1"/>
                </a:solidFill>
                <a:latin typeface="Berlin Sans FB" pitchFamily="34" charset="0"/>
              </a:rPr>
              <a:t>Waktu </a:t>
            </a:r>
            <a:r>
              <a:rPr lang="en-US" sz="2400" u="sng" dirty="0" err="1">
                <a:solidFill>
                  <a:schemeClr val="tx1"/>
                </a:solidFill>
                <a:latin typeface="Berlin Sans FB" pitchFamily="34" charset="0"/>
              </a:rPr>
              <a:t>Penyelesaian</a:t>
            </a:r>
            <a:r>
              <a:rPr lang="en-US" sz="2400" u="sng" dirty="0">
                <a:solidFill>
                  <a:schemeClr val="tx1"/>
                </a:solidFill>
                <a:latin typeface="Berlin Sans FB" pitchFamily="34" charset="0"/>
              </a:rPr>
              <a:t> x Beban </a:t>
            </a:r>
            <a:r>
              <a:rPr lang="en-US" sz="2400" u="sng" dirty="0" err="1">
                <a:solidFill>
                  <a:schemeClr val="tx1"/>
                </a:solidFill>
                <a:latin typeface="Berlin Sans FB" pitchFamily="34" charset="0"/>
              </a:rPr>
              <a:t>Kerja</a:t>
            </a:r>
            <a:endParaRPr lang="en-US" sz="2400" u="sng" dirty="0">
              <a:solidFill>
                <a:schemeClr val="tx1"/>
              </a:solidFill>
              <a:latin typeface="Berlin Sans FB" pitchFamily="34" charset="0"/>
            </a:endParaRPr>
          </a:p>
          <a:p>
            <a:pPr marL="231775">
              <a:spcBef>
                <a:spcPts val="600"/>
              </a:spcBef>
              <a:tabLst>
                <a:tab pos="2974975" algn="l"/>
                <a:tab pos="399891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Pegawai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Per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jabatan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	                  Waktu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Efektif</a:t>
            </a:r>
            <a:endParaRPr lang="en-US" sz="2400" dirty="0">
              <a:solidFill>
                <a:schemeClr val="tx1"/>
              </a:solidFill>
              <a:latin typeface="Berlin Sans FB" pitchFamily="34" charset="0"/>
            </a:endParaRPr>
          </a:p>
          <a:p>
            <a:pPr marL="231775">
              <a:spcBef>
                <a:spcPts val="600"/>
              </a:spcBef>
              <a:tabLst>
                <a:tab pos="2974975" algn="l"/>
                <a:tab pos="3998913" algn="l"/>
              </a:tabLst>
              <a:defRPr/>
            </a:pPr>
            <a:endParaRPr lang="en-US" sz="2400" dirty="0">
              <a:solidFill>
                <a:schemeClr val="tx1"/>
              </a:solidFill>
              <a:latin typeface="Berlin Sans FB" pitchFamily="34" charset="0"/>
            </a:endParaRPr>
          </a:p>
          <a:p>
            <a:pPr marL="231775">
              <a:spcBef>
                <a:spcPts val="600"/>
              </a:spcBef>
              <a:tabLst>
                <a:tab pos="2974975" algn="l"/>
                <a:tab pos="3998913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uraian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satuan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hasil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beban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, di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isi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data yang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industri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itchFamily="34" charset="0"/>
              </a:rPr>
              <a:t>organisasi</a:t>
            </a:r>
            <a:r>
              <a:rPr lang="en-US" sz="2400" dirty="0">
                <a:solidFill>
                  <a:schemeClr val="tx1"/>
                </a:solidFill>
                <a:latin typeface="Berlin Sans FB" pitchFamily="34" charset="0"/>
              </a:rPr>
              <a:t>). 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59626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BD40D-E8FE-4811-BFBD-5E69EAB25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078" y="99420"/>
            <a:ext cx="11224592" cy="748720"/>
          </a:xfrm>
        </p:spPr>
        <p:txBody>
          <a:bodyPr/>
          <a:lstStyle/>
          <a:p>
            <a:pPr algn="ctr"/>
            <a:r>
              <a:rPr lang="id-ID" sz="3600" dirty="0"/>
              <a:t>CONTOH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2ED73-BDA1-4242-A8ED-3251F4427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78" y="848141"/>
            <a:ext cx="11938192" cy="6009860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Nama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Jabatan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	: 	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Pengolah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endParaRPr lang="en-US" sz="18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Unit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Kerja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	</a:t>
            </a:r>
            <a:r>
              <a:rPr lang="id-ID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		: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	Sub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Dit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Perencanaan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Pegawai</a:t>
            </a:r>
            <a:endParaRPr lang="en-US" sz="18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Ikhtisar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Jabatan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	: 	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Menginventarisasi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merekapitulasi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, dan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membuat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konsep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pertimbangan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Kepala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BKN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mengenai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alokasi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tambahan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Instansi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Pusat dan Daerah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sesuai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peraturan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berlaku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, 	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kelancaran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pelaksanaan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tugas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di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lingkungan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Direktorat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Perencanaan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Kepegawaian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Formasi</a:t>
            </a:r>
            <a:r>
              <a:rPr lang="en-US" sz="1800" dirty="0">
                <a:solidFill>
                  <a:schemeClr val="tx1"/>
                </a:solidFill>
                <a:latin typeface="Berlin Sans FB" panose="020E0602020502020306" pitchFamily="34" charset="0"/>
              </a:rPr>
              <a:t> - BKN</a:t>
            </a:r>
          </a:p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598A746-01F6-495D-A957-9A194C980C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273561"/>
              </p:ext>
            </p:extLst>
          </p:nvPr>
        </p:nvGraphicFramePr>
        <p:xfrm>
          <a:off x="133530" y="2863132"/>
          <a:ext cx="11924940" cy="389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612">
                  <a:extLst>
                    <a:ext uri="{9D8B030D-6E8A-4147-A177-3AD203B41FA5}">
                      <a16:colId xmlns:a16="http://schemas.microsoft.com/office/drawing/2014/main" val="1339865746"/>
                    </a:ext>
                  </a:extLst>
                </a:gridCol>
                <a:gridCol w="2583362">
                  <a:extLst>
                    <a:ext uri="{9D8B030D-6E8A-4147-A177-3AD203B41FA5}">
                      <a16:colId xmlns:a16="http://schemas.microsoft.com/office/drawing/2014/main" val="2844073782"/>
                    </a:ext>
                  </a:extLst>
                </a:gridCol>
                <a:gridCol w="1297880">
                  <a:extLst>
                    <a:ext uri="{9D8B030D-6E8A-4147-A177-3AD203B41FA5}">
                      <a16:colId xmlns:a16="http://schemas.microsoft.com/office/drawing/2014/main" val="3263794812"/>
                    </a:ext>
                  </a:extLst>
                </a:gridCol>
                <a:gridCol w="1812973">
                  <a:extLst>
                    <a:ext uri="{9D8B030D-6E8A-4147-A177-3AD203B41FA5}">
                      <a16:colId xmlns:a16="http://schemas.microsoft.com/office/drawing/2014/main" val="419479002"/>
                    </a:ext>
                  </a:extLst>
                </a:gridCol>
                <a:gridCol w="1168261">
                  <a:extLst>
                    <a:ext uri="{9D8B030D-6E8A-4147-A177-3AD203B41FA5}">
                      <a16:colId xmlns:a16="http://schemas.microsoft.com/office/drawing/2014/main" val="3812024118"/>
                    </a:ext>
                  </a:extLst>
                </a:gridCol>
                <a:gridCol w="1133312">
                  <a:extLst>
                    <a:ext uri="{9D8B030D-6E8A-4147-A177-3AD203B41FA5}">
                      <a16:colId xmlns:a16="http://schemas.microsoft.com/office/drawing/2014/main" val="3497268160"/>
                    </a:ext>
                  </a:extLst>
                </a:gridCol>
                <a:gridCol w="1802296">
                  <a:extLst>
                    <a:ext uri="{9D8B030D-6E8A-4147-A177-3AD203B41FA5}">
                      <a16:colId xmlns:a16="http://schemas.microsoft.com/office/drawing/2014/main" val="4030843685"/>
                    </a:ext>
                  </a:extLst>
                </a:gridCol>
                <a:gridCol w="1536244">
                  <a:extLst>
                    <a:ext uri="{9D8B030D-6E8A-4147-A177-3AD203B41FA5}">
                      <a16:colId xmlns:a16="http://schemas.microsoft.com/office/drawing/2014/main" val="4288897234"/>
                    </a:ext>
                  </a:extLst>
                </a:gridCol>
              </a:tblGrid>
              <a:tr h="987368">
                <a:tc>
                  <a:txBody>
                    <a:bodyPr/>
                    <a:lstStyle/>
                    <a:p>
                      <a:r>
                        <a:rPr lang="en-US" dirty="0"/>
                        <a:t>No.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Efektif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165322"/>
                  </a:ext>
                </a:extLst>
              </a:tr>
              <a:tr h="290808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Menginventarisasi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disampaikan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oleh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Pusat dan Daerah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cara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mengelompokkan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instansinya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agar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memudahkan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pencarian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0,125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722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34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3237440-CC63-4688-AF99-5874B9437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745357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9C5B2FC-F83E-4B42-834E-99F92013D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061202"/>
              </p:ext>
            </p:extLst>
          </p:nvPr>
        </p:nvGraphicFramePr>
        <p:xfrm>
          <a:off x="92765" y="304800"/>
          <a:ext cx="12099236" cy="6227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131">
                  <a:extLst>
                    <a:ext uri="{9D8B030D-6E8A-4147-A177-3AD203B41FA5}">
                      <a16:colId xmlns:a16="http://schemas.microsoft.com/office/drawing/2014/main" val="1404560991"/>
                    </a:ext>
                  </a:extLst>
                </a:gridCol>
                <a:gridCol w="2558130">
                  <a:extLst>
                    <a:ext uri="{9D8B030D-6E8A-4147-A177-3AD203B41FA5}">
                      <a16:colId xmlns:a16="http://schemas.microsoft.com/office/drawing/2014/main" val="3809365704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3899616104"/>
                    </a:ext>
                  </a:extLst>
                </a:gridCol>
                <a:gridCol w="1504122">
                  <a:extLst>
                    <a:ext uri="{9D8B030D-6E8A-4147-A177-3AD203B41FA5}">
                      <a16:colId xmlns:a16="http://schemas.microsoft.com/office/drawing/2014/main" val="2934007476"/>
                    </a:ext>
                  </a:extLst>
                </a:gridCol>
                <a:gridCol w="2140226">
                  <a:extLst>
                    <a:ext uri="{9D8B030D-6E8A-4147-A177-3AD203B41FA5}">
                      <a16:colId xmlns:a16="http://schemas.microsoft.com/office/drawing/2014/main" val="905596295"/>
                    </a:ext>
                  </a:extLst>
                </a:gridCol>
                <a:gridCol w="1166191">
                  <a:extLst>
                    <a:ext uri="{9D8B030D-6E8A-4147-A177-3AD203B41FA5}">
                      <a16:colId xmlns:a16="http://schemas.microsoft.com/office/drawing/2014/main" val="2412113478"/>
                    </a:ext>
                  </a:extLst>
                </a:gridCol>
                <a:gridCol w="1762539">
                  <a:extLst>
                    <a:ext uri="{9D8B030D-6E8A-4147-A177-3AD203B41FA5}">
                      <a16:colId xmlns:a16="http://schemas.microsoft.com/office/drawing/2014/main" val="3147333918"/>
                    </a:ext>
                  </a:extLst>
                </a:gridCol>
                <a:gridCol w="980662">
                  <a:extLst>
                    <a:ext uri="{9D8B030D-6E8A-4147-A177-3AD203B41FA5}">
                      <a16:colId xmlns:a16="http://schemas.microsoft.com/office/drawing/2014/main" val="2923148523"/>
                    </a:ext>
                  </a:extLst>
                </a:gridCol>
              </a:tblGrid>
              <a:tr h="768626"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Efektif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362692"/>
                  </a:ext>
                </a:extLst>
              </a:tr>
              <a:tr h="1563757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Memeriksa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disampaikan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format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formulir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ditentukan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agar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akurat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Laporan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0,376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90843"/>
                  </a:ext>
                </a:extLst>
              </a:tr>
              <a:tr h="1563757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Mengolah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jenis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jabatan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membuat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pertimbangan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pertimbangan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formasi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0,376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727891"/>
                  </a:ext>
                </a:extLst>
              </a:tr>
              <a:tr h="1563757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Memelihara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database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pegawai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cara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menyimpan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memperbaharui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memproteksi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agar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tetap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akurat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terjaga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kerahasiaannya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Kegiatan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0,002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717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302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9515C7D-7E80-4452-ABE0-A6D5B5489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46FB94C-D034-49BB-AE5F-7225561EBC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791765"/>
              </p:ext>
            </p:extLst>
          </p:nvPr>
        </p:nvGraphicFramePr>
        <p:xfrm>
          <a:off x="0" y="110065"/>
          <a:ext cx="12191998" cy="6840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167">
                  <a:extLst>
                    <a:ext uri="{9D8B030D-6E8A-4147-A177-3AD203B41FA5}">
                      <a16:colId xmlns:a16="http://schemas.microsoft.com/office/drawing/2014/main" val="1786416912"/>
                    </a:ext>
                  </a:extLst>
                </a:gridCol>
                <a:gridCol w="3622763">
                  <a:extLst>
                    <a:ext uri="{9D8B030D-6E8A-4147-A177-3AD203B41FA5}">
                      <a16:colId xmlns:a16="http://schemas.microsoft.com/office/drawing/2014/main" val="2530263425"/>
                    </a:ext>
                  </a:extLst>
                </a:gridCol>
                <a:gridCol w="1205948">
                  <a:extLst>
                    <a:ext uri="{9D8B030D-6E8A-4147-A177-3AD203B41FA5}">
                      <a16:colId xmlns:a16="http://schemas.microsoft.com/office/drawing/2014/main" val="4034841684"/>
                    </a:ext>
                  </a:extLst>
                </a:gridCol>
                <a:gridCol w="1722783">
                  <a:extLst>
                    <a:ext uri="{9D8B030D-6E8A-4147-A177-3AD203B41FA5}">
                      <a16:colId xmlns:a16="http://schemas.microsoft.com/office/drawing/2014/main" val="4260096274"/>
                    </a:ext>
                  </a:extLst>
                </a:gridCol>
                <a:gridCol w="1709530">
                  <a:extLst>
                    <a:ext uri="{9D8B030D-6E8A-4147-A177-3AD203B41FA5}">
                      <a16:colId xmlns:a16="http://schemas.microsoft.com/office/drawing/2014/main" val="637229902"/>
                    </a:ext>
                  </a:extLst>
                </a:gridCol>
                <a:gridCol w="1046922">
                  <a:extLst>
                    <a:ext uri="{9D8B030D-6E8A-4147-A177-3AD203B41FA5}">
                      <a16:colId xmlns:a16="http://schemas.microsoft.com/office/drawing/2014/main" val="302396784"/>
                    </a:ext>
                  </a:extLst>
                </a:gridCol>
                <a:gridCol w="1503230">
                  <a:extLst>
                    <a:ext uri="{9D8B030D-6E8A-4147-A177-3AD203B41FA5}">
                      <a16:colId xmlns:a16="http://schemas.microsoft.com/office/drawing/2014/main" val="4202927175"/>
                    </a:ext>
                  </a:extLst>
                </a:gridCol>
                <a:gridCol w="855655">
                  <a:extLst>
                    <a:ext uri="{9D8B030D-6E8A-4147-A177-3AD203B41FA5}">
                      <a16:colId xmlns:a16="http://schemas.microsoft.com/office/drawing/2014/main" val="162320342"/>
                    </a:ext>
                  </a:extLst>
                </a:gridCol>
              </a:tblGrid>
              <a:tr h="887886"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Efektif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</a:t>
                      </a:r>
                      <a:r>
                        <a:rPr lang="en-US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052670"/>
                  </a:ext>
                </a:extLst>
              </a:tr>
              <a:tr h="2219715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dibutuhkan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Penganalisis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Pegawai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pembuatan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kebijakan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pertimbangan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alokasi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tambahan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pegawai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Pusat dan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Daera</a:t>
                      </a:r>
                      <a:r>
                        <a:rPr lang="id-ID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h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Laporan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0,125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731980"/>
                  </a:ext>
                </a:extLst>
              </a:tr>
              <a:tr h="1686984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Membuat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konsep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laporan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statistik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mengenai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pegawai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Pusat dan Daerah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diserahkan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kepada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atasan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langsung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Laporan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0,125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22073"/>
                  </a:ext>
                </a:extLst>
              </a:tr>
              <a:tr h="195335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Membuat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konsep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pertimbangan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Kepala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BKN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mengenai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alokasi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tambahan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pegawai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Instansi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Pusat dan Daerah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usul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formasi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pertimbangan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teknis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Kepala</a:t>
                      </a:r>
                      <a:r>
                        <a:rPr lang="en-US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 BKN</a:t>
                      </a:r>
                      <a:endParaRPr lang="en-US" sz="12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Pertimbangan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24.000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0,250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810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199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E9CF5DC-213A-4B15-8D41-3420B19F4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780" y="185531"/>
            <a:ext cx="11977949" cy="6546573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6C4A81-4614-4203-B3B3-5CBE64FEFA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999086"/>
              </p:ext>
            </p:extLst>
          </p:nvPr>
        </p:nvGraphicFramePr>
        <p:xfrm>
          <a:off x="216451" y="626238"/>
          <a:ext cx="11856279" cy="4051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002">
                  <a:extLst>
                    <a:ext uri="{9D8B030D-6E8A-4147-A177-3AD203B41FA5}">
                      <a16:colId xmlns:a16="http://schemas.microsoft.com/office/drawing/2014/main" val="2578181238"/>
                    </a:ext>
                  </a:extLst>
                </a:gridCol>
                <a:gridCol w="2152051">
                  <a:extLst>
                    <a:ext uri="{9D8B030D-6E8A-4147-A177-3AD203B41FA5}">
                      <a16:colId xmlns:a16="http://schemas.microsoft.com/office/drawing/2014/main" val="3731477686"/>
                    </a:ext>
                  </a:extLst>
                </a:gridCol>
                <a:gridCol w="1563757">
                  <a:extLst>
                    <a:ext uri="{9D8B030D-6E8A-4147-A177-3AD203B41FA5}">
                      <a16:colId xmlns:a16="http://schemas.microsoft.com/office/drawing/2014/main" val="2894473998"/>
                    </a:ext>
                  </a:extLst>
                </a:gridCol>
                <a:gridCol w="1762539">
                  <a:extLst>
                    <a:ext uri="{9D8B030D-6E8A-4147-A177-3AD203B41FA5}">
                      <a16:colId xmlns:a16="http://schemas.microsoft.com/office/drawing/2014/main" val="2723886695"/>
                    </a:ext>
                  </a:extLst>
                </a:gridCol>
                <a:gridCol w="1577009">
                  <a:extLst>
                    <a:ext uri="{9D8B030D-6E8A-4147-A177-3AD203B41FA5}">
                      <a16:colId xmlns:a16="http://schemas.microsoft.com/office/drawing/2014/main" val="3224406680"/>
                    </a:ext>
                  </a:extLst>
                </a:gridCol>
                <a:gridCol w="1130851">
                  <a:extLst>
                    <a:ext uri="{9D8B030D-6E8A-4147-A177-3AD203B41FA5}">
                      <a16:colId xmlns:a16="http://schemas.microsoft.com/office/drawing/2014/main" val="4093054406"/>
                    </a:ext>
                  </a:extLst>
                </a:gridCol>
                <a:gridCol w="2089427">
                  <a:extLst>
                    <a:ext uri="{9D8B030D-6E8A-4147-A177-3AD203B41FA5}">
                      <a16:colId xmlns:a16="http://schemas.microsoft.com/office/drawing/2014/main" val="1779019765"/>
                    </a:ext>
                  </a:extLst>
                </a:gridCol>
                <a:gridCol w="874643">
                  <a:extLst>
                    <a:ext uri="{9D8B030D-6E8A-4147-A177-3AD203B41FA5}">
                      <a16:colId xmlns:a16="http://schemas.microsoft.com/office/drawing/2014/main" val="1501550794"/>
                    </a:ext>
                  </a:extLst>
                </a:gridCol>
              </a:tblGrid>
              <a:tr h="791082">
                <a:tc>
                  <a:txBody>
                    <a:bodyPr/>
                    <a:lstStyle/>
                    <a:p>
                      <a:r>
                        <a:rPr lang="en-US" dirty="0"/>
                        <a:t>No.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Tugas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Satuan</a:t>
                      </a:r>
                      <a:r>
                        <a:rPr lang="en-US" dirty="0"/>
                        <a:t> Hasil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Penyelesaian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Waktu </a:t>
                      </a:r>
                      <a:r>
                        <a:rPr lang="en-US" dirty="0" err="1"/>
                        <a:t>Kerja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Efektif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Beban </a:t>
                      </a:r>
                      <a:r>
                        <a:rPr lang="en-US" dirty="0" err="1"/>
                        <a:t>Kerja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Pegawai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</a:t>
                      </a:r>
                      <a:r>
                        <a:rPr lang="en-US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228784"/>
                  </a:ext>
                </a:extLst>
              </a:tr>
              <a:tr h="1813524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bg1"/>
                          </a:solidFill>
                          <a:latin typeface="Berlin Sans FB" pitchFamily="34" charset="0"/>
                          <a:ea typeface="+mn-ea"/>
                          <a:cs typeface="+mn-cs"/>
                        </a:rPr>
                        <a:t>Melaksanakan tugas kedinasan lain yang diperintahkan oleh atasan baik lisan maupun tertulis untuk kelancaran pelaksanaan tugas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Kegiatan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 </a:t>
                      </a:r>
                      <a:r>
                        <a:rPr lang="en-US" dirty="0" err="1"/>
                        <a:t>Menit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393943"/>
                  </a:ext>
                </a:extLst>
              </a:tr>
              <a:tr h="974697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chemeClr val="bg1"/>
                        </a:solidFill>
                        <a:latin typeface="Berlin Sans FB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Jumlah</a:t>
                      </a:r>
                      <a:r>
                        <a:rPr lang="en-US" b="1" dirty="0"/>
                        <a:t> Total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1,479= 2 Orang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789849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CC68272-218C-4E18-8CAE-95AF1E423814}"/>
              </a:ext>
            </a:extLst>
          </p:cNvPr>
          <p:cNvSpPr/>
          <p:nvPr/>
        </p:nvSpPr>
        <p:spPr>
          <a:xfrm>
            <a:off x="1510747" y="5092220"/>
            <a:ext cx="9435548" cy="10469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/>
              <a:t>Jadi Jumlah Karyawan Yang dibutuhkan : 2 Orang</a:t>
            </a:r>
          </a:p>
        </p:txBody>
      </p:sp>
    </p:spTree>
    <p:extLst>
      <p:ext uri="{BB962C8B-B14F-4D97-AF65-F5344CB8AC3E}">
        <p14:creationId xmlns:p14="http://schemas.microsoft.com/office/powerpoint/2010/main" val="1264620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189</TotalTime>
  <Words>434</Words>
  <Application>Microsoft Office PowerPoint</Application>
  <PresentationFormat>Widescreen</PresentationFormat>
  <Paragraphs>101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Berlin Sans FB</vt:lpstr>
      <vt:lpstr>Century Gothic</vt:lpstr>
      <vt:lpstr>Wingdings 3</vt:lpstr>
      <vt:lpstr>Ion</vt:lpstr>
      <vt:lpstr>RUMUS PENGHITUNGAN JUMLAH KEBUTUHAN KARYAWAN</vt:lpstr>
      <vt:lpstr>CONTOH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RUMUS PENGHITUNGAN JUMLAH KEBUTUHAN KARYAWAN</dc:title>
  <dc:creator>Elfia Nora</dc:creator>
  <cp:lastModifiedBy>Elfia Nora</cp:lastModifiedBy>
  <cp:revision>15</cp:revision>
  <dcterms:created xsi:type="dcterms:W3CDTF">2021-04-07T05:34:45Z</dcterms:created>
  <dcterms:modified xsi:type="dcterms:W3CDTF">2021-04-07T08:44:18Z</dcterms:modified>
</cp:coreProperties>
</file>